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4"/>
  </p:notesMasterIdLst>
  <p:sldIdLst>
    <p:sldId id="807" r:id="rId2"/>
    <p:sldId id="394" r:id="rId3"/>
    <p:sldId id="808" r:id="rId4"/>
    <p:sldId id="367" r:id="rId5"/>
    <p:sldId id="395" r:id="rId6"/>
    <p:sldId id="810" r:id="rId7"/>
    <p:sldId id="259" r:id="rId8"/>
    <p:sldId id="591" r:id="rId9"/>
    <p:sldId id="435" r:id="rId10"/>
    <p:sldId id="590" r:id="rId11"/>
    <p:sldId id="589" r:id="rId12"/>
    <p:sldId id="328" r:id="rId13"/>
    <p:sldId id="313" r:id="rId14"/>
    <p:sldId id="292" r:id="rId15"/>
    <p:sldId id="831" r:id="rId16"/>
    <p:sldId id="276" r:id="rId17"/>
    <p:sldId id="299" r:id="rId18"/>
    <p:sldId id="302" r:id="rId19"/>
    <p:sldId id="286" r:id="rId20"/>
    <p:sldId id="279" r:id="rId21"/>
    <p:sldId id="814" r:id="rId22"/>
    <p:sldId id="815" r:id="rId23"/>
    <p:sldId id="834" r:id="rId24"/>
    <p:sldId id="271" r:id="rId25"/>
    <p:sldId id="813" r:id="rId26"/>
    <p:sldId id="312" r:id="rId27"/>
    <p:sldId id="817" r:id="rId28"/>
    <p:sldId id="925" r:id="rId29"/>
    <p:sldId id="818" r:id="rId30"/>
    <p:sldId id="833" r:id="rId31"/>
    <p:sldId id="291" r:id="rId32"/>
    <p:sldId id="819" r:id="rId33"/>
    <p:sldId id="293" r:id="rId34"/>
    <p:sldId id="294" r:id="rId35"/>
    <p:sldId id="297" r:id="rId36"/>
    <p:sldId id="835" r:id="rId37"/>
    <p:sldId id="315" r:id="rId38"/>
    <p:sldId id="314" r:id="rId39"/>
    <p:sldId id="304" r:id="rId40"/>
    <p:sldId id="820" r:id="rId41"/>
    <p:sldId id="844" r:id="rId42"/>
    <p:sldId id="836" r:id="rId43"/>
    <p:sldId id="825" r:id="rId44"/>
    <p:sldId id="264" r:id="rId45"/>
    <p:sldId id="283" r:id="rId46"/>
    <p:sldId id="277" r:id="rId47"/>
    <p:sldId id="826" r:id="rId48"/>
    <p:sldId id="282" r:id="rId49"/>
    <p:sldId id="272" r:id="rId50"/>
    <p:sldId id="828" r:id="rId51"/>
    <p:sldId id="837" r:id="rId52"/>
    <p:sldId id="845" r:id="rId53"/>
    <p:sldId id="838" r:id="rId54"/>
    <p:sldId id="284" r:id="rId55"/>
    <p:sldId id="281" r:id="rId56"/>
    <p:sldId id="829" r:id="rId57"/>
    <p:sldId id="263" r:id="rId58"/>
    <p:sldId id="822" r:id="rId59"/>
    <p:sldId id="929" r:id="rId60"/>
    <p:sldId id="927" r:id="rId61"/>
    <p:sldId id="928" r:id="rId62"/>
    <p:sldId id="816" r:id="rId63"/>
    <p:sldId id="926" r:id="rId64"/>
    <p:sldId id="310" r:id="rId65"/>
    <p:sldId id="274" r:id="rId66"/>
    <p:sldId id="840" r:id="rId67"/>
    <p:sldId id="308" r:id="rId68"/>
    <p:sldId id="841" r:id="rId69"/>
    <p:sldId id="300" r:id="rId70"/>
    <p:sldId id="842" r:id="rId71"/>
    <p:sldId id="303" r:id="rId72"/>
    <p:sldId id="827" r:id="rId73"/>
    <p:sldId id="843" r:id="rId74"/>
    <p:sldId id="923" r:id="rId75"/>
    <p:sldId id="823" r:id="rId76"/>
    <p:sldId id="285" r:id="rId77"/>
    <p:sldId id="849" r:id="rId78"/>
    <p:sldId id="850" r:id="rId79"/>
    <p:sldId id="851" r:id="rId80"/>
    <p:sldId id="852" r:id="rId81"/>
    <p:sldId id="853" r:id="rId82"/>
    <p:sldId id="265" r:id="rId83"/>
    <p:sldId id="848" r:id="rId84"/>
    <p:sldId id="278" r:id="rId85"/>
    <p:sldId id="924" r:id="rId86"/>
    <p:sldId id="846" r:id="rId87"/>
    <p:sldId id="331" r:id="rId88"/>
    <p:sldId id="305" r:id="rId89"/>
    <p:sldId id="306" r:id="rId90"/>
    <p:sldId id="311" r:id="rId91"/>
    <p:sldId id="319" r:id="rId92"/>
    <p:sldId id="323" r:id="rId93"/>
    <p:sldId id="307" r:id="rId94"/>
    <p:sldId id="329" r:id="rId95"/>
    <p:sldId id="922" r:id="rId96"/>
    <p:sldId id="854" r:id="rId97"/>
    <p:sldId id="318" r:id="rId98"/>
    <p:sldId id="911" r:id="rId99"/>
    <p:sldId id="912" r:id="rId100"/>
    <p:sldId id="855" r:id="rId101"/>
    <p:sldId id="930" r:id="rId102"/>
    <p:sldId id="280" r:id="rId10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yce Murithi" initials="JM" lastIdx="4" clrIdx="0">
    <p:extLst>
      <p:ext uri="{19B8F6BF-5375-455C-9EA6-DF929625EA0E}">
        <p15:presenceInfo xmlns:p15="http://schemas.microsoft.com/office/powerpoint/2012/main" userId="60cbfe85c3129f3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F86C"/>
    <a:srgbClr val="004A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83" autoAdjust="0"/>
    <p:restoredTop sz="84601" autoAdjust="0"/>
  </p:normalViewPr>
  <p:slideViewPr>
    <p:cSldViewPr snapToGrid="0">
      <p:cViewPr varScale="1">
        <p:scale>
          <a:sx n="55" d="100"/>
          <a:sy n="55" d="100"/>
        </p:scale>
        <p:origin x="216" y="6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charts/_rels/chart1.xml.rels><?xml version="1.0" encoding="UTF-8" standalone="yes"?>
<Relationships xmlns="http://schemas.openxmlformats.org/package/2006/relationships"><Relationship Id="rId2" Type="http://schemas.openxmlformats.org/officeDocument/2006/relationships/oleObject" Target="file:////C:\Users\Sushmita\Dropbox%20(BFA)\Smart%20Campaign%20(1)\Cross%20country%20report\combined_chart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Corbel" charset="0"/>
                <a:ea typeface="Corbel" charset="0"/>
                <a:cs typeface="Corbel" charset="0"/>
              </a:defRPr>
            </a:pPr>
            <a:r>
              <a:rPr lang="en-US" sz="2400" b="1" dirty="0">
                <a:solidFill>
                  <a:srgbClr val="004C51"/>
                </a:solidFill>
                <a:latin typeface="Corbel" charset="0"/>
                <a:ea typeface="Corbel" charset="0"/>
                <a:cs typeface="Corbel" charset="0"/>
              </a:rPr>
              <a:t>When you took</a:t>
            </a:r>
            <a:r>
              <a:rPr lang="en-US" sz="2400" b="1" baseline="0" dirty="0">
                <a:solidFill>
                  <a:srgbClr val="004C51"/>
                </a:solidFill>
                <a:latin typeface="Corbel" charset="0"/>
                <a:ea typeface="Corbel" charset="0"/>
                <a:cs typeface="Corbel" charset="0"/>
              </a:rPr>
              <a:t> out the loan, did you understand the terms and conditions? (all current and former clients)</a:t>
            </a:r>
            <a:endParaRPr lang="en-US" sz="2400" b="1" dirty="0">
              <a:solidFill>
                <a:srgbClr val="004C51"/>
              </a:solidFill>
              <a:latin typeface="Corbel" charset="0"/>
              <a:ea typeface="Corbel" charset="0"/>
              <a:cs typeface="Corbel" charset="0"/>
            </a:endParaRPr>
          </a:p>
        </c:rich>
      </c:tx>
      <c:overlay val="0"/>
      <c:spPr>
        <a:noFill/>
        <a:ln>
          <a:noFill/>
        </a:ln>
        <a:effectLst/>
      </c:spPr>
    </c:title>
    <c:autoTitleDeleted val="0"/>
    <c:plotArea>
      <c:layout/>
      <c:barChart>
        <c:barDir val="col"/>
        <c:grouping val="clustered"/>
        <c:varyColors val="0"/>
        <c:ser>
          <c:idx val="0"/>
          <c:order val="0"/>
          <c:tx>
            <c:strRef>
              <c:f>Understanding!$B$5</c:f>
              <c:strCache>
                <c:ptCount val="1"/>
                <c:pt idx="0">
                  <c:v>Benin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orbel" charset="0"/>
                    <a:ea typeface="Corbel" charset="0"/>
                    <a:cs typeface="Corbe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Understanding!$A$6:$A$8</c:f>
              <c:strCache>
                <c:ptCount val="3"/>
                <c:pt idx="0">
                  <c:v>Yes</c:v>
                </c:pt>
                <c:pt idx="1">
                  <c:v>Somewhat</c:v>
                </c:pt>
                <c:pt idx="2">
                  <c:v>No</c:v>
                </c:pt>
              </c:strCache>
            </c:strRef>
          </c:cat>
          <c:val>
            <c:numRef>
              <c:f>Understanding!$B$6:$B$8</c:f>
              <c:numCache>
                <c:formatCode>0%</c:formatCode>
                <c:ptCount val="3"/>
                <c:pt idx="0">
                  <c:v>0.5</c:v>
                </c:pt>
                <c:pt idx="1">
                  <c:v>0.35</c:v>
                </c:pt>
                <c:pt idx="2">
                  <c:v>0.15</c:v>
                </c:pt>
              </c:numCache>
            </c:numRef>
          </c:val>
          <c:extLst>
            <c:ext xmlns:c16="http://schemas.microsoft.com/office/drawing/2014/chart" uri="{C3380CC4-5D6E-409C-BE32-E72D297353CC}">
              <c16:uniqueId val="{00000000-1FDD-4D44-8A36-157D0669FBF6}"/>
            </c:ext>
          </c:extLst>
        </c:ser>
        <c:ser>
          <c:idx val="1"/>
          <c:order val="1"/>
          <c:tx>
            <c:strRef>
              <c:f>Understanding!$C$5</c:f>
              <c:strCache>
                <c:ptCount val="1"/>
                <c:pt idx="0">
                  <c:v>Georgia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orbel" charset="0"/>
                    <a:ea typeface="Corbel" charset="0"/>
                    <a:cs typeface="Corbe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Understanding!$A$6:$A$8</c:f>
              <c:strCache>
                <c:ptCount val="3"/>
                <c:pt idx="0">
                  <c:v>Yes</c:v>
                </c:pt>
                <c:pt idx="1">
                  <c:v>Somewhat</c:v>
                </c:pt>
                <c:pt idx="2">
                  <c:v>No</c:v>
                </c:pt>
              </c:strCache>
            </c:strRef>
          </c:cat>
          <c:val>
            <c:numRef>
              <c:f>Understanding!$C$6:$C$8</c:f>
              <c:numCache>
                <c:formatCode>0%</c:formatCode>
                <c:ptCount val="3"/>
                <c:pt idx="0">
                  <c:v>0.79</c:v>
                </c:pt>
                <c:pt idx="1">
                  <c:v>0.18</c:v>
                </c:pt>
                <c:pt idx="2">
                  <c:v>2.0740000000000001E-2</c:v>
                </c:pt>
              </c:numCache>
            </c:numRef>
          </c:val>
          <c:extLst>
            <c:ext xmlns:c16="http://schemas.microsoft.com/office/drawing/2014/chart" uri="{C3380CC4-5D6E-409C-BE32-E72D297353CC}">
              <c16:uniqueId val="{00000001-1FDD-4D44-8A36-157D0669FBF6}"/>
            </c:ext>
          </c:extLst>
        </c:ser>
        <c:ser>
          <c:idx val="2"/>
          <c:order val="2"/>
          <c:tx>
            <c:strRef>
              <c:f>Understanding!$D$5</c:f>
              <c:strCache>
                <c:ptCount val="1"/>
                <c:pt idx="0">
                  <c:v>Pakistan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orbel" charset="0"/>
                    <a:ea typeface="Corbel" charset="0"/>
                    <a:cs typeface="Corbe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Understanding!$A$6:$A$8</c:f>
              <c:strCache>
                <c:ptCount val="3"/>
                <c:pt idx="0">
                  <c:v>Yes</c:v>
                </c:pt>
                <c:pt idx="1">
                  <c:v>Somewhat</c:v>
                </c:pt>
                <c:pt idx="2">
                  <c:v>No</c:v>
                </c:pt>
              </c:strCache>
            </c:strRef>
          </c:cat>
          <c:val>
            <c:numRef>
              <c:f>Understanding!$D$6:$D$8</c:f>
              <c:numCache>
                <c:formatCode>0%</c:formatCode>
                <c:ptCount val="3"/>
                <c:pt idx="0">
                  <c:v>0.41</c:v>
                </c:pt>
                <c:pt idx="1">
                  <c:v>0.48</c:v>
                </c:pt>
                <c:pt idx="2">
                  <c:v>0.11</c:v>
                </c:pt>
              </c:numCache>
            </c:numRef>
          </c:val>
          <c:extLst>
            <c:ext xmlns:c16="http://schemas.microsoft.com/office/drawing/2014/chart" uri="{C3380CC4-5D6E-409C-BE32-E72D297353CC}">
              <c16:uniqueId val="{00000002-1FDD-4D44-8A36-157D0669FBF6}"/>
            </c:ext>
          </c:extLst>
        </c:ser>
        <c:ser>
          <c:idx val="3"/>
          <c:order val="3"/>
          <c:tx>
            <c:strRef>
              <c:f>Understanding!$E$5</c:f>
              <c:strCache>
                <c:ptCount val="1"/>
                <c:pt idx="0">
                  <c:v>Peru</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Corbel" charset="0"/>
                    <a:ea typeface="Corbel" charset="0"/>
                    <a:cs typeface="Corbel"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Understanding!$A$6:$A$8</c:f>
              <c:strCache>
                <c:ptCount val="3"/>
                <c:pt idx="0">
                  <c:v>Yes</c:v>
                </c:pt>
                <c:pt idx="1">
                  <c:v>Somewhat</c:v>
                </c:pt>
                <c:pt idx="2">
                  <c:v>No</c:v>
                </c:pt>
              </c:strCache>
            </c:strRef>
          </c:cat>
          <c:val>
            <c:numRef>
              <c:f>Understanding!$E$6:$E$8</c:f>
              <c:numCache>
                <c:formatCode>0%</c:formatCode>
                <c:ptCount val="3"/>
                <c:pt idx="0">
                  <c:v>0.57999999999999996</c:v>
                </c:pt>
                <c:pt idx="1">
                  <c:v>0.3</c:v>
                </c:pt>
                <c:pt idx="2">
                  <c:v>0.13</c:v>
                </c:pt>
              </c:numCache>
            </c:numRef>
          </c:val>
          <c:extLst>
            <c:ext xmlns:c16="http://schemas.microsoft.com/office/drawing/2014/chart" uri="{C3380CC4-5D6E-409C-BE32-E72D297353CC}">
              <c16:uniqueId val="{00000003-1FDD-4D44-8A36-157D0669FBF6}"/>
            </c:ext>
          </c:extLst>
        </c:ser>
        <c:dLbls>
          <c:showLegendKey val="0"/>
          <c:showVal val="0"/>
          <c:showCatName val="0"/>
          <c:showSerName val="0"/>
          <c:showPercent val="0"/>
          <c:showBubbleSize val="0"/>
        </c:dLbls>
        <c:gapWidth val="219"/>
        <c:overlap val="-27"/>
        <c:axId val="2121817000"/>
        <c:axId val="2120584776"/>
      </c:barChart>
      <c:catAx>
        <c:axId val="2121817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orbel" charset="0"/>
                <a:ea typeface="Corbel" charset="0"/>
                <a:cs typeface="Corbel" charset="0"/>
              </a:defRPr>
            </a:pPr>
            <a:endParaRPr lang="en-US"/>
          </a:p>
        </c:txPr>
        <c:crossAx val="2120584776"/>
        <c:crosses val="autoZero"/>
        <c:auto val="1"/>
        <c:lblAlgn val="ctr"/>
        <c:lblOffset val="100"/>
        <c:noMultiLvlLbl val="0"/>
      </c:catAx>
      <c:valAx>
        <c:axId val="2120584776"/>
        <c:scaling>
          <c:orientation val="minMax"/>
          <c:max val="1"/>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orbel" charset="0"/>
                <a:ea typeface="Corbel" charset="0"/>
                <a:cs typeface="Corbel" charset="0"/>
              </a:defRPr>
            </a:pPr>
            <a:endParaRPr lang="en-US"/>
          </a:p>
        </c:txPr>
        <c:crossAx val="2121817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Corbel" charset="0"/>
              <a:ea typeface="Corbel" charset="0"/>
              <a:cs typeface="Corbel"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diagrams/_rels/data8.xml.rels><?xml version="1.0" encoding="UTF-8" standalone="yes"?>
<Relationships xmlns="http://schemas.openxmlformats.org/package/2006/relationships"><Relationship Id="rId1" Type="http://schemas.openxmlformats.org/officeDocument/2006/relationships/image" Target="../media/image27.png"/></Relationships>
</file>

<file path=ppt/diagrams/_rels/drawing8.xml.rels><?xml version="1.0" encoding="UTF-8" standalone="yes"?>
<Relationships xmlns="http://schemas.openxmlformats.org/package/2006/relationships"><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6C09C-CD67-4BD0-A550-FB0195D6F430}" type="doc">
      <dgm:prSet loTypeId="urn:microsoft.com/office/officeart/2005/8/layout/radial1" loCatId="cycle" qsTypeId="urn:microsoft.com/office/officeart/2005/8/quickstyle/3d4" qsCatId="3D" csTypeId="urn:microsoft.com/office/officeart/2005/8/colors/colorful1" csCatId="colorful" phldr="1"/>
      <dgm:spPr/>
      <dgm:t>
        <a:bodyPr/>
        <a:lstStyle/>
        <a:p>
          <a:endParaRPr lang="en-US"/>
        </a:p>
      </dgm:t>
    </dgm:pt>
    <dgm:pt modelId="{4DB5036C-942C-4AFE-A772-8396561C157D}">
      <dgm:prSet phldrT="[Text]" custT="1"/>
      <dgm:spPr>
        <a:xfrm>
          <a:off x="2114547" y="1060452"/>
          <a:ext cx="1257304" cy="1304341"/>
        </a:xfrm>
      </dgm:spPr>
      <dgm:t>
        <a:bodyPr/>
        <a:lstStyle/>
        <a:p>
          <a:r>
            <a:rPr lang="en-US" sz="1800" dirty="0">
              <a:latin typeface="Arial Black"/>
              <a:ea typeface="+mn-ea"/>
              <a:cs typeface="Arial Black"/>
            </a:rPr>
            <a:t>Microfinance Environmental Performance Index</a:t>
          </a:r>
        </a:p>
      </dgm:t>
    </dgm:pt>
    <dgm:pt modelId="{66753FC2-2F22-4F63-9B52-F10CCE88B69B}" type="parTrans" cxnId="{7B807563-1DAF-4AAD-B33B-3EC1AA326776}">
      <dgm:prSet/>
      <dgm:spPr/>
      <dgm:t>
        <a:bodyPr/>
        <a:lstStyle/>
        <a:p>
          <a:endParaRPr lang="en-US" sz="1800">
            <a:solidFill>
              <a:schemeClr val="tx1"/>
            </a:solidFill>
            <a:latin typeface="Arial Black"/>
            <a:cs typeface="Arial Black"/>
          </a:endParaRPr>
        </a:p>
      </dgm:t>
    </dgm:pt>
    <dgm:pt modelId="{9F19BC88-6E94-4F60-AD1B-54F1B1B44AC5}" type="sibTrans" cxnId="{7B807563-1DAF-4AAD-B33B-3EC1AA326776}">
      <dgm:prSet/>
      <dgm:spPr/>
      <dgm:t>
        <a:bodyPr/>
        <a:lstStyle/>
        <a:p>
          <a:endParaRPr lang="en-US" sz="1800">
            <a:solidFill>
              <a:schemeClr val="tx1"/>
            </a:solidFill>
            <a:latin typeface="Arial Black"/>
            <a:cs typeface="Arial Black"/>
          </a:endParaRPr>
        </a:p>
      </dgm:t>
    </dgm:pt>
    <dgm:pt modelId="{60D12CE3-F914-48E9-94D0-2958B391DB2A}">
      <dgm:prSet phldrT="[Text]" custT="1"/>
      <dgm:spPr>
        <a:xfrm>
          <a:off x="2318459" y="1335"/>
          <a:ext cx="849481" cy="849481"/>
        </a:xfrm>
      </dgm:spPr>
      <dgm:t>
        <a:bodyPr/>
        <a:lstStyle/>
        <a:p>
          <a:r>
            <a:rPr lang="en-US" sz="1800" dirty="0">
              <a:latin typeface="Arial Black"/>
              <a:ea typeface="+mn-ea"/>
              <a:cs typeface="Arial Black"/>
            </a:rPr>
            <a:t>1. Environmental policy </a:t>
          </a:r>
        </a:p>
      </dgm:t>
    </dgm:pt>
    <dgm:pt modelId="{A18690EE-B43B-4125-8F89-A43B3E8C778D}" type="parTrans" cxnId="{02A740FA-FA0E-4DB8-B7D5-5B61FC6B66C7}">
      <dgm:prSet custT="1"/>
      <dgm:spPr/>
      <dgm:t>
        <a:bodyPr/>
        <a:lstStyle/>
        <a:p>
          <a:endParaRPr lang="en-US" sz="1800" dirty="0">
            <a:solidFill>
              <a:schemeClr val="tx1"/>
            </a:solidFill>
            <a:latin typeface="Arial Black"/>
            <a:cs typeface="Arial Black"/>
          </a:endParaRPr>
        </a:p>
      </dgm:t>
    </dgm:pt>
    <dgm:pt modelId="{8F6307A9-E1DD-4132-A985-3F93CE7A0F20}" type="sibTrans" cxnId="{02A740FA-FA0E-4DB8-B7D5-5B61FC6B66C7}">
      <dgm:prSet/>
      <dgm:spPr>
        <a:xfrm>
          <a:off x="1426071" y="395494"/>
          <a:ext cx="2634257" cy="2634257"/>
        </a:xfrm>
        <a:prstGeom prst="blockArc">
          <a:avLst>
            <a:gd name="adj1" fmla="val 16200000"/>
            <a:gd name="adj2" fmla="val 20520000"/>
            <a:gd name="adj3" fmla="val 4644"/>
          </a:avLst>
        </a:prstGeom>
      </dgm:spPr>
      <dgm:t>
        <a:bodyPr/>
        <a:lstStyle/>
        <a:p>
          <a:endParaRPr lang="en-US" sz="1800">
            <a:solidFill>
              <a:schemeClr val="tx1"/>
            </a:solidFill>
            <a:latin typeface="Arial Black"/>
            <a:cs typeface="Arial Black"/>
          </a:endParaRPr>
        </a:p>
      </dgm:t>
    </dgm:pt>
    <dgm:pt modelId="{D6921C7D-FB87-4F36-B725-FA070E0E809A}">
      <dgm:prSet phldrT="[Text]"/>
      <dgm:spPr/>
      <dgm:t>
        <a:bodyPr/>
        <a:lstStyle/>
        <a:p>
          <a:endParaRPr lang="en-US" sz="1800">
            <a:solidFill>
              <a:schemeClr val="tx1"/>
            </a:solidFill>
            <a:latin typeface="Arial Black"/>
            <a:cs typeface="Arial Black"/>
          </a:endParaRPr>
        </a:p>
      </dgm:t>
    </dgm:pt>
    <dgm:pt modelId="{86D58301-DBC9-49C1-A17D-80B9046F21EE}" type="parTrans" cxnId="{E91E7843-058E-49C1-9C19-6342F54A4A7D}">
      <dgm:prSet/>
      <dgm:spPr/>
      <dgm:t>
        <a:bodyPr/>
        <a:lstStyle/>
        <a:p>
          <a:endParaRPr lang="en-US" sz="1800">
            <a:solidFill>
              <a:schemeClr val="tx1"/>
            </a:solidFill>
            <a:latin typeface="Arial Black"/>
            <a:cs typeface="Arial Black"/>
          </a:endParaRPr>
        </a:p>
      </dgm:t>
    </dgm:pt>
    <dgm:pt modelId="{3953F158-CD00-4BB3-8D48-ACC02D7E0F63}" type="sibTrans" cxnId="{E91E7843-058E-49C1-9C19-6342F54A4A7D}">
      <dgm:prSet/>
      <dgm:spPr/>
      <dgm:t>
        <a:bodyPr/>
        <a:lstStyle/>
        <a:p>
          <a:endParaRPr lang="en-US" sz="1800">
            <a:solidFill>
              <a:schemeClr val="tx1"/>
            </a:solidFill>
            <a:latin typeface="Arial Black"/>
            <a:cs typeface="Arial Black"/>
          </a:endParaRPr>
        </a:p>
      </dgm:t>
    </dgm:pt>
    <dgm:pt modelId="{9D83B86D-C1FF-4F59-8FD7-33E9CC21935C}">
      <dgm:prSet custT="1"/>
      <dgm:spPr>
        <a:xfrm>
          <a:off x="3542038" y="890317"/>
          <a:ext cx="849481" cy="849481"/>
        </a:xfrm>
      </dgm:spPr>
      <dgm:t>
        <a:bodyPr/>
        <a:lstStyle/>
        <a:p>
          <a:r>
            <a:rPr lang="en-US" sz="1800" dirty="0">
              <a:latin typeface="Arial Black"/>
              <a:ea typeface="+mn-ea"/>
              <a:cs typeface="Arial Black"/>
            </a:rPr>
            <a:t>2. Ecological footprint </a:t>
          </a:r>
        </a:p>
      </dgm:t>
    </dgm:pt>
    <dgm:pt modelId="{FD37B68A-4D41-42CD-98C0-8DAF49CFFC35}" type="parTrans" cxnId="{A2F587CA-BD09-430B-89D7-B1201EA80B9C}">
      <dgm:prSet custT="1"/>
      <dgm:spPr/>
      <dgm:t>
        <a:bodyPr/>
        <a:lstStyle/>
        <a:p>
          <a:endParaRPr lang="en-US" sz="1800" dirty="0">
            <a:solidFill>
              <a:schemeClr val="tx1"/>
            </a:solidFill>
            <a:latin typeface="Arial Black"/>
            <a:cs typeface="Arial Black"/>
          </a:endParaRPr>
        </a:p>
      </dgm:t>
    </dgm:pt>
    <dgm:pt modelId="{9A0799EC-4588-40EC-8156-D016C680DD6D}" type="sibTrans" cxnId="{A2F587CA-BD09-430B-89D7-B1201EA80B9C}">
      <dgm:prSet/>
      <dgm:spPr>
        <a:xfrm>
          <a:off x="1426071" y="395494"/>
          <a:ext cx="2634257" cy="2634257"/>
        </a:xfrm>
        <a:prstGeom prst="blockArc">
          <a:avLst>
            <a:gd name="adj1" fmla="val 20520000"/>
            <a:gd name="adj2" fmla="val 3240000"/>
            <a:gd name="adj3" fmla="val 4644"/>
          </a:avLst>
        </a:prstGeom>
      </dgm:spPr>
      <dgm:t>
        <a:bodyPr/>
        <a:lstStyle/>
        <a:p>
          <a:endParaRPr lang="en-US" sz="1800">
            <a:solidFill>
              <a:schemeClr val="tx1"/>
            </a:solidFill>
            <a:latin typeface="Arial Black"/>
            <a:cs typeface="Arial Black"/>
          </a:endParaRPr>
        </a:p>
      </dgm:t>
    </dgm:pt>
    <dgm:pt modelId="{BFA8FF0B-49DA-4048-AF38-2CFB6734F041}">
      <dgm:prSet custT="1"/>
      <dgm:spPr>
        <a:xfrm>
          <a:off x="3074673" y="2328721"/>
          <a:ext cx="849481" cy="849481"/>
        </a:xfrm>
      </dgm:spPr>
      <dgm:t>
        <a:bodyPr/>
        <a:lstStyle/>
        <a:p>
          <a:r>
            <a:rPr lang="en-US" sz="1800" dirty="0">
              <a:latin typeface="Arial Black"/>
              <a:ea typeface="+mn-ea"/>
              <a:cs typeface="Arial Black"/>
            </a:rPr>
            <a:t>3. Environmental risk assessment </a:t>
          </a:r>
        </a:p>
      </dgm:t>
    </dgm:pt>
    <dgm:pt modelId="{13C1600E-0D21-4EAE-A8CB-72C31D07B27D}" type="parTrans" cxnId="{FCF95373-EDD3-4D76-90BE-5B5DE4D19D88}">
      <dgm:prSet custT="1"/>
      <dgm:spPr/>
      <dgm:t>
        <a:bodyPr/>
        <a:lstStyle/>
        <a:p>
          <a:endParaRPr lang="en-US" sz="1800" dirty="0">
            <a:solidFill>
              <a:schemeClr val="tx1"/>
            </a:solidFill>
            <a:latin typeface="Arial Black"/>
            <a:cs typeface="Arial Black"/>
          </a:endParaRPr>
        </a:p>
      </dgm:t>
    </dgm:pt>
    <dgm:pt modelId="{8263AF9F-D07C-41B5-B1A5-422420BBB205}" type="sibTrans" cxnId="{FCF95373-EDD3-4D76-90BE-5B5DE4D19D88}">
      <dgm:prSet/>
      <dgm:spPr>
        <a:xfrm>
          <a:off x="1426071" y="395494"/>
          <a:ext cx="2634257" cy="2634257"/>
        </a:xfrm>
        <a:prstGeom prst="blockArc">
          <a:avLst>
            <a:gd name="adj1" fmla="val 3240000"/>
            <a:gd name="adj2" fmla="val 7560000"/>
            <a:gd name="adj3" fmla="val 4644"/>
          </a:avLst>
        </a:prstGeom>
      </dgm:spPr>
      <dgm:t>
        <a:bodyPr/>
        <a:lstStyle/>
        <a:p>
          <a:endParaRPr lang="en-US" sz="1800">
            <a:solidFill>
              <a:schemeClr val="tx1"/>
            </a:solidFill>
            <a:latin typeface="Arial Black"/>
            <a:cs typeface="Arial Black"/>
          </a:endParaRPr>
        </a:p>
      </dgm:t>
    </dgm:pt>
    <dgm:pt modelId="{3127665C-B973-4322-A6CE-C40EFB4E6655}">
      <dgm:prSet custT="1"/>
      <dgm:spPr>
        <a:xfrm>
          <a:off x="1562245" y="2328721"/>
          <a:ext cx="849481" cy="849481"/>
        </a:xfrm>
      </dgm:spPr>
      <dgm:t>
        <a:bodyPr/>
        <a:lstStyle/>
        <a:p>
          <a:r>
            <a:rPr lang="en-US" sz="1800" dirty="0">
              <a:latin typeface="Arial Black"/>
              <a:ea typeface="+mn-ea"/>
              <a:cs typeface="Arial Black"/>
            </a:rPr>
            <a:t>4. Green microcredit </a:t>
          </a:r>
        </a:p>
      </dgm:t>
    </dgm:pt>
    <dgm:pt modelId="{8CE78B3A-47DE-43DB-92DF-CBBE2EC854EB}" type="parTrans" cxnId="{E7F4AD91-1017-44C7-AC73-BEAFD3B8DC0C}">
      <dgm:prSet custT="1"/>
      <dgm:spPr/>
      <dgm:t>
        <a:bodyPr/>
        <a:lstStyle/>
        <a:p>
          <a:endParaRPr lang="en-US" sz="1800" dirty="0">
            <a:solidFill>
              <a:schemeClr val="tx1"/>
            </a:solidFill>
            <a:latin typeface="Arial Black"/>
            <a:cs typeface="Arial Black"/>
          </a:endParaRPr>
        </a:p>
      </dgm:t>
    </dgm:pt>
    <dgm:pt modelId="{3175C00C-AA8C-4125-B001-AEF1A687BF69}" type="sibTrans" cxnId="{E7F4AD91-1017-44C7-AC73-BEAFD3B8DC0C}">
      <dgm:prSet/>
      <dgm:spPr>
        <a:xfrm>
          <a:off x="1426071" y="395494"/>
          <a:ext cx="2634257" cy="2634257"/>
        </a:xfrm>
        <a:prstGeom prst="blockArc">
          <a:avLst>
            <a:gd name="adj1" fmla="val 7560000"/>
            <a:gd name="adj2" fmla="val 11880000"/>
            <a:gd name="adj3" fmla="val 4644"/>
          </a:avLst>
        </a:prstGeom>
      </dgm:spPr>
      <dgm:t>
        <a:bodyPr/>
        <a:lstStyle/>
        <a:p>
          <a:endParaRPr lang="en-US" sz="1800">
            <a:solidFill>
              <a:schemeClr val="tx1"/>
            </a:solidFill>
            <a:latin typeface="Arial Black"/>
            <a:cs typeface="Arial Black"/>
          </a:endParaRPr>
        </a:p>
      </dgm:t>
    </dgm:pt>
    <dgm:pt modelId="{0DC5DC38-F1DB-4074-B9EA-D34EFE05B69E}">
      <dgm:prSet custT="1"/>
      <dgm:spPr>
        <a:xfrm>
          <a:off x="1094880" y="890317"/>
          <a:ext cx="849481" cy="849481"/>
        </a:xfrm>
      </dgm:spPr>
      <dgm:t>
        <a:bodyPr/>
        <a:lstStyle/>
        <a:p>
          <a:r>
            <a:rPr lang="en-US" sz="1800" dirty="0">
              <a:latin typeface="Arial Black"/>
              <a:ea typeface="+mn-ea"/>
              <a:cs typeface="Arial Black"/>
            </a:rPr>
            <a:t>5. Environmental non-financial services </a:t>
          </a:r>
        </a:p>
      </dgm:t>
    </dgm:pt>
    <dgm:pt modelId="{15B0D082-01B0-4CD5-BE43-56A5D99EAB15}" type="parTrans" cxnId="{DF3AD0A4-7CF3-4B40-BC20-B3E16EE343A5}">
      <dgm:prSet custT="1"/>
      <dgm:spPr/>
      <dgm:t>
        <a:bodyPr/>
        <a:lstStyle/>
        <a:p>
          <a:endParaRPr lang="en-US" sz="1800" dirty="0">
            <a:solidFill>
              <a:schemeClr val="tx1"/>
            </a:solidFill>
            <a:latin typeface="Arial Black"/>
            <a:cs typeface="Arial Black"/>
          </a:endParaRPr>
        </a:p>
      </dgm:t>
    </dgm:pt>
    <dgm:pt modelId="{68EEA3C1-FB96-4157-8CD5-83981B2CD425}" type="sibTrans" cxnId="{DF3AD0A4-7CF3-4B40-BC20-B3E16EE343A5}">
      <dgm:prSet/>
      <dgm:spPr>
        <a:xfrm>
          <a:off x="1426071" y="395494"/>
          <a:ext cx="2634257" cy="2634257"/>
        </a:xfrm>
        <a:prstGeom prst="blockArc">
          <a:avLst>
            <a:gd name="adj1" fmla="val 11880000"/>
            <a:gd name="adj2" fmla="val 16200000"/>
            <a:gd name="adj3" fmla="val 4644"/>
          </a:avLst>
        </a:prstGeom>
      </dgm:spPr>
      <dgm:t>
        <a:bodyPr/>
        <a:lstStyle/>
        <a:p>
          <a:endParaRPr lang="en-US" sz="1800">
            <a:solidFill>
              <a:schemeClr val="tx1"/>
            </a:solidFill>
            <a:latin typeface="Arial Black"/>
            <a:cs typeface="Arial Black"/>
          </a:endParaRPr>
        </a:p>
      </dgm:t>
    </dgm:pt>
    <dgm:pt modelId="{576AAAB7-D7D5-49E9-BDAE-A02E409FA524}" type="pres">
      <dgm:prSet presAssocID="{F1B6C09C-CD67-4BD0-A550-FB0195D6F430}" presName="cycle" presStyleCnt="0">
        <dgm:presLayoutVars>
          <dgm:chMax val="1"/>
          <dgm:dir/>
          <dgm:animLvl val="ctr"/>
          <dgm:resizeHandles val="exact"/>
        </dgm:presLayoutVars>
      </dgm:prSet>
      <dgm:spPr/>
    </dgm:pt>
    <dgm:pt modelId="{E915357D-02A5-4382-BB95-A1EEAE0004F2}" type="pres">
      <dgm:prSet presAssocID="{4DB5036C-942C-4AFE-A772-8396561C157D}" presName="centerShape" presStyleLbl="node0" presStyleIdx="0" presStyleCnt="1" custFlipHor="1" custScaleX="209869" custScaleY="141341"/>
      <dgm:spPr>
        <a:prstGeom prst="ellipse">
          <a:avLst/>
        </a:prstGeom>
      </dgm:spPr>
    </dgm:pt>
    <dgm:pt modelId="{083A4E02-A4DB-42F6-9024-6210AC7F5351}" type="pres">
      <dgm:prSet presAssocID="{A18690EE-B43B-4125-8F89-A43B3E8C778D}" presName="Name9" presStyleLbl="parChTrans1D2" presStyleIdx="0" presStyleCnt="5"/>
      <dgm:spPr/>
    </dgm:pt>
    <dgm:pt modelId="{B742C460-AFEF-440C-A17F-C087A76C927A}" type="pres">
      <dgm:prSet presAssocID="{A18690EE-B43B-4125-8F89-A43B3E8C778D}" presName="connTx" presStyleLbl="parChTrans1D2" presStyleIdx="0" presStyleCnt="5"/>
      <dgm:spPr/>
    </dgm:pt>
    <dgm:pt modelId="{A9D85007-2C71-48BE-A541-0DEB7D0F39ED}" type="pres">
      <dgm:prSet presAssocID="{60D12CE3-F914-48E9-94D0-2958B391DB2A}" presName="node" presStyleLbl="node1" presStyleIdx="0" presStyleCnt="5" custScaleX="213726">
        <dgm:presLayoutVars>
          <dgm:bulletEnabled val="1"/>
        </dgm:presLayoutVars>
      </dgm:prSet>
      <dgm:spPr>
        <a:prstGeom prst="ellipse">
          <a:avLst/>
        </a:prstGeom>
      </dgm:spPr>
    </dgm:pt>
    <dgm:pt modelId="{2ED41825-E622-4550-BA46-66FD0572BE9E}" type="pres">
      <dgm:prSet presAssocID="{FD37B68A-4D41-42CD-98C0-8DAF49CFFC35}" presName="Name9" presStyleLbl="parChTrans1D2" presStyleIdx="1" presStyleCnt="5"/>
      <dgm:spPr/>
    </dgm:pt>
    <dgm:pt modelId="{85E9075F-58FA-4EEE-80A2-6ACABBCD05C4}" type="pres">
      <dgm:prSet presAssocID="{FD37B68A-4D41-42CD-98C0-8DAF49CFFC35}" presName="connTx" presStyleLbl="parChTrans1D2" presStyleIdx="1" presStyleCnt="5"/>
      <dgm:spPr/>
    </dgm:pt>
    <dgm:pt modelId="{BC985798-4A71-4E85-96CE-F6727A48FAA1}" type="pres">
      <dgm:prSet presAssocID="{9D83B86D-C1FF-4F59-8FD7-33E9CC21935C}" presName="node" presStyleLbl="node1" presStyleIdx="1" presStyleCnt="5" custScaleX="177333" custScaleY="123177" custRadScaleRad="157123" custRadScaleInc="17615">
        <dgm:presLayoutVars>
          <dgm:bulletEnabled val="1"/>
        </dgm:presLayoutVars>
      </dgm:prSet>
      <dgm:spPr>
        <a:prstGeom prst="ellipse">
          <a:avLst/>
        </a:prstGeom>
      </dgm:spPr>
    </dgm:pt>
    <dgm:pt modelId="{850471A1-D318-4BE7-9F72-35322C4C90D5}" type="pres">
      <dgm:prSet presAssocID="{13C1600E-0D21-4EAE-A8CB-72C31D07B27D}" presName="Name9" presStyleLbl="parChTrans1D2" presStyleIdx="2" presStyleCnt="5"/>
      <dgm:spPr/>
    </dgm:pt>
    <dgm:pt modelId="{038D87D4-D71D-494F-A16E-E14EFBC15974}" type="pres">
      <dgm:prSet presAssocID="{13C1600E-0D21-4EAE-A8CB-72C31D07B27D}" presName="connTx" presStyleLbl="parChTrans1D2" presStyleIdx="2" presStyleCnt="5"/>
      <dgm:spPr/>
    </dgm:pt>
    <dgm:pt modelId="{ACE3BCB9-7236-46C1-BC99-4E686ACB4888}" type="pres">
      <dgm:prSet presAssocID="{BFA8FF0B-49DA-4048-AF38-2CFB6734F041}" presName="node" presStyleLbl="node1" presStyleIdx="2" presStyleCnt="5" custScaleX="184917" custScaleY="110688" custRadScaleRad="128362" custRadScaleInc="-39818">
        <dgm:presLayoutVars>
          <dgm:bulletEnabled val="1"/>
        </dgm:presLayoutVars>
      </dgm:prSet>
      <dgm:spPr>
        <a:prstGeom prst="ellipse">
          <a:avLst/>
        </a:prstGeom>
      </dgm:spPr>
    </dgm:pt>
    <dgm:pt modelId="{E57FD004-2635-4714-8706-607CD9113CFF}" type="pres">
      <dgm:prSet presAssocID="{8CE78B3A-47DE-43DB-92DF-CBBE2EC854EB}" presName="Name9" presStyleLbl="parChTrans1D2" presStyleIdx="3" presStyleCnt="5"/>
      <dgm:spPr/>
    </dgm:pt>
    <dgm:pt modelId="{F3C7278D-E3E7-4735-BDFE-49DCD8F3226B}" type="pres">
      <dgm:prSet presAssocID="{8CE78B3A-47DE-43DB-92DF-CBBE2EC854EB}" presName="connTx" presStyleLbl="parChTrans1D2" presStyleIdx="3" presStyleCnt="5"/>
      <dgm:spPr/>
    </dgm:pt>
    <dgm:pt modelId="{BE0A6E55-94A6-4DF5-8684-95C0D7E24A11}" type="pres">
      <dgm:prSet presAssocID="{3127665C-B973-4322-A6CE-C40EFB4E6655}" presName="node" presStyleLbl="node1" presStyleIdx="3" presStyleCnt="5" custScaleX="207061" custScaleY="105344" custRadScaleRad="135032" custRadScaleInc="46232">
        <dgm:presLayoutVars>
          <dgm:bulletEnabled val="1"/>
        </dgm:presLayoutVars>
      </dgm:prSet>
      <dgm:spPr>
        <a:prstGeom prst="ellipse">
          <a:avLst/>
        </a:prstGeom>
      </dgm:spPr>
    </dgm:pt>
    <dgm:pt modelId="{466957C6-FDF4-4C20-9008-429F88B006E2}" type="pres">
      <dgm:prSet presAssocID="{15B0D082-01B0-4CD5-BE43-56A5D99EAB15}" presName="Name9" presStyleLbl="parChTrans1D2" presStyleIdx="4" presStyleCnt="5"/>
      <dgm:spPr/>
    </dgm:pt>
    <dgm:pt modelId="{138F8BAC-2494-4152-99A4-867F65F5069A}" type="pres">
      <dgm:prSet presAssocID="{15B0D082-01B0-4CD5-BE43-56A5D99EAB15}" presName="connTx" presStyleLbl="parChTrans1D2" presStyleIdx="4" presStyleCnt="5"/>
      <dgm:spPr/>
    </dgm:pt>
    <dgm:pt modelId="{6306293F-1BCE-42FD-9417-2BD6A7FE8357}" type="pres">
      <dgm:prSet presAssocID="{0DC5DC38-F1DB-4074-B9EA-D34EFE05B69E}" presName="node" presStyleLbl="node1" presStyleIdx="4" presStyleCnt="5" custScaleX="184500" custRadScaleRad="155632" custRadScaleInc="-20850">
        <dgm:presLayoutVars>
          <dgm:bulletEnabled val="1"/>
        </dgm:presLayoutVars>
      </dgm:prSet>
      <dgm:spPr>
        <a:prstGeom prst="ellipse">
          <a:avLst/>
        </a:prstGeom>
      </dgm:spPr>
    </dgm:pt>
  </dgm:ptLst>
  <dgm:cxnLst>
    <dgm:cxn modelId="{3D9FD821-BF94-4C07-BE53-7D1557AA7C30}" type="presOf" srcId="{15B0D082-01B0-4CD5-BE43-56A5D99EAB15}" destId="{466957C6-FDF4-4C20-9008-429F88B006E2}" srcOrd="0" destOrd="0" presId="urn:microsoft.com/office/officeart/2005/8/layout/radial1"/>
    <dgm:cxn modelId="{D372E032-FD8F-4FF9-B8D8-78AD4D6BAFED}" type="presOf" srcId="{8CE78B3A-47DE-43DB-92DF-CBBE2EC854EB}" destId="{F3C7278D-E3E7-4735-BDFE-49DCD8F3226B}" srcOrd="1" destOrd="0" presId="urn:microsoft.com/office/officeart/2005/8/layout/radial1"/>
    <dgm:cxn modelId="{A63E3534-4051-47DF-BDF3-04D196F10B3A}" type="presOf" srcId="{F1B6C09C-CD67-4BD0-A550-FB0195D6F430}" destId="{576AAAB7-D7D5-49E9-BDAE-A02E409FA524}" srcOrd="0" destOrd="0" presId="urn:microsoft.com/office/officeart/2005/8/layout/radial1"/>
    <dgm:cxn modelId="{1C9FA134-678F-4AC5-8897-96608BBF6666}" type="presOf" srcId="{A18690EE-B43B-4125-8F89-A43B3E8C778D}" destId="{B742C460-AFEF-440C-A17F-C087A76C927A}" srcOrd="1" destOrd="0" presId="urn:microsoft.com/office/officeart/2005/8/layout/radial1"/>
    <dgm:cxn modelId="{E91E7843-058E-49C1-9C19-6342F54A4A7D}" srcId="{F1B6C09C-CD67-4BD0-A550-FB0195D6F430}" destId="{D6921C7D-FB87-4F36-B725-FA070E0E809A}" srcOrd="1" destOrd="0" parTransId="{86D58301-DBC9-49C1-A17D-80B9046F21EE}" sibTransId="{3953F158-CD00-4BB3-8D48-ACC02D7E0F63}"/>
    <dgm:cxn modelId="{11542D50-AEE7-4646-A686-0E8392E8E79D}" type="presOf" srcId="{FD37B68A-4D41-42CD-98C0-8DAF49CFFC35}" destId="{2ED41825-E622-4550-BA46-66FD0572BE9E}" srcOrd="0" destOrd="0" presId="urn:microsoft.com/office/officeart/2005/8/layout/radial1"/>
    <dgm:cxn modelId="{9D489761-9FA8-4CD2-B9C2-50A0ED4F02D4}" type="presOf" srcId="{A18690EE-B43B-4125-8F89-A43B3E8C778D}" destId="{083A4E02-A4DB-42F6-9024-6210AC7F5351}" srcOrd="0" destOrd="0" presId="urn:microsoft.com/office/officeart/2005/8/layout/radial1"/>
    <dgm:cxn modelId="{7B807563-1DAF-4AAD-B33B-3EC1AA326776}" srcId="{F1B6C09C-CD67-4BD0-A550-FB0195D6F430}" destId="{4DB5036C-942C-4AFE-A772-8396561C157D}" srcOrd="0" destOrd="0" parTransId="{66753FC2-2F22-4F63-9B52-F10CCE88B69B}" sibTransId="{9F19BC88-6E94-4F60-AD1B-54F1B1B44AC5}"/>
    <dgm:cxn modelId="{003ED969-22E8-490E-B131-74E30348CCB4}" type="presOf" srcId="{60D12CE3-F914-48E9-94D0-2958B391DB2A}" destId="{A9D85007-2C71-48BE-A541-0DEB7D0F39ED}" srcOrd="0" destOrd="0" presId="urn:microsoft.com/office/officeart/2005/8/layout/radial1"/>
    <dgm:cxn modelId="{DFAC2E6C-E653-4959-8DC6-DFC271DC58B4}" type="presOf" srcId="{9D83B86D-C1FF-4F59-8FD7-33E9CC21935C}" destId="{BC985798-4A71-4E85-96CE-F6727A48FAA1}" srcOrd="0" destOrd="0" presId="urn:microsoft.com/office/officeart/2005/8/layout/radial1"/>
    <dgm:cxn modelId="{FCF95373-EDD3-4D76-90BE-5B5DE4D19D88}" srcId="{4DB5036C-942C-4AFE-A772-8396561C157D}" destId="{BFA8FF0B-49DA-4048-AF38-2CFB6734F041}" srcOrd="2" destOrd="0" parTransId="{13C1600E-0D21-4EAE-A8CB-72C31D07B27D}" sibTransId="{8263AF9F-D07C-41B5-B1A5-422420BBB205}"/>
    <dgm:cxn modelId="{B5A31E7B-4CA1-4A2C-B82D-7F68DFEF9141}" type="presOf" srcId="{BFA8FF0B-49DA-4048-AF38-2CFB6734F041}" destId="{ACE3BCB9-7236-46C1-BC99-4E686ACB4888}" srcOrd="0" destOrd="0" presId="urn:microsoft.com/office/officeart/2005/8/layout/radial1"/>
    <dgm:cxn modelId="{3573B788-F91B-4B6B-99C8-CFC0A104E819}" type="presOf" srcId="{4DB5036C-942C-4AFE-A772-8396561C157D}" destId="{E915357D-02A5-4382-BB95-A1EEAE0004F2}" srcOrd="0" destOrd="0" presId="urn:microsoft.com/office/officeart/2005/8/layout/radial1"/>
    <dgm:cxn modelId="{555F188D-3705-4BD8-8A25-465343753DD5}" type="presOf" srcId="{13C1600E-0D21-4EAE-A8CB-72C31D07B27D}" destId="{850471A1-D318-4BE7-9F72-35322C4C90D5}" srcOrd="0" destOrd="0" presId="urn:microsoft.com/office/officeart/2005/8/layout/radial1"/>
    <dgm:cxn modelId="{77AD888E-3FE2-4A25-88D6-424C9D531A41}" type="presOf" srcId="{8CE78B3A-47DE-43DB-92DF-CBBE2EC854EB}" destId="{E57FD004-2635-4714-8706-607CD9113CFF}" srcOrd="0" destOrd="0" presId="urn:microsoft.com/office/officeart/2005/8/layout/radial1"/>
    <dgm:cxn modelId="{E7F4AD91-1017-44C7-AC73-BEAFD3B8DC0C}" srcId="{4DB5036C-942C-4AFE-A772-8396561C157D}" destId="{3127665C-B973-4322-A6CE-C40EFB4E6655}" srcOrd="3" destOrd="0" parTransId="{8CE78B3A-47DE-43DB-92DF-CBBE2EC854EB}" sibTransId="{3175C00C-AA8C-4125-B001-AEF1A687BF69}"/>
    <dgm:cxn modelId="{33C87099-0A8A-4123-AB5F-D28105196B75}" type="presOf" srcId="{0DC5DC38-F1DB-4074-B9EA-D34EFE05B69E}" destId="{6306293F-1BCE-42FD-9417-2BD6A7FE8357}" srcOrd="0" destOrd="0" presId="urn:microsoft.com/office/officeart/2005/8/layout/radial1"/>
    <dgm:cxn modelId="{EFB6B099-E564-4B7F-A728-9508DE6F8F45}" type="presOf" srcId="{13C1600E-0D21-4EAE-A8CB-72C31D07B27D}" destId="{038D87D4-D71D-494F-A16E-E14EFBC15974}" srcOrd="1" destOrd="0" presId="urn:microsoft.com/office/officeart/2005/8/layout/radial1"/>
    <dgm:cxn modelId="{DF3AD0A4-7CF3-4B40-BC20-B3E16EE343A5}" srcId="{4DB5036C-942C-4AFE-A772-8396561C157D}" destId="{0DC5DC38-F1DB-4074-B9EA-D34EFE05B69E}" srcOrd="4" destOrd="0" parTransId="{15B0D082-01B0-4CD5-BE43-56A5D99EAB15}" sibTransId="{68EEA3C1-FB96-4157-8CD5-83981B2CD425}"/>
    <dgm:cxn modelId="{A620E6B7-5C9E-4E5A-AB20-DFEDE0EDEBFB}" type="presOf" srcId="{FD37B68A-4D41-42CD-98C0-8DAF49CFFC35}" destId="{85E9075F-58FA-4EEE-80A2-6ACABBCD05C4}" srcOrd="1" destOrd="0" presId="urn:microsoft.com/office/officeart/2005/8/layout/radial1"/>
    <dgm:cxn modelId="{26EBDEBF-A009-491F-BD39-3C947F992200}" type="presOf" srcId="{3127665C-B973-4322-A6CE-C40EFB4E6655}" destId="{BE0A6E55-94A6-4DF5-8684-95C0D7E24A11}" srcOrd="0" destOrd="0" presId="urn:microsoft.com/office/officeart/2005/8/layout/radial1"/>
    <dgm:cxn modelId="{2288A3C7-F572-474A-9244-51C373776715}" type="presOf" srcId="{15B0D082-01B0-4CD5-BE43-56A5D99EAB15}" destId="{138F8BAC-2494-4152-99A4-867F65F5069A}" srcOrd="1" destOrd="0" presId="urn:microsoft.com/office/officeart/2005/8/layout/radial1"/>
    <dgm:cxn modelId="{A2F587CA-BD09-430B-89D7-B1201EA80B9C}" srcId="{4DB5036C-942C-4AFE-A772-8396561C157D}" destId="{9D83B86D-C1FF-4F59-8FD7-33E9CC21935C}" srcOrd="1" destOrd="0" parTransId="{FD37B68A-4D41-42CD-98C0-8DAF49CFFC35}" sibTransId="{9A0799EC-4588-40EC-8156-D016C680DD6D}"/>
    <dgm:cxn modelId="{02A740FA-FA0E-4DB8-B7D5-5B61FC6B66C7}" srcId="{4DB5036C-942C-4AFE-A772-8396561C157D}" destId="{60D12CE3-F914-48E9-94D0-2958B391DB2A}" srcOrd="0" destOrd="0" parTransId="{A18690EE-B43B-4125-8F89-A43B3E8C778D}" sibTransId="{8F6307A9-E1DD-4132-A985-3F93CE7A0F20}"/>
    <dgm:cxn modelId="{D3A9303C-4405-4720-B693-2D586594D982}" type="presParOf" srcId="{576AAAB7-D7D5-49E9-BDAE-A02E409FA524}" destId="{E915357D-02A5-4382-BB95-A1EEAE0004F2}" srcOrd="0" destOrd="0" presId="urn:microsoft.com/office/officeart/2005/8/layout/radial1"/>
    <dgm:cxn modelId="{5CC3BD51-78F3-4EE4-926C-F7F7EA598A4C}" type="presParOf" srcId="{576AAAB7-D7D5-49E9-BDAE-A02E409FA524}" destId="{083A4E02-A4DB-42F6-9024-6210AC7F5351}" srcOrd="1" destOrd="0" presId="urn:microsoft.com/office/officeart/2005/8/layout/radial1"/>
    <dgm:cxn modelId="{FD06C3BF-2806-4418-8994-7027A1BF7084}" type="presParOf" srcId="{083A4E02-A4DB-42F6-9024-6210AC7F5351}" destId="{B742C460-AFEF-440C-A17F-C087A76C927A}" srcOrd="0" destOrd="0" presId="urn:microsoft.com/office/officeart/2005/8/layout/radial1"/>
    <dgm:cxn modelId="{91A083FB-3EDE-413D-8144-2EB281F26391}" type="presParOf" srcId="{576AAAB7-D7D5-49E9-BDAE-A02E409FA524}" destId="{A9D85007-2C71-48BE-A541-0DEB7D0F39ED}" srcOrd="2" destOrd="0" presId="urn:microsoft.com/office/officeart/2005/8/layout/radial1"/>
    <dgm:cxn modelId="{E7068A72-296C-4DAC-B467-A518B7146FCC}" type="presParOf" srcId="{576AAAB7-D7D5-49E9-BDAE-A02E409FA524}" destId="{2ED41825-E622-4550-BA46-66FD0572BE9E}" srcOrd="3" destOrd="0" presId="urn:microsoft.com/office/officeart/2005/8/layout/radial1"/>
    <dgm:cxn modelId="{298A0AF1-7858-45B3-9207-D16C8AF806C0}" type="presParOf" srcId="{2ED41825-E622-4550-BA46-66FD0572BE9E}" destId="{85E9075F-58FA-4EEE-80A2-6ACABBCD05C4}" srcOrd="0" destOrd="0" presId="urn:microsoft.com/office/officeart/2005/8/layout/radial1"/>
    <dgm:cxn modelId="{29495F6C-4EC4-4031-9160-60CA9640212F}" type="presParOf" srcId="{576AAAB7-D7D5-49E9-BDAE-A02E409FA524}" destId="{BC985798-4A71-4E85-96CE-F6727A48FAA1}" srcOrd="4" destOrd="0" presId="urn:microsoft.com/office/officeart/2005/8/layout/radial1"/>
    <dgm:cxn modelId="{0A755299-56BC-453F-8FD0-CAF4D47E2D31}" type="presParOf" srcId="{576AAAB7-D7D5-49E9-BDAE-A02E409FA524}" destId="{850471A1-D318-4BE7-9F72-35322C4C90D5}" srcOrd="5" destOrd="0" presId="urn:microsoft.com/office/officeart/2005/8/layout/radial1"/>
    <dgm:cxn modelId="{CC0DBD2C-99FD-4DAD-813D-161CA98A1C87}" type="presParOf" srcId="{850471A1-D318-4BE7-9F72-35322C4C90D5}" destId="{038D87D4-D71D-494F-A16E-E14EFBC15974}" srcOrd="0" destOrd="0" presId="urn:microsoft.com/office/officeart/2005/8/layout/radial1"/>
    <dgm:cxn modelId="{972832CC-7161-49B0-8F79-A5BE9E6A7C9D}" type="presParOf" srcId="{576AAAB7-D7D5-49E9-BDAE-A02E409FA524}" destId="{ACE3BCB9-7236-46C1-BC99-4E686ACB4888}" srcOrd="6" destOrd="0" presId="urn:microsoft.com/office/officeart/2005/8/layout/radial1"/>
    <dgm:cxn modelId="{0CD92B4B-B55F-4073-993C-65A07A6A49A8}" type="presParOf" srcId="{576AAAB7-D7D5-49E9-BDAE-A02E409FA524}" destId="{E57FD004-2635-4714-8706-607CD9113CFF}" srcOrd="7" destOrd="0" presId="urn:microsoft.com/office/officeart/2005/8/layout/radial1"/>
    <dgm:cxn modelId="{C41966B4-EBCB-46CE-8232-99AD50ABD285}" type="presParOf" srcId="{E57FD004-2635-4714-8706-607CD9113CFF}" destId="{F3C7278D-E3E7-4735-BDFE-49DCD8F3226B}" srcOrd="0" destOrd="0" presId="urn:microsoft.com/office/officeart/2005/8/layout/radial1"/>
    <dgm:cxn modelId="{8C24E952-3DA3-4B0C-88DC-2BFFBE4191F0}" type="presParOf" srcId="{576AAAB7-D7D5-49E9-BDAE-A02E409FA524}" destId="{BE0A6E55-94A6-4DF5-8684-95C0D7E24A11}" srcOrd="8" destOrd="0" presId="urn:microsoft.com/office/officeart/2005/8/layout/radial1"/>
    <dgm:cxn modelId="{6AD6F99A-AFD5-448B-A98A-A7A069F2B05B}" type="presParOf" srcId="{576AAAB7-D7D5-49E9-BDAE-A02E409FA524}" destId="{466957C6-FDF4-4C20-9008-429F88B006E2}" srcOrd="9" destOrd="0" presId="urn:microsoft.com/office/officeart/2005/8/layout/radial1"/>
    <dgm:cxn modelId="{5D9C363F-8443-4847-B0E2-38877A7BCAE8}" type="presParOf" srcId="{466957C6-FDF4-4C20-9008-429F88B006E2}" destId="{138F8BAC-2494-4152-99A4-867F65F5069A}" srcOrd="0" destOrd="0" presId="urn:microsoft.com/office/officeart/2005/8/layout/radial1"/>
    <dgm:cxn modelId="{11876E2C-B3D1-468E-9E24-C6FA0213254E}" type="presParOf" srcId="{576AAAB7-D7D5-49E9-BDAE-A02E409FA524}" destId="{6306293F-1BCE-42FD-9417-2BD6A7FE8357}" srcOrd="10" destOrd="0" presId="urn:microsoft.com/office/officeart/2005/8/layout/radial1"/>
  </dgm:cxnLst>
  <dgm:bg>
    <a:solidFill>
      <a:schemeClr val="accent3">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A30B3D0-B667-4A7D-88BC-4DA13185D870}" type="doc">
      <dgm:prSet loTypeId="urn:microsoft.com/office/officeart/2005/8/layout/radial6" loCatId="cycle" qsTypeId="urn:microsoft.com/office/officeart/2005/8/quickstyle/3d5" qsCatId="3D" csTypeId="urn:microsoft.com/office/officeart/2005/8/colors/colorful1" csCatId="colorful" phldr="1"/>
      <dgm:spPr/>
      <dgm:t>
        <a:bodyPr/>
        <a:lstStyle/>
        <a:p>
          <a:endParaRPr lang="en-US"/>
        </a:p>
      </dgm:t>
    </dgm:pt>
    <dgm:pt modelId="{7FD8DF99-B9A9-47B3-BA40-C060E00E2628}">
      <dgm:prSet phldrT="[Text]" custT="1"/>
      <dgm:spPr/>
      <dgm:t>
        <a:bodyPr/>
        <a:lstStyle/>
        <a:p>
          <a:r>
            <a:rPr lang="en-US" sz="1800" dirty="0">
              <a:latin typeface="Arial Rounded MT Bold"/>
              <a:cs typeface="Arial Rounded MT Bold"/>
            </a:rPr>
            <a:t>Product Design &amp; Delivery</a:t>
          </a:r>
        </a:p>
      </dgm:t>
    </dgm:pt>
    <dgm:pt modelId="{08C12644-1272-4832-8863-39B8942C98E5}" type="parTrans" cxnId="{B9F9BC50-8CC2-44C4-BCED-04BA6853E209}">
      <dgm:prSet/>
      <dgm:spPr/>
      <dgm:t>
        <a:bodyPr/>
        <a:lstStyle/>
        <a:p>
          <a:endParaRPr lang="en-US" sz="1800">
            <a:latin typeface="Arial Rounded MT Bold"/>
            <a:cs typeface="Arial Rounded MT Bold"/>
          </a:endParaRPr>
        </a:p>
      </dgm:t>
    </dgm:pt>
    <dgm:pt modelId="{334989BE-68F4-497C-89C4-1DCD52CD423D}" type="sibTrans" cxnId="{B9F9BC50-8CC2-44C4-BCED-04BA6853E209}">
      <dgm:prSet/>
      <dgm:spPr/>
      <dgm:t>
        <a:bodyPr/>
        <a:lstStyle/>
        <a:p>
          <a:endParaRPr lang="en-US" sz="1800">
            <a:latin typeface="Arial Rounded MT Bold"/>
            <a:cs typeface="Arial Rounded MT Bold"/>
          </a:endParaRPr>
        </a:p>
      </dgm:t>
    </dgm:pt>
    <dgm:pt modelId="{0640F2BE-AB49-411B-AB36-5FF026E4956C}">
      <dgm:prSet phldrT="[Text]" custT="1"/>
      <dgm:spPr/>
      <dgm:t>
        <a:bodyPr/>
        <a:lstStyle/>
        <a:p>
          <a:r>
            <a:rPr lang="en-US" sz="1800" dirty="0">
              <a:latin typeface="Arial Rounded MT Bold"/>
              <a:cs typeface="Arial Rounded MT Bold"/>
            </a:rPr>
            <a:t>Prevent over-indebtedness</a:t>
          </a:r>
        </a:p>
      </dgm:t>
    </dgm:pt>
    <dgm:pt modelId="{649B6502-8D78-4C8D-A6A5-908E85ECF9F9}" type="parTrans" cxnId="{9127795E-0104-4F0C-8CCE-5450FCADBC81}">
      <dgm:prSet/>
      <dgm:spPr/>
      <dgm:t>
        <a:bodyPr/>
        <a:lstStyle/>
        <a:p>
          <a:endParaRPr lang="en-US" sz="1800">
            <a:latin typeface="Arial Rounded MT Bold"/>
            <a:cs typeface="Arial Rounded MT Bold"/>
          </a:endParaRPr>
        </a:p>
      </dgm:t>
    </dgm:pt>
    <dgm:pt modelId="{2C7AFD37-06E2-44BD-BD95-E1F9657F4E0A}" type="sibTrans" cxnId="{9127795E-0104-4F0C-8CCE-5450FCADBC81}">
      <dgm:prSet/>
      <dgm:spPr/>
      <dgm:t>
        <a:bodyPr/>
        <a:lstStyle/>
        <a:p>
          <a:endParaRPr lang="en-US" sz="1800">
            <a:latin typeface="Arial Rounded MT Bold"/>
            <a:cs typeface="Arial Rounded MT Bold"/>
          </a:endParaRPr>
        </a:p>
      </dgm:t>
    </dgm:pt>
    <dgm:pt modelId="{A504C216-06BA-4304-B8AA-24D8B5DCAE0C}">
      <dgm:prSet phldrT="[Text]" custT="1"/>
      <dgm:spPr/>
      <dgm:t>
        <a:bodyPr/>
        <a:lstStyle/>
        <a:p>
          <a:r>
            <a:rPr lang="en-US" sz="1800" dirty="0">
              <a:latin typeface="Arial Rounded MT Bold"/>
              <a:cs typeface="Arial Rounded MT Bold"/>
            </a:rPr>
            <a:t>Transparency </a:t>
          </a:r>
        </a:p>
      </dgm:t>
    </dgm:pt>
    <dgm:pt modelId="{1CC39FDA-3256-43E0-A263-82B6685BE8EB}" type="parTrans" cxnId="{301CA3FD-2982-4A8D-8983-C29B95738C34}">
      <dgm:prSet/>
      <dgm:spPr/>
      <dgm:t>
        <a:bodyPr/>
        <a:lstStyle/>
        <a:p>
          <a:endParaRPr lang="en-US" sz="1800">
            <a:latin typeface="Arial Rounded MT Bold"/>
            <a:cs typeface="Arial Rounded MT Bold"/>
          </a:endParaRPr>
        </a:p>
      </dgm:t>
    </dgm:pt>
    <dgm:pt modelId="{299413E8-2B94-4F9E-BD68-800ABA1D1E13}" type="sibTrans" cxnId="{301CA3FD-2982-4A8D-8983-C29B95738C34}">
      <dgm:prSet/>
      <dgm:spPr/>
      <dgm:t>
        <a:bodyPr/>
        <a:lstStyle/>
        <a:p>
          <a:endParaRPr lang="en-US" sz="1800">
            <a:latin typeface="Arial Rounded MT Bold"/>
            <a:cs typeface="Arial Rounded MT Bold"/>
          </a:endParaRPr>
        </a:p>
      </dgm:t>
    </dgm:pt>
    <dgm:pt modelId="{D06A7509-91C4-43D6-8D41-F5037EEC4DDF}">
      <dgm:prSet phldrT="[Text]" custT="1"/>
      <dgm:spPr/>
      <dgm:t>
        <a:bodyPr/>
        <a:lstStyle/>
        <a:p>
          <a:r>
            <a:rPr lang="en-US" sz="1800" b="1" dirty="0">
              <a:latin typeface="Arial Rounded MT Bold"/>
              <a:cs typeface="Arial Rounded MT Bold"/>
            </a:rPr>
            <a:t>Responsible Pricing </a:t>
          </a:r>
        </a:p>
      </dgm:t>
    </dgm:pt>
    <dgm:pt modelId="{BC51F8D9-56F5-4FC9-9E8D-76541878B42F}" type="parTrans" cxnId="{A64F94B3-491A-43D1-BD79-B5B100B89911}">
      <dgm:prSet/>
      <dgm:spPr/>
      <dgm:t>
        <a:bodyPr/>
        <a:lstStyle/>
        <a:p>
          <a:endParaRPr lang="en-US" sz="1800">
            <a:latin typeface="Arial Rounded MT Bold"/>
            <a:cs typeface="Arial Rounded MT Bold"/>
          </a:endParaRPr>
        </a:p>
      </dgm:t>
    </dgm:pt>
    <dgm:pt modelId="{24684D0E-3638-4211-BCD7-C19D8116F847}" type="sibTrans" cxnId="{A64F94B3-491A-43D1-BD79-B5B100B89911}">
      <dgm:prSet/>
      <dgm:spPr/>
      <dgm:t>
        <a:bodyPr/>
        <a:lstStyle/>
        <a:p>
          <a:endParaRPr lang="en-US" sz="1800">
            <a:latin typeface="Arial Rounded MT Bold"/>
            <a:cs typeface="Arial Rounded MT Bold"/>
          </a:endParaRPr>
        </a:p>
      </dgm:t>
    </dgm:pt>
    <dgm:pt modelId="{4947BE57-7D5A-43F7-A23B-0AA081EB20F5}">
      <dgm:prSet custT="1"/>
      <dgm:spPr/>
      <dgm:t>
        <a:bodyPr/>
        <a:lstStyle/>
        <a:p>
          <a:r>
            <a:rPr lang="en-US" sz="1800" dirty="0">
              <a:latin typeface="Arial Rounded MT Bold"/>
              <a:cs typeface="Arial Rounded MT Bold"/>
            </a:rPr>
            <a:t>Mechanism of client complaint</a:t>
          </a:r>
        </a:p>
        <a:p>
          <a:r>
            <a:rPr lang="en-US" sz="1800" dirty="0">
              <a:latin typeface="Arial Rounded MT Bold"/>
              <a:cs typeface="Arial Rounded MT Bold"/>
            </a:rPr>
            <a:t>Resolution  </a:t>
          </a:r>
        </a:p>
      </dgm:t>
    </dgm:pt>
    <dgm:pt modelId="{C617EF28-EBD5-4D69-8295-FF68E18118B9}" type="parTrans" cxnId="{7EBC445E-6ABD-4431-A04F-4817603C8D35}">
      <dgm:prSet/>
      <dgm:spPr/>
      <dgm:t>
        <a:bodyPr/>
        <a:lstStyle/>
        <a:p>
          <a:endParaRPr lang="en-US" sz="1800">
            <a:latin typeface="Arial Rounded MT Bold"/>
            <a:cs typeface="Arial Rounded MT Bold"/>
          </a:endParaRPr>
        </a:p>
      </dgm:t>
    </dgm:pt>
    <dgm:pt modelId="{BE1B2831-1206-433B-9FE8-FFE43D927673}" type="sibTrans" cxnId="{7EBC445E-6ABD-4431-A04F-4817603C8D35}">
      <dgm:prSet/>
      <dgm:spPr/>
      <dgm:t>
        <a:bodyPr/>
        <a:lstStyle/>
        <a:p>
          <a:endParaRPr lang="en-US" sz="1800">
            <a:latin typeface="Arial Rounded MT Bold"/>
            <a:cs typeface="Arial Rounded MT Bold"/>
          </a:endParaRPr>
        </a:p>
      </dgm:t>
    </dgm:pt>
    <dgm:pt modelId="{F2C4152F-83FB-4868-AF28-9D296F55ACED}">
      <dgm:prSet custT="1"/>
      <dgm:spPr/>
      <dgm:t>
        <a:bodyPr/>
        <a:lstStyle/>
        <a:p>
          <a:r>
            <a:rPr lang="en-US" sz="1800" dirty="0">
              <a:latin typeface="Arial Rounded MT Bold"/>
              <a:cs typeface="Arial Rounded MT Bold"/>
            </a:rPr>
            <a:t>Fair Treatment of clients </a:t>
          </a:r>
        </a:p>
      </dgm:t>
    </dgm:pt>
    <dgm:pt modelId="{3D0A77E6-4D5D-4697-A034-CF376D3FF43D}" type="parTrans" cxnId="{670FB8C4-C81D-40CA-8C9C-D438CE080C83}">
      <dgm:prSet/>
      <dgm:spPr/>
      <dgm:t>
        <a:bodyPr/>
        <a:lstStyle/>
        <a:p>
          <a:endParaRPr lang="en-US" sz="1800">
            <a:latin typeface="Arial Rounded MT Bold"/>
            <a:cs typeface="Arial Rounded MT Bold"/>
          </a:endParaRPr>
        </a:p>
      </dgm:t>
    </dgm:pt>
    <dgm:pt modelId="{E35163ED-B49E-45A8-A029-C6A9DD176BFE}" type="sibTrans" cxnId="{670FB8C4-C81D-40CA-8C9C-D438CE080C83}">
      <dgm:prSet/>
      <dgm:spPr/>
      <dgm:t>
        <a:bodyPr/>
        <a:lstStyle/>
        <a:p>
          <a:endParaRPr lang="en-US" sz="1800">
            <a:latin typeface="Arial Rounded MT Bold"/>
            <a:cs typeface="Arial Rounded MT Bold"/>
          </a:endParaRPr>
        </a:p>
      </dgm:t>
    </dgm:pt>
    <dgm:pt modelId="{4684B6E6-90B4-4145-9452-F98CC7FA7729}">
      <dgm:prSet custT="1"/>
      <dgm:spPr/>
      <dgm:t>
        <a:bodyPr/>
        <a:lstStyle/>
        <a:p>
          <a:r>
            <a:rPr lang="en-US" sz="1800" dirty="0">
              <a:latin typeface="Arial Rounded MT Bold"/>
              <a:cs typeface="Arial Rounded MT Bold"/>
            </a:rPr>
            <a:t>Privacy of client data</a:t>
          </a:r>
        </a:p>
      </dgm:t>
    </dgm:pt>
    <dgm:pt modelId="{2C1CF3DE-252B-416E-9601-8C8F07285DB2}" type="parTrans" cxnId="{6843BA52-AA12-4402-A4A9-2687924B1CC8}">
      <dgm:prSet/>
      <dgm:spPr/>
      <dgm:t>
        <a:bodyPr/>
        <a:lstStyle/>
        <a:p>
          <a:endParaRPr lang="en-US" sz="1800">
            <a:latin typeface="Arial Rounded MT Bold"/>
            <a:cs typeface="Arial Rounded MT Bold"/>
          </a:endParaRPr>
        </a:p>
      </dgm:t>
    </dgm:pt>
    <dgm:pt modelId="{C3D9F497-ABBD-435B-98D4-1FDF06620808}" type="sibTrans" cxnId="{6843BA52-AA12-4402-A4A9-2687924B1CC8}">
      <dgm:prSet/>
      <dgm:spPr/>
      <dgm:t>
        <a:bodyPr/>
        <a:lstStyle/>
        <a:p>
          <a:endParaRPr lang="en-US" sz="1800">
            <a:latin typeface="Arial Rounded MT Bold"/>
            <a:cs typeface="Arial Rounded MT Bold"/>
          </a:endParaRPr>
        </a:p>
      </dgm:t>
    </dgm:pt>
    <dgm:pt modelId="{1E5E6976-DDEE-49F4-8066-E6FF9D0EA66E}">
      <dgm:prSet phldrT="[Text]" custT="1"/>
      <dgm:spPr/>
      <dgm:t>
        <a:bodyPr/>
        <a:lstStyle/>
        <a:p>
          <a:r>
            <a:rPr lang="en-US" sz="2800" dirty="0">
              <a:latin typeface="Arial Rounded MT Bold"/>
              <a:cs typeface="Arial Rounded MT Bold"/>
            </a:rPr>
            <a:t>Client Protection </a:t>
          </a:r>
        </a:p>
      </dgm:t>
    </dgm:pt>
    <dgm:pt modelId="{BCB6B3A0-5A89-4E45-A266-DB9EB1437F17}" type="sibTrans" cxnId="{56B4B468-EAA3-43E2-8667-EA53BFA6A750}">
      <dgm:prSet/>
      <dgm:spPr/>
      <dgm:t>
        <a:bodyPr/>
        <a:lstStyle/>
        <a:p>
          <a:endParaRPr lang="en-US" sz="1800">
            <a:latin typeface="Arial Rounded MT Bold"/>
            <a:cs typeface="Arial Rounded MT Bold"/>
          </a:endParaRPr>
        </a:p>
      </dgm:t>
    </dgm:pt>
    <dgm:pt modelId="{BD68DAD4-6509-4699-8DB1-FB9D969071CE}" type="parTrans" cxnId="{56B4B468-EAA3-43E2-8667-EA53BFA6A750}">
      <dgm:prSet/>
      <dgm:spPr/>
      <dgm:t>
        <a:bodyPr/>
        <a:lstStyle/>
        <a:p>
          <a:endParaRPr lang="en-US" sz="1800">
            <a:latin typeface="Arial Rounded MT Bold"/>
            <a:cs typeface="Arial Rounded MT Bold"/>
          </a:endParaRPr>
        </a:p>
      </dgm:t>
    </dgm:pt>
    <dgm:pt modelId="{6B26619F-712C-478F-93AC-05A7689AA1D8}" type="pres">
      <dgm:prSet presAssocID="{5A30B3D0-B667-4A7D-88BC-4DA13185D870}" presName="Name0" presStyleCnt="0">
        <dgm:presLayoutVars>
          <dgm:chMax val="1"/>
          <dgm:dir/>
          <dgm:animLvl val="ctr"/>
          <dgm:resizeHandles val="exact"/>
        </dgm:presLayoutVars>
      </dgm:prSet>
      <dgm:spPr/>
    </dgm:pt>
    <dgm:pt modelId="{4C79F2C2-BD4B-4DC9-B0DD-B87D090311A0}" type="pres">
      <dgm:prSet presAssocID="{1E5E6976-DDEE-49F4-8066-E6FF9D0EA66E}" presName="centerShape" presStyleLbl="node0" presStyleIdx="0" presStyleCnt="1" custScaleX="191631" custScaleY="197033" custLinFactNeighborX="-1575" custLinFactNeighborY="2683"/>
      <dgm:spPr/>
    </dgm:pt>
    <dgm:pt modelId="{352DE816-2FB8-417B-8DFF-67FA6CF05240}" type="pres">
      <dgm:prSet presAssocID="{7FD8DF99-B9A9-47B3-BA40-C060E00E2628}" presName="node" presStyleLbl="node1" presStyleIdx="0" presStyleCnt="7" custScaleX="190963" custScaleY="120848" custRadScaleRad="113926" custRadScaleInc="-22082">
        <dgm:presLayoutVars>
          <dgm:bulletEnabled val="1"/>
        </dgm:presLayoutVars>
      </dgm:prSet>
      <dgm:spPr/>
    </dgm:pt>
    <dgm:pt modelId="{1F75826D-E848-4A50-BA34-F5413C97D61F}" type="pres">
      <dgm:prSet presAssocID="{7FD8DF99-B9A9-47B3-BA40-C060E00E2628}" presName="dummy" presStyleCnt="0"/>
      <dgm:spPr/>
    </dgm:pt>
    <dgm:pt modelId="{31026857-C3DF-41EC-9FA2-D6089403F905}" type="pres">
      <dgm:prSet presAssocID="{334989BE-68F4-497C-89C4-1DCD52CD423D}" presName="sibTrans" presStyleLbl="sibTrans2D1" presStyleIdx="0" presStyleCnt="7" custLinFactNeighborX="-576" custLinFactNeighborY="926"/>
      <dgm:spPr/>
    </dgm:pt>
    <dgm:pt modelId="{B1ECE190-D2F4-40ED-A062-4E1AF43D5146}" type="pres">
      <dgm:prSet presAssocID="{0640F2BE-AB49-411B-AB36-5FF026E4956C}" presName="node" presStyleLbl="node1" presStyleIdx="1" presStyleCnt="7" custScaleX="199367" custScaleY="126487" custRadScaleRad="121057" custRadScaleInc="23914">
        <dgm:presLayoutVars>
          <dgm:bulletEnabled val="1"/>
        </dgm:presLayoutVars>
      </dgm:prSet>
      <dgm:spPr/>
    </dgm:pt>
    <dgm:pt modelId="{50DDDE90-BF79-467A-BA9A-C6441CE765D5}" type="pres">
      <dgm:prSet presAssocID="{0640F2BE-AB49-411B-AB36-5FF026E4956C}" presName="dummy" presStyleCnt="0"/>
      <dgm:spPr/>
    </dgm:pt>
    <dgm:pt modelId="{2B7E7EF2-C546-4426-B558-A2FB9535DE49}" type="pres">
      <dgm:prSet presAssocID="{2C7AFD37-06E2-44BD-BD95-E1F9657F4E0A}" presName="sibTrans" presStyleLbl="sibTrans2D1" presStyleIdx="1" presStyleCnt="7"/>
      <dgm:spPr/>
    </dgm:pt>
    <dgm:pt modelId="{C0B35036-37ED-4049-A873-0EDE1280F8C8}" type="pres">
      <dgm:prSet presAssocID="{A504C216-06BA-4304-B8AA-24D8B5DCAE0C}" presName="node" presStyleLbl="node1" presStyleIdx="2" presStyleCnt="7" custScaleX="184550" custScaleY="120336" custRadScaleRad="117018" custRadScaleInc="-31436">
        <dgm:presLayoutVars>
          <dgm:bulletEnabled val="1"/>
        </dgm:presLayoutVars>
      </dgm:prSet>
      <dgm:spPr/>
    </dgm:pt>
    <dgm:pt modelId="{929B2C5A-BF5B-4E45-B56C-53820357C68D}" type="pres">
      <dgm:prSet presAssocID="{A504C216-06BA-4304-B8AA-24D8B5DCAE0C}" presName="dummy" presStyleCnt="0"/>
      <dgm:spPr/>
    </dgm:pt>
    <dgm:pt modelId="{0C37982B-CDCC-4232-AE55-837494FED683}" type="pres">
      <dgm:prSet presAssocID="{299413E8-2B94-4F9E-BD68-800ABA1D1E13}" presName="sibTrans" presStyleLbl="sibTrans2D1" presStyleIdx="2" presStyleCnt="7"/>
      <dgm:spPr/>
    </dgm:pt>
    <dgm:pt modelId="{D1294E1E-924B-43DB-9F80-F6374E98DD87}" type="pres">
      <dgm:prSet presAssocID="{D06A7509-91C4-43D6-8D41-F5037EEC4DDF}" presName="node" presStyleLbl="node1" presStyleIdx="3" presStyleCnt="7" custScaleX="205756" custScaleY="120738" custRadScaleRad="120020" custRadScaleInc="-81139">
        <dgm:presLayoutVars>
          <dgm:bulletEnabled val="1"/>
        </dgm:presLayoutVars>
      </dgm:prSet>
      <dgm:spPr/>
    </dgm:pt>
    <dgm:pt modelId="{E670986A-08EA-4003-96E9-ECB1AC18B572}" type="pres">
      <dgm:prSet presAssocID="{D06A7509-91C4-43D6-8D41-F5037EEC4DDF}" presName="dummy" presStyleCnt="0"/>
      <dgm:spPr/>
    </dgm:pt>
    <dgm:pt modelId="{40AD6B19-D0C8-49E2-8516-C0EEE06FE4D8}" type="pres">
      <dgm:prSet presAssocID="{24684D0E-3638-4211-BCD7-C19D8116F847}" presName="sibTrans" presStyleLbl="sibTrans2D1" presStyleIdx="3" presStyleCnt="7" custLinFactNeighborX="-2970" custLinFactNeighborY="-680"/>
      <dgm:spPr/>
    </dgm:pt>
    <dgm:pt modelId="{5C1ED4A7-3B96-4910-9ABE-47F1441E6612}" type="pres">
      <dgm:prSet presAssocID="{F2C4152F-83FB-4868-AF28-9D296F55ACED}" presName="node" presStyleLbl="node1" presStyleIdx="4" presStyleCnt="7" custScaleX="213004" custScaleY="116162" custRadScaleRad="120810" custRadScaleInc="50585">
        <dgm:presLayoutVars>
          <dgm:bulletEnabled val="1"/>
        </dgm:presLayoutVars>
      </dgm:prSet>
      <dgm:spPr/>
    </dgm:pt>
    <dgm:pt modelId="{C02FF336-9516-49D0-A7B8-A55EF1DE1DC3}" type="pres">
      <dgm:prSet presAssocID="{F2C4152F-83FB-4868-AF28-9D296F55ACED}" presName="dummy" presStyleCnt="0"/>
      <dgm:spPr/>
    </dgm:pt>
    <dgm:pt modelId="{44E1E449-3E92-4162-8B9E-D75D27A616D0}" type="pres">
      <dgm:prSet presAssocID="{E35163ED-B49E-45A8-A029-C6A9DD176BFE}" presName="sibTrans" presStyleLbl="sibTrans2D1" presStyleIdx="4" presStyleCnt="7"/>
      <dgm:spPr/>
    </dgm:pt>
    <dgm:pt modelId="{1C9E69E4-2446-42DD-B283-195C4F9EC18D}" type="pres">
      <dgm:prSet presAssocID="{4684B6E6-90B4-4145-9452-F98CC7FA7729}" presName="node" presStyleLbl="node1" presStyleIdx="5" presStyleCnt="7" custScaleX="185409" custScaleY="129691" custRadScaleRad="126973" custRadScaleInc="29434">
        <dgm:presLayoutVars>
          <dgm:bulletEnabled val="1"/>
        </dgm:presLayoutVars>
      </dgm:prSet>
      <dgm:spPr/>
    </dgm:pt>
    <dgm:pt modelId="{09731132-3F86-4B3F-9812-149BFD6F76C5}" type="pres">
      <dgm:prSet presAssocID="{4684B6E6-90B4-4145-9452-F98CC7FA7729}" presName="dummy" presStyleCnt="0"/>
      <dgm:spPr/>
    </dgm:pt>
    <dgm:pt modelId="{058C5B72-98FF-4AC3-93D0-7C9DC31D301C}" type="pres">
      <dgm:prSet presAssocID="{C3D9F497-ABBD-435B-98D4-1FDF06620808}" presName="sibTrans" presStyleLbl="sibTrans2D1" presStyleIdx="5" presStyleCnt="7"/>
      <dgm:spPr/>
    </dgm:pt>
    <dgm:pt modelId="{DCB43D51-1CE8-45F2-84E1-6499DD32EC5A}" type="pres">
      <dgm:prSet presAssocID="{4947BE57-7D5A-43F7-A23B-0AA081EB20F5}" presName="node" presStyleLbl="node1" presStyleIdx="6" presStyleCnt="7" custScaleX="185566" custScaleY="114761" custRadScaleRad="132057" custRadScaleInc="-59745">
        <dgm:presLayoutVars>
          <dgm:bulletEnabled val="1"/>
        </dgm:presLayoutVars>
      </dgm:prSet>
      <dgm:spPr/>
    </dgm:pt>
    <dgm:pt modelId="{168D3640-651C-4082-A438-2EE7DADF77D9}" type="pres">
      <dgm:prSet presAssocID="{4947BE57-7D5A-43F7-A23B-0AA081EB20F5}" presName="dummy" presStyleCnt="0"/>
      <dgm:spPr/>
    </dgm:pt>
    <dgm:pt modelId="{B84DB8C0-3443-4F66-91A7-0B4DF055C10B}" type="pres">
      <dgm:prSet presAssocID="{BE1B2831-1206-433B-9FE8-FFE43D927673}" presName="sibTrans" presStyleLbl="sibTrans2D1" presStyleIdx="6" presStyleCnt="7"/>
      <dgm:spPr/>
    </dgm:pt>
  </dgm:ptLst>
  <dgm:cxnLst>
    <dgm:cxn modelId="{B612630D-8CC7-2D4F-9369-679763A0A800}" type="presOf" srcId="{D06A7509-91C4-43D6-8D41-F5037EEC4DDF}" destId="{D1294E1E-924B-43DB-9F80-F6374E98DD87}" srcOrd="0" destOrd="0" presId="urn:microsoft.com/office/officeart/2005/8/layout/radial6"/>
    <dgm:cxn modelId="{293CD42E-69B0-AB42-8494-678DB84F8CA0}" type="presOf" srcId="{4684B6E6-90B4-4145-9452-F98CC7FA7729}" destId="{1C9E69E4-2446-42DD-B283-195C4F9EC18D}" srcOrd="0" destOrd="0" presId="urn:microsoft.com/office/officeart/2005/8/layout/radial6"/>
    <dgm:cxn modelId="{0F0AAA33-D18C-4C41-AA9A-C793CB3384DC}" type="presOf" srcId="{2C7AFD37-06E2-44BD-BD95-E1F9657F4E0A}" destId="{2B7E7EF2-C546-4426-B558-A2FB9535DE49}" srcOrd="0" destOrd="0" presId="urn:microsoft.com/office/officeart/2005/8/layout/radial6"/>
    <dgm:cxn modelId="{39915337-FCCB-7945-9ACD-B12DCBB86043}" type="presOf" srcId="{7FD8DF99-B9A9-47B3-BA40-C060E00E2628}" destId="{352DE816-2FB8-417B-8DFF-67FA6CF05240}" srcOrd="0" destOrd="0" presId="urn:microsoft.com/office/officeart/2005/8/layout/radial6"/>
    <dgm:cxn modelId="{A288A43C-7DF2-9C49-8AE1-FC01DA8E7D62}" type="presOf" srcId="{4947BE57-7D5A-43F7-A23B-0AA081EB20F5}" destId="{DCB43D51-1CE8-45F2-84E1-6499DD32EC5A}" srcOrd="0" destOrd="0" presId="urn:microsoft.com/office/officeart/2005/8/layout/radial6"/>
    <dgm:cxn modelId="{0159924D-BD73-6B41-87FA-18AD71CF2868}" type="presOf" srcId="{C3D9F497-ABBD-435B-98D4-1FDF06620808}" destId="{058C5B72-98FF-4AC3-93D0-7C9DC31D301C}" srcOrd="0" destOrd="0" presId="urn:microsoft.com/office/officeart/2005/8/layout/radial6"/>
    <dgm:cxn modelId="{B9F9BC50-8CC2-44C4-BCED-04BA6853E209}" srcId="{1E5E6976-DDEE-49F4-8066-E6FF9D0EA66E}" destId="{7FD8DF99-B9A9-47B3-BA40-C060E00E2628}" srcOrd="0" destOrd="0" parTransId="{08C12644-1272-4832-8863-39B8942C98E5}" sibTransId="{334989BE-68F4-497C-89C4-1DCD52CD423D}"/>
    <dgm:cxn modelId="{38946151-0CDC-AF43-9E18-69743B4D536A}" type="presOf" srcId="{BE1B2831-1206-433B-9FE8-FFE43D927673}" destId="{B84DB8C0-3443-4F66-91A7-0B4DF055C10B}" srcOrd="0" destOrd="0" presId="urn:microsoft.com/office/officeart/2005/8/layout/radial6"/>
    <dgm:cxn modelId="{6843BA52-AA12-4402-A4A9-2687924B1CC8}" srcId="{1E5E6976-DDEE-49F4-8066-E6FF9D0EA66E}" destId="{4684B6E6-90B4-4145-9452-F98CC7FA7729}" srcOrd="5" destOrd="0" parTransId="{2C1CF3DE-252B-416E-9601-8C8F07285DB2}" sibTransId="{C3D9F497-ABBD-435B-98D4-1FDF06620808}"/>
    <dgm:cxn modelId="{26C04557-A141-E943-9BB0-09CCB4816AD8}" type="presOf" srcId="{E35163ED-B49E-45A8-A029-C6A9DD176BFE}" destId="{44E1E449-3E92-4162-8B9E-D75D27A616D0}" srcOrd="0" destOrd="0" presId="urn:microsoft.com/office/officeart/2005/8/layout/radial6"/>
    <dgm:cxn modelId="{7EBC445E-6ABD-4431-A04F-4817603C8D35}" srcId="{1E5E6976-DDEE-49F4-8066-E6FF9D0EA66E}" destId="{4947BE57-7D5A-43F7-A23B-0AA081EB20F5}" srcOrd="6" destOrd="0" parTransId="{C617EF28-EBD5-4D69-8295-FF68E18118B9}" sibTransId="{BE1B2831-1206-433B-9FE8-FFE43D927673}"/>
    <dgm:cxn modelId="{9127795E-0104-4F0C-8CCE-5450FCADBC81}" srcId="{1E5E6976-DDEE-49F4-8066-E6FF9D0EA66E}" destId="{0640F2BE-AB49-411B-AB36-5FF026E4956C}" srcOrd="1" destOrd="0" parTransId="{649B6502-8D78-4C8D-A6A5-908E85ECF9F9}" sibTransId="{2C7AFD37-06E2-44BD-BD95-E1F9657F4E0A}"/>
    <dgm:cxn modelId="{56B4B468-EAA3-43E2-8667-EA53BFA6A750}" srcId="{5A30B3D0-B667-4A7D-88BC-4DA13185D870}" destId="{1E5E6976-DDEE-49F4-8066-E6FF9D0EA66E}" srcOrd="0" destOrd="0" parTransId="{BD68DAD4-6509-4699-8DB1-FB9D969071CE}" sibTransId="{BCB6B3A0-5A89-4E45-A266-DB9EB1437F17}"/>
    <dgm:cxn modelId="{3C8C5078-7D9C-3E44-8713-FB27BA80AA63}" type="presOf" srcId="{334989BE-68F4-497C-89C4-1DCD52CD423D}" destId="{31026857-C3DF-41EC-9FA2-D6089403F905}" srcOrd="0" destOrd="0" presId="urn:microsoft.com/office/officeart/2005/8/layout/radial6"/>
    <dgm:cxn modelId="{A33B9890-DA82-E94D-B98B-05C7067F1FDB}" type="presOf" srcId="{5A30B3D0-B667-4A7D-88BC-4DA13185D870}" destId="{6B26619F-712C-478F-93AC-05A7689AA1D8}" srcOrd="0" destOrd="0" presId="urn:microsoft.com/office/officeart/2005/8/layout/radial6"/>
    <dgm:cxn modelId="{215CFB9F-7CD4-1144-9742-FA4CC1BC5DDB}" type="presOf" srcId="{0640F2BE-AB49-411B-AB36-5FF026E4956C}" destId="{B1ECE190-D2F4-40ED-A062-4E1AF43D5146}" srcOrd="0" destOrd="0" presId="urn:microsoft.com/office/officeart/2005/8/layout/radial6"/>
    <dgm:cxn modelId="{0C403BA8-1162-A644-84E0-812B85B42C8C}" type="presOf" srcId="{A504C216-06BA-4304-B8AA-24D8B5DCAE0C}" destId="{C0B35036-37ED-4049-A873-0EDE1280F8C8}" srcOrd="0" destOrd="0" presId="urn:microsoft.com/office/officeart/2005/8/layout/radial6"/>
    <dgm:cxn modelId="{65018BB2-7D14-3647-8CE0-B0D3E9D5CD3F}" type="presOf" srcId="{24684D0E-3638-4211-BCD7-C19D8116F847}" destId="{40AD6B19-D0C8-49E2-8516-C0EEE06FE4D8}" srcOrd="0" destOrd="0" presId="urn:microsoft.com/office/officeart/2005/8/layout/radial6"/>
    <dgm:cxn modelId="{A64F94B3-491A-43D1-BD79-B5B100B89911}" srcId="{1E5E6976-DDEE-49F4-8066-E6FF9D0EA66E}" destId="{D06A7509-91C4-43D6-8D41-F5037EEC4DDF}" srcOrd="3" destOrd="0" parTransId="{BC51F8D9-56F5-4FC9-9E8D-76541878B42F}" sibTransId="{24684D0E-3638-4211-BCD7-C19D8116F847}"/>
    <dgm:cxn modelId="{670FB8C4-C81D-40CA-8C9C-D438CE080C83}" srcId="{1E5E6976-DDEE-49F4-8066-E6FF9D0EA66E}" destId="{F2C4152F-83FB-4868-AF28-9D296F55ACED}" srcOrd="4" destOrd="0" parTransId="{3D0A77E6-4D5D-4697-A034-CF376D3FF43D}" sibTransId="{E35163ED-B49E-45A8-A029-C6A9DD176BFE}"/>
    <dgm:cxn modelId="{E8E05AD6-8000-9541-8CB6-3D13CBF42649}" type="presOf" srcId="{1E5E6976-DDEE-49F4-8066-E6FF9D0EA66E}" destId="{4C79F2C2-BD4B-4DC9-B0DD-B87D090311A0}" srcOrd="0" destOrd="0" presId="urn:microsoft.com/office/officeart/2005/8/layout/radial6"/>
    <dgm:cxn modelId="{114214DA-9963-F948-A9B5-48B94D1B9075}" type="presOf" srcId="{F2C4152F-83FB-4868-AF28-9D296F55ACED}" destId="{5C1ED4A7-3B96-4910-9ABE-47F1441E6612}" srcOrd="0" destOrd="0" presId="urn:microsoft.com/office/officeart/2005/8/layout/radial6"/>
    <dgm:cxn modelId="{68D2C5E7-7329-0644-952A-0FAEA2FA7412}" type="presOf" srcId="{299413E8-2B94-4F9E-BD68-800ABA1D1E13}" destId="{0C37982B-CDCC-4232-AE55-837494FED683}" srcOrd="0" destOrd="0" presId="urn:microsoft.com/office/officeart/2005/8/layout/radial6"/>
    <dgm:cxn modelId="{301CA3FD-2982-4A8D-8983-C29B95738C34}" srcId="{1E5E6976-DDEE-49F4-8066-E6FF9D0EA66E}" destId="{A504C216-06BA-4304-B8AA-24D8B5DCAE0C}" srcOrd="2" destOrd="0" parTransId="{1CC39FDA-3256-43E0-A263-82B6685BE8EB}" sibTransId="{299413E8-2B94-4F9E-BD68-800ABA1D1E13}"/>
    <dgm:cxn modelId="{12794645-AFC7-0444-AA64-CD73EACFEBD0}" type="presParOf" srcId="{6B26619F-712C-478F-93AC-05A7689AA1D8}" destId="{4C79F2C2-BD4B-4DC9-B0DD-B87D090311A0}" srcOrd="0" destOrd="0" presId="urn:microsoft.com/office/officeart/2005/8/layout/radial6"/>
    <dgm:cxn modelId="{68276E05-E9D2-F44C-A2F2-BDE5A4DF930D}" type="presParOf" srcId="{6B26619F-712C-478F-93AC-05A7689AA1D8}" destId="{352DE816-2FB8-417B-8DFF-67FA6CF05240}" srcOrd="1" destOrd="0" presId="urn:microsoft.com/office/officeart/2005/8/layout/radial6"/>
    <dgm:cxn modelId="{1762FFE0-B619-444A-9CC4-3F184772D3E5}" type="presParOf" srcId="{6B26619F-712C-478F-93AC-05A7689AA1D8}" destId="{1F75826D-E848-4A50-BA34-F5413C97D61F}" srcOrd="2" destOrd="0" presId="urn:microsoft.com/office/officeart/2005/8/layout/radial6"/>
    <dgm:cxn modelId="{5DFC21C3-9CF7-1F43-8D2E-A02949CB3F0A}" type="presParOf" srcId="{6B26619F-712C-478F-93AC-05A7689AA1D8}" destId="{31026857-C3DF-41EC-9FA2-D6089403F905}" srcOrd="3" destOrd="0" presId="urn:microsoft.com/office/officeart/2005/8/layout/radial6"/>
    <dgm:cxn modelId="{AE82A747-3684-6245-A6A3-5AEFC29078CF}" type="presParOf" srcId="{6B26619F-712C-478F-93AC-05A7689AA1D8}" destId="{B1ECE190-D2F4-40ED-A062-4E1AF43D5146}" srcOrd="4" destOrd="0" presId="urn:microsoft.com/office/officeart/2005/8/layout/radial6"/>
    <dgm:cxn modelId="{28BA345A-0CE5-1646-A01E-C584CCD96FC6}" type="presParOf" srcId="{6B26619F-712C-478F-93AC-05A7689AA1D8}" destId="{50DDDE90-BF79-467A-BA9A-C6441CE765D5}" srcOrd="5" destOrd="0" presId="urn:microsoft.com/office/officeart/2005/8/layout/radial6"/>
    <dgm:cxn modelId="{02497E29-1778-014A-81F8-D058A01F1932}" type="presParOf" srcId="{6B26619F-712C-478F-93AC-05A7689AA1D8}" destId="{2B7E7EF2-C546-4426-B558-A2FB9535DE49}" srcOrd="6" destOrd="0" presId="urn:microsoft.com/office/officeart/2005/8/layout/radial6"/>
    <dgm:cxn modelId="{DBB621F0-0E8D-8443-921B-C4C10A3B509C}" type="presParOf" srcId="{6B26619F-712C-478F-93AC-05A7689AA1D8}" destId="{C0B35036-37ED-4049-A873-0EDE1280F8C8}" srcOrd="7" destOrd="0" presId="urn:microsoft.com/office/officeart/2005/8/layout/radial6"/>
    <dgm:cxn modelId="{30EAB32B-EE23-F54A-8083-1DAAF483F517}" type="presParOf" srcId="{6B26619F-712C-478F-93AC-05A7689AA1D8}" destId="{929B2C5A-BF5B-4E45-B56C-53820357C68D}" srcOrd="8" destOrd="0" presId="urn:microsoft.com/office/officeart/2005/8/layout/radial6"/>
    <dgm:cxn modelId="{A98D18E7-6738-A64F-813D-13970C5984ED}" type="presParOf" srcId="{6B26619F-712C-478F-93AC-05A7689AA1D8}" destId="{0C37982B-CDCC-4232-AE55-837494FED683}" srcOrd="9" destOrd="0" presId="urn:microsoft.com/office/officeart/2005/8/layout/radial6"/>
    <dgm:cxn modelId="{D4ADBB44-82B9-D647-A802-91B613BEA1E6}" type="presParOf" srcId="{6B26619F-712C-478F-93AC-05A7689AA1D8}" destId="{D1294E1E-924B-43DB-9F80-F6374E98DD87}" srcOrd="10" destOrd="0" presId="urn:microsoft.com/office/officeart/2005/8/layout/radial6"/>
    <dgm:cxn modelId="{CC618E0F-E63B-584F-AD75-DED94CEF2E57}" type="presParOf" srcId="{6B26619F-712C-478F-93AC-05A7689AA1D8}" destId="{E670986A-08EA-4003-96E9-ECB1AC18B572}" srcOrd="11" destOrd="0" presId="urn:microsoft.com/office/officeart/2005/8/layout/radial6"/>
    <dgm:cxn modelId="{0E0E41EB-8742-184F-BB41-AB64942FC5EF}" type="presParOf" srcId="{6B26619F-712C-478F-93AC-05A7689AA1D8}" destId="{40AD6B19-D0C8-49E2-8516-C0EEE06FE4D8}" srcOrd="12" destOrd="0" presId="urn:microsoft.com/office/officeart/2005/8/layout/radial6"/>
    <dgm:cxn modelId="{EF9EFC23-AF6E-7B4B-A47B-5BCA6F0DB40B}" type="presParOf" srcId="{6B26619F-712C-478F-93AC-05A7689AA1D8}" destId="{5C1ED4A7-3B96-4910-9ABE-47F1441E6612}" srcOrd="13" destOrd="0" presId="urn:microsoft.com/office/officeart/2005/8/layout/radial6"/>
    <dgm:cxn modelId="{C12134B7-B2B2-F248-8A26-0A18337291D2}" type="presParOf" srcId="{6B26619F-712C-478F-93AC-05A7689AA1D8}" destId="{C02FF336-9516-49D0-A7B8-A55EF1DE1DC3}" srcOrd="14" destOrd="0" presId="urn:microsoft.com/office/officeart/2005/8/layout/radial6"/>
    <dgm:cxn modelId="{20EF3E3E-2E55-A345-9961-910036CDB705}" type="presParOf" srcId="{6B26619F-712C-478F-93AC-05A7689AA1D8}" destId="{44E1E449-3E92-4162-8B9E-D75D27A616D0}" srcOrd="15" destOrd="0" presId="urn:microsoft.com/office/officeart/2005/8/layout/radial6"/>
    <dgm:cxn modelId="{44FE7C77-DDFC-4648-BBA8-D934EEBAB449}" type="presParOf" srcId="{6B26619F-712C-478F-93AC-05A7689AA1D8}" destId="{1C9E69E4-2446-42DD-B283-195C4F9EC18D}" srcOrd="16" destOrd="0" presId="urn:microsoft.com/office/officeart/2005/8/layout/radial6"/>
    <dgm:cxn modelId="{4ECF1747-18E7-3945-B5DB-8E1E69720D36}" type="presParOf" srcId="{6B26619F-712C-478F-93AC-05A7689AA1D8}" destId="{09731132-3F86-4B3F-9812-149BFD6F76C5}" srcOrd="17" destOrd="0" presId="urn:microsoft.com/office/officeart/2005/8/layout/radial6"/>
    <dgm:cxn modelId="{3CA05355-A3E6-C744-B607-5308433F0B34}" type="presParOf" srcId="{6B26619F-712C-478F-93AC-05A7689AA1D8}" destId="{058C5B72-98FF-4AC3-93D0-7C9DC31D301C}" srcOrd="18" destOrd="0" presId="urn:microsoft.com/office/officeart/2005/8/layout/radial6"/>
    <dgm:cxn modelId="{826147F4-A14E-9244-BDCB-5A2379C552F3}" type="presParOf" srcId="{6B26619F-712C-478F-93AC-05A7689AA1D8}" destId="{DCB43D51-1CE8-45F2-84E1-6499DD32EC5A}" srcOrd="19" destOrd="0" presId="urn:microsoft.com/office/officeart/2005/8/layout/radial6"/>
    <dgm:cxn modelId="{D5407BEC-FBA6-3F4F-BC07-D73268A78381}" type="presParOf" srcId="{6B26619F-712C-478F-93AC-05A7689AA1D8}" destId="{168D3640-651C-4082-A438-2EE7DADF77D9}" srcOrd="20" destOrd="0" presId="urn:microsoft.com/office/officeart/2005/8/layout/radial6"/>
    <dgm:cxn modelId="{68DE253E-9EFD-8344-82A3-89079821C755}" type="presParOf" srcId="{6B26619F-712C-478F-93AC-05A7689AA1D8}" destId="{B84DB8C0-3443-4F66-91A7-0B4DF055C10B}" srcOrd="21" destOrd="0" presId="urn:microsoft.com/office/officeart/2005/8/layout/radial6"/>
  </dgm:cxnLst>
  <dgm:bg>
    <a:solidFill>
      <a:schemeClr val="accent5">
        <a:lumMod val="60000"/>
        <a:lumOff val="4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2B881F-03F9-4E35-997C-8FEC5160E8C7}"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8A5F7F91-D2F3-49CA-83F9-74C246D5666D}">
      <dgm:prSet phldrT="[Text]" custT="1"/>
      <dgm:spPr/>
      <dgm:t>
        <a:bodyPr/>
        <a:lstStyle/>
        <a:p>
          <a:r>
            <a:rPr lang="en-US" sz="2800" dirty="0">
              <a:latin typeface="Abadi MT Condensed Extra Bold"/>
              <a:cs typeface="Abadi MT Condensed Extra Bold"/>
            </a:rPr>
            <a:t>Financial Performance</a:t>
          </a:r>
        </a:p>
      </dgm:t>
    </dgm:pt>
    <dgm:pt modelId="{E255F2F7-EE27-4AEE-906B-974D72BC76E5}" type="parTrans" cxnId="{6D903429-6020-4AB8-BC92-B837341BC981}">
      <dgm:prSet/>
      <dgm:spPr/>
      <dgm:t>
        <a:bodyPr/>
        <a:lstStyle/>
        <a:p>
          <a:endParaRPr lang="en-US" sz="1800">
            <a:latin typeface="Abadi MT Condensed Extra Bold"/>
            <a:cs typeface="Abadi MT Condensed Extra Bold"/>
          </a:endParaRPr>
        </a:p>
      </dgm:t>
    </dgm:pt>
    <dgm:pt modelId="{3E0FC6D0-8020-4585-8081-B2568A02D8A7}" type="sibTrans" cxnId="{6D903429-6020-4AB8-BC92-B837341BC981}">
      <dgm:prSet custT="1"/>
      <dgm:spPr/>
      <dgm:t>
        <a:bodyPr/>
        <a:lstStyle/>
        <a:p>
          <a:endParaRPr lang="en-US" sz="1800" dirty="0">
            <a:latin typeface="Abadi MT Condensed Extra Bold"/>
            <a:cs typeface="Abadi MT Condensed Extra Bold"/>
          </a:endParaRPr>
        </a:p>
      </dgm:t>
    </dgm:pt>
    <dgm:pt modelId="{D4C7A8D4-3828-4D29-984E-A8818822DBAA}">
      <dgm:prSet phldrT="[Text]" custT="1"/>
      <dgm:spPr/>
      <dgm:t>
        <a:bodyPr/>
        <a:lstStyle/>
        <a:p>
          <a:r>
            <a:rPr lang="en-US" sz="2800" dirty="0">
              <a:latin typeface="Abadi MT Condensed Extra Bold"/>
              <a:cs typeface="Abadi MT Condensed Extra Bold"/>
            </a:rPr>
            <a:t>Social Performance</a:t>
          </a:r>
        </a:p>
      </dgm:t>
    </dgm:pt>
    <dgm:pt modelId="{689465EF-4D4C-4895-9569-F62F0842F9EB}" type="parTrans" cxnId="{1E170FAB-ED6E-4BF6-B1E7-34E7948EE1D5}">
      <dgm:prSet/>
      <dgm:spPr/>
      <dgm:t>
        <a:bodyPr/>
        <a:lstStyle/>
        <a:p>
          <a:endParaRPr lang="en-US" sz="1800">
            <a:latin typeface="Abadi MT Condensed Extra Bold"/>
            <a:cs typeface="Abadi MT Condensed Extra Bold"/>
          </a:endParaRPr>
        </a:p>
      </dgm:t>
    </dgm:pt>
    <dgm:pt modelId="{53423859-EA91-4D60-8E80-A6BE9D072D96}" type="sibTrans" cxnId="{1E170FAB-ED6E-4BF6-B1E7-34E7948EE1D5}">
      <dgm:prSet custT="1"/>
      <dgm:spPr/>
      <dgm:t>
        <a:bodyPr/>
        <a:lstStyle/>
        <a:p>
          <a:endParaRPr lang="en-US" sz="1800" dirty="0">
            <a:latin typeface="Abadi MT Condensed Extra Bold"/>
            <a:cs typeface="Abadi MT Condensed Extra Bold"/>
          </a:endParaRPr>
        </a:p>
      </dgm:t>
    </dgm:pt>
    <dgm:pt modelId="{9313A53F-90CF-49DA-A4D5-27E7DE666B84}">
      <dgm:prSet phldrT="[Text]" custT="1"/>
      <dgm:spPr/>
      <dgm:t>
        <a:bodyPr/>
        <a:lstStyle/>
        <a:p>
          <a:r>
            <a:rPr lang="en-US" sz="2800" dirty="0">
              <a:latin typeface="Abadi MT Condensed Extra Bold"/>
              <a:cs typeface="Abadi MT Condensed Extra Bold"/>
            </a:rPr>
            <a:t>Environmental Performance</a:t>
          </a:r>
        </a:p>
      </dgm:t>
    </dgm:pt>
    <dgm:pt modelId="{7A6FDABA-ACF3-4227-83B0-892BF487C836}" type="parTrans" cxnId="{07022D87-43AA-4164-8481-FB6E8D02E374}">
      <dgm:prSet/>
      <dgm:spPr/>
      <dgm:t>
        <a:bodyPr/>
        <a:lstStyle/>
        <a:p>
          <a:endParaRPr lang="en-US" sz="1800">
            <a:latin typeface="Abadi MT Condensed Extra Bold"/>
            <a:cs typeface="Abadi MT Condensed Extra Bold"/>
          </a:endParaRPr>
        </a:p>
      </dgm:t>
    </dgm:pt>
    <dgm:pt modelId="{8D1347CF-CEF4-4E34-9857-B18D13870EC6}" type="sibTrans" cxnId="{07022D87-43AA-4164-8481-FB6E8D02E374}">
      <dgm:prSet custT="1"/>
      <dgm:spPr/>
      <dgm:t>
        <a:bodyPr/>
        <a:lstStyle/>
        <a:p>
          <a:endParaRPr lang="en-US" sz="1800" dirty="0">
            <a:latin typeface="Abadi MT Condensed Extra Bold"/>
            <a:cs typeface="Abadi MT Condensed Extra Bold"/>
          </a:endParaRPr>
        </a:p>
      </dgm:t>
    </dgm:pt>
    <dgm:pt modelId="{68F0B56F-58F1-4641-8A08-66CBB37ED659}" type="pres">
      <dgm:prSet presAssocID="{282B881F-03F9-4E35-997C-8FEC5160E8C7}" presName="cycle" presStyleCnt="0">
        <dgm:presLayoutVars>
          <dgm:dir/>
          <dgm:resizeHandles val="exact"/>
        </dgm:presLayoutVars>
      </dgm:prSet>
      <dgm:spPr/>
    </dgm:pt>
    <dgm:pt modelId="{E523045A-91F2-4844-92DC-038CD1367CD0}" type="pres">
      <dgm:prSet presAssocID="{8A5F7F91-D2F3-49CA-83F9-74C246D5666D}" presName="node" presStyleLbl="node1" presStyleIdx="0" presStyleCnt="3" custScaleX="188350">
        <dgm:presLayoutVars>
          <dgm:bulletEnabled val="1"/>
        </dgm:presLayoutVars>
      </dgm:prSet>
      <dgm:spPr/>
    </dgm:pt>
    <dgm:pt modelId="{20FBBB6D-7551-4170-A21D-EFC39FCA82BF}" type="pres">
      <dgm:prSet presAssocID="{3E0FC6D0-8020-4585-8081-B2568A02D8A7}" presName="sibTrans" presStyleLbl="sibTrans2D1" presStyleIdx="0" presStyleCnt="3"/>
      <dgm:spPr/>
    </dgm:pt>
    <dgm:pt modelId="{7AD9CEBC-3BA5-43CB-B372-2FF8CE7D8902}" type="pres">
      <dgm:prSet presAssocID="{3E0FC6D0-8020-4585-8081-B2568A02D8A7}" presName="connectorText" presStyleLbl="sibTrans2D1" presStyleIdx="0" presStyleCnt="3"/>
      <dgm:spPr/>
    </dgm:pt>
    <dgm:pt modelId="{5A37503E-9DC9-4672-AD35-18F9EC1C2C77}" type="pres">
      <dgm:prSet presAssocID="{D4C7A8D4-3828-4D29-984E-A8818822DBAA}" presName="node" presStyleLbl="node1" presStyleIdx="1" presStyleCnt="3" custScaleX="186628" custScaleY="94780" custRadScaleRad="177999" custRadScaleInc="-22200">
        <dgm:presLayoutVars>
          <dgm:bulletEnabled val="1"/>
        </dgm:presLayoutVars>
      </dgm:prSet>
      <dgm:spPr/>
    </dgm:pt>
    <dgm:pt modelId="{08A1FE2E-8376-4BD3-9EBE-23250221DAFD}" type="pres">
      <dgm:prSet presAssocID="{53423859-EA91-4D60-8E80-A6BE9D072D96}" presName="sibTrans" presStyleLbl="sibTrans2D1" presStyleIdx="1" presStyleCnt="3" custLinFactNeighborX="2030" custLinFactNeighborY="637"/>
      <dgm:spPr/>
    </dgm:pt>
    <dgm:pt modelId="{EF06D94D-48F7-444A-88D9-15075B2FFA6E}" type="pres">
      <dgm:prSet presAssocID="{53423859-EA91-4D60-8E80-A6BE9D072D96}" presName="connectorText" presStyleLbl="sibTrans2D1" presStyleIdx="1" presStyleCnt="3"/>
      <dgm:spPr/>
    </dgm:pt>
    <dgm:pt modelId="{E063B1D4-DC9B-4E0D-8155-891D512A8242}" type="pres">
      <dgm:prSet presAssocID="{9313A53F-90CF-49DA-A4D5-27E7DE666B84}" presName="node" presStyleLbl="node1" presStyleIdx="2" presStyleCnt="3" custScaleX="206860" custScaleY="93262" custRadScaleRad="149022" custRadScaleInc="16584">
        <dgm:presLayoutVars>
          <dgm:bulletEnabled val="1"/>
        </dgm:presLayoutVars>
      </dgm:prSet>
      <dgm:spPr/>
    </dgm:pt>
    <dgm:pt modelId="{10739B58-2071-429D-BA08-EBC3473A75FC}" type="pres">
      <dgm:prSet presAssocID="{8D1347CF-CEF4-4E34-9857-B18D13870EC6}" presName="sibTrans" presStyleLbl="sibTrans2D1" presStyleIdx="2" presStyleCnt="3"/>
      <dgm:spPr/>
    </dgm:pt>
    <dgm:pt modelId="{6CBA7817-F71A-485F-B143-42C09903098F}" type="pres">
      <dgm:prSet presAssocID="{8D1347CF-CEF4-4E34-9857-B18D13870EC6}" presName="connectorText" presStyleLbl="sibTrans2D1" presStyleIdx="2" presStyleCnt="3"/>
      <dgm:spPr/>
    </dgm:pt>
  </dgm:ptLst>
  <dgm:cxnLst>
    <dgm:cxn modelId="{F2DC4A1C-5861-2840-96B4-0EED90DC8C0D}" type="presOf" srcId="{3E0FC6D0-8020-4585-8081-B2568A02D8A7}" destId="{20FBBB6D-7551-4170-A21D-EFC39FCA82BF}" srcOrd="0" destOrd="0" presId="urn:microsoft.com/office/officeart/2005/8/layout/cycle2"/>
    <dgm:cxn modelId="{878C3620-138F-3E45-8066-C45548CE11ED}" type="presOf" srcId="{53423859-EA91-4D60-8E80-A6BE9D072D96}" destId="{08A1FE2E-8376-4BD3-9EBE-23250221DAFD}" srcOrd="0" destOrd="0" presId="urn:microsoft.com/office/officeart/2005/8/layout/cycle2"/>
    <dgm:cxn modelId="{6D903429-6020-4AB8-BC92-B837341BC981}" srcId="{282B881F-03F9-4E35-997C-8FEC5160E8C7}" destId="{8A5F7F91-D2F3-49CA-83F9-74C246D5666D}" srcOrd="0" destOrd="0" parTransId="{E255F2F7-EE27-4AEE-906B-974D72BC76E5}" sibTransId="{3E0FC6D0-8020-4585-8081-B2568A02D8A7}"/>
    <dgm:cxn modelId="{29FBED2C-5E70-BA4E-B856-3729E133CDEC}" type="presOf" srcId="{8D1347CF-CEF4-4E34-9857-B18D13870EC6}" destId="{10739B58-2071-429D-BA08-EBC3473A75FC}" srcOrd="0" destOrd="0" presId="urn:microsoft.com/office/officeart/2005/8/layout/cycle2"/>
    <dgm:cxn modelId="{80798947-778E-A946-B326-7657F1082431}" type="presOf" srcId="{3E0FC6D0-8020-4585-8081-B2568A02D8A7}" destId="{7AD9CEBC-3BA5-43CB-B372-2FF8CE7D8902}" srcOrd="1" destOrd="0" presId="urn:microsoft.com/office/officeart/2005/8/layout/cycle2"/>
    <dgm:cxn modelId="{ADBE615B-CB03-4442-89B9-F1C6F5DE04D0}" type="presOf" srcId="{D4C7A8D4-3828-4D29-984E-A8818822DBAA}" destId="{5A37503E-9DC9-4672-AD35-18F9EC1C2C77}" srcOrd="0" destOrd="0" presId="urn:microsoft.com/office/officeart/2005/8/layout/cycle2"/>
    <dgm:cxn modelId="{07022D87-43AA-4164-8481-FB6E8D02E374}" srcId="{282B881F-03F9-4E35-997C-8FEC5160E8C7}" destId="{9313A53F-90CF-49DA-A4D5-27E7DE666B84}" srcOrd="2" destOrd="0" parTransId="{7A6FDABA-ACF3-4227-83B0-892BF487C836}" sibTransId="{8D1347CF-CEF4-4E34-9857-B18D13870EC6}"/>
    <dgm:cxn modelId="{EF699599-A13F-3047-AC34-0891F97BCC04}" type="presOf" srcId="{8A5F7F91-D2F3-49CA-83F9-74C246D5666D}" destId="{E523045A-91F2-4844-92DC-038CD1367CD0}" srcOrd="0" destOrd="0" presId="urn:microsoft.com/office/officeart/2005/8/layout/cycle2"/>
    <dgm:cxn modelId="{1E170FAB-ED6E-4BF6-B1E7-34E7948EE1D5}" srcId="{282B881F-03F9-4E35-997C-8FEC5160E8C7}" destId="{D4C7A8D4-3828-4D29-984E-A8818822DBAA}" srcOrd="1" destOrd="0" parTransId="{689465EF-4D4C-4895-9569-F62F0842F9EB}" sibTransId="{53423859-EA91-4D60-8E80-A6BE9D072D96}"/>
    <dgm:cxn modelId="{CCC36BBD-97B9-2749-A310-F1FDBDD0F5A1}" type="presOf" srcId="{53423859-EA91-4D60-8E80-A6BE9D072D96}" destId="{EF06D94D-48F7-444A-88D9-15075B2FFA6E}" srcOrd="1" destOrd="0" presId="urn:microsoft.com/office/officeart/2005/8/layout/cycle2"/>
    <dgm:cxn modelId="{4B37FEC7-010B-BB4B-BDDB-90139014AECF}" type="presOf" srcId="{8D1347CF-CEF4-4E34-9857-B18D13870EC6}" destId="{6CBA7817-F71A-485F-B143-42C09903098F}" srcOrd="1" destOrd="0" presId="urn:microsoft.com/office/officeart/2005/8/layout/cycle2"/>
    <dgm:cxn modelId="{47C05DD9-76A0-9E42-AF95-BB9D2CE352D0}" type="presOf" srcId="{282B881F-03F9-4E35-997C-8FEC5160E8C7}" destId="{68F0B56F-58F1-4641-8A08-66CBB37ED659}" srcOrd="0" destOrd="0" presId="urn:microsoft.com/office/officeart/2005/8/layout/cycle2"/>
    <dgm:cxn modelId="{FA3CE0EF-D087-8A43-A4CD-55902687EE33}" type="presOf" srcId="{9313A53F-90CF-49DA-A4D5-27E7DE666B84}" destId="{E063B1D4-DC9B-4E0D-8155-891D512A8242}" srcOrd="0" destOrd="0" presId="urn:microsoft.com/office/officeart/2005/8/layout/cycle2"/>
    <dgm:cxn modelId="{50461770-32DC-E149-9713-14866D0B889A}" type="presParOf" srcId="{68F0B56F-58F1-4641-8A08-66CBB37ED659}" destId="{E523045A-91F2-4844-92DC-038CD1367CD0}" srcOrd="0" destOrd="0" presId="urn:microsoft.com/office/officeart/2005/8/layout/cycle2"/>
    <dgm:cxn modelId="{90F9A94F-F237-F14E-B6AA-A0584679888E}" type="presParOf" srcId="{68F0B56F-58F1-4641-8A08-66CBB37ED659}" destId="{20FBBB6D-7551-4170-A21D-EFC39FCA82BF}" srcOrd="1" destOrd="0" presId="urn:microsoft.com/office/officeart/2005/8/layout/cycle2"/>
    <dgm:cxn modelId="{0A9B176A-3B14-B44A-B340-80539171BC40}" type="presParOf" srcId="{20FBBB6D-7551-4170-A21D-EFC39FCA82BF}" destId="{7AD9CEBC-3BA5-43CB-B372-2FF8CE7D8902}" srcOrd="0" destOrd="0" presId="urn:microsoft.com/office/officeart/2005/8/layout/cycle2"/>
    <dgm:cxn modelId="{06EBE029-AA5A-9144-A3DF-B8BF236D4B1B}" type="presParOf" srcId="{68F0B56F-58F1-4641-8A08-66CBB37ED659}" destId="{5A37503E-9DC9-4672-AD35-18F9EC1C2C77}" srcOrd="2" destOrd="0" presId="urn:microsoft.com/office/officeart/2005/8/layout/cycle2"/>
    <dgm:cxn modelId="{832F4BB3-4168-8640-8F62-F36C59D96D5F}" type="presParOf" srcId="{68F0B56F-58F1-4641-8A08-66CBB37ED659}" destId="{08A1FE2E-8376-4BD3-9EBE-23250221DAFD}" srcOrd="3" destOrd="0" presId="urn:microsoft.com/office/officeart/2005/8/layout/cycle2"/>
    <dgm:cxn modelId="{37D31128-3CF0-5D4A-B398-96820D447B1C}" type="presParOf" srcId="{08A1FE2E-8376-4BD3-9EBE-23250221DAFD}" destId="{EF06D94D-48F7-444A-88D9-15075B2FFA6E}" srcOrd="0" destOrd="0" presId="urn:microsoft.com/office/officeart/2005/8/layout/cycle2"/>
    <dgm:cxn modelId="{CD69866E-C0F2-3247-A597-10AFD56F9790}" type="presParOf" srcId="{68F0B56F-58F1-4641-8A08-66CBB37ED659}" destId="{E063B1D4-DC9B-4E0D-8155-891D512A8242}" srcOrd="4" destOrd="0" presId="urn:microsoft.com/office/officeart/2005/8/layout/cycle2"/>
    <dgm:cxn modelId="{CCADE366-BCCE-A146-8670-E09477B218F6}" type="presParOf" srcId="{68F0B56F-58F1-4641-8A08-66CBB37ED659}" destId="{10739B58-2071-429D-BA08-EBC3473A75FC}" srcOrd="5" destOrd="0" presId="urn:microsoft.com/office/officeart/2005/8/layout/cycle2"/>
    <dgm:cxn modelId="{29B34FBD-4739-6C45-9380-CD97F351D988}" type="presParOf" srcId="{10739B58-2071-429D-BA08-EBC3473A75FC}" destId="{6CBA7817-F71A-485F-B143-42C09903098F}" srcOrd="0" destOrd="0" presId="urn:microsoft.com/office/officeart/2005/8/layout/cycle2"/>
  </dgm:cxnLst>
  <dgm:bg>
    <a:solidFill>
      <a:schemeClr val="accent6">
        <a:lumMod val="60000"/>
        <a:lumOff val="4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3466C3-AA53-A346-99BA-8417D7900B8D}" type="doc">
      <dgm:prSet loTypeId="urn:microsoft.com/office/officeart/2005/8/layout/cycle6" loCatId="" qsTypeId="urn:microsoft.com/office/officeart/2005/8/quickstyle/simple4" qsCatId="simple" csTypeId="urn:microsoft.com/office/officeart/2005/8/colors/accent1_2" csCatId="accent1" phldr="1"/>
      <dgm:spPr/>
      <dgm:t>
        <a:bodyPr/>
        <a:lstStyle/>
        <a:p>
          <a:endParaRPr lang="en-US"/>
        </a:p>
      </dgm:t>
    </dgm:pt>
    <dgm:pt modelId="{87C4FD00-2FB6-1146-8066-8AF4260A9691}">
      <dgm:prSet custT="1">
        <dgm:style>
          <a:lnRef idx="2">
            <a:schemeClr val="accent6">
              <a:shade val="50000"/>
            </a:schemeClr>
          </a:lnRef>
          <a:fillRef idx="1">
            <a:schemeClr val="accent6"/>
          </a:fillRef>
          <a:effectRef idx="0">
            <a:schemeClr val="accent6"/>
          </a:effectRef>
          <a:fontRef idx="minor">
            <a:schemeClr val="lt1"/>
          </a:fontRef>
        </dgm:style>
      </dgm:prSet>
      <dgm:spPr>
        <a:solidFill>
          <a:schemeClr val="accent2">
            <a:lumMod val="20000"/>
            <a:lumOff val="80000"/>
          </a:schemeClr>
        </a:solidFill>
      </dgm:spPr>
      <dgm:t>
        <a:bodyPr/>
        <a:lstStyle/>
        <a:p>
          <a:pPr algn="just" rtl="0"/>
          <a:r>
            <a:rPr lang="en-US" sz="2800" b="1" dirty="0">
              <a:solidFill>
                <a:srgbClr val="00B0F0"/>
              </a:solidFill>
              <a:latin typeface="Helvetica Neue"/>
              <a:cs typeface="Helvetica Neue"/>
            </a:rPr>
            <a:t>Clients may …</a:t>
          </a:r>
          <a:endParaRPr lang="en-US" sz="2800" dirty="0">
            <a:solidFill>
              <a:srgbClr val="00B0F0"/>
            </a:solidFill>
            <a:latin typeface="Helvetica Neue"/>
            <a:cs typeface="Helvetica Neue"/>
          </a:endParaRPr>
        </a:p>
      </dgm:t>
    </dgm:pt>
    <dgm:pt modelId="{24F938AB-7557-CE40-AEFE-C7857D627691}" type="parTrans" cxnId="{4229DAD0-C1EC-2F4C-B5CD-54E16C0B6602}">
      <dgm:prSet/>
      <dgm:spPr/>
      <dgm:t>
        <a:bodyPr/>
        <a:lstStyle/>
        <a:p>
          <a:endParaRPr lang="en-US"/>
        </a:p>
      </dgm:t>
    </dgm:pt>
    <dgm:pt modelId="{81F2B15F-11A7-2142-8FFB-1140222D7E73}" type="sibTrans" cxnId="{4229DAD0-C1EC-2F4C-B5CD-54E16C0B6602}">
      <dgm:prSet/>
      <dgm:spPr/>
      <dgm:t>
        <a:bodyPr/>
        <a:lstStyle/>
        <a:p>
          <a:endParaRPr lang="en-US"/>
        </a:p>
      </dgm:t>
    </dgm:pt>
    <dgm:pt modelId="{C3522D88-98E4-1648-99E8-A656946394F6}">
      <dgm:prSet>
        <dgm:style>
          <a:lnRef idx="2">
            <a:schemeClr val="accent6">
              <a:shade val="50000"/>
            </a:schemeClr>
          </a:lnRef>
          <a:fillRef idx="1">
            <a:schemeClr val="accent6"/>
          </a:fillRef>
          <a:effectRef idx="0">
            <a:schemeClr val="accent6"/>
          </a:effectRef>
          <a:fontRef idx="minor">
            <a:schemeClr val="lt1"/>
          </a:fontRef>
        </dgm:style>
      </dgm:prSet>
      <dgm:spPr>
        <a:solidFill>
          <a:schemeClr val="accent2">
            <a:lumMod val="20000"/>
            <a:lumOff val="80000"/>
          </a:schemeClr>
        </a:solidFill>
      </dgm:spPr>
      <dgm:t>
        <a:bodyPr/>
        <a:lstStyle/>
        <a:p>
          <a:pPr algn="just" rtl="0"/>
          <a:r>
            <a:rPr lang="en-US" sz="2800" dirty="0">
              <a:solidFill>
                <a:schemeClr val="tx1"/>
              </a:solidFill>
              <a:latin typeface="Helvetica Neue"/>
              <a:cs typeface="Helvetica Neue"/>
            </a:rPr>
            <a:t>Work longer hours</a:t>
          </a:r>
        </a:p>
      </dgm:t>
    </dgm:pt>
    <dgm:pt modelId="{0EAE6FFF-63AE-BF4B-87B4-71E71307F026}" type="parTrans" cxnId="{868A6F9A-5F7C-8A40-9C93-64CE9B74E2DB}">
      <dgm:prSet/>
      <dgm:spPr/>
      <dgm:t>
        <a:bodyPr/>
        <a:lstStyle/>
        <a:p>
          <a:endParaRPr lang="en-US"/>
        </a:p>
      </dgm:t>
    </dgm:pt>
    <dgm:pt modelId="{C0D6C32E-2153-974E-A0FB-39345CCF1B76}" type="sibTrans" cxnId="{868A6F9A-5F7C-8A40-9C93-64CE9B74E2DB}">
      <dgm:prSet/>
      <dgm:spPr/>
      <dgm:t>
        <a:bodyPr/>
        <a:lstStyle/>
        <a:p>
          <a:endParaRPr lang="en-US"/>
        </a:p>
      </dgm:t>
    </dgm:pt>
    <dgm:pt modelId="{BFC096F0-58AC-EE4B-8BB0-2D8F69842C9F}">
      <dgm:prSet>
        <dgm:style>
          <a:lnRef idx="2">
            <a:schemeClr val="accent6">
              <a:shade val="50000"/>
            </a:schemeClr>
          </a:lnRef>
          <a:fillRef idx="1">
            <a:schemeClr val="accent6"/>
          </a:fillRef>
          <a:effectRef idx="0">
            <a:schemeClr val="accent6"/>
          </a:effectRef>
          <a:fontRef idx="minor">
            <a:schemeClr val="lt1"/>
          </a:fontRef>
        </dgm:style>
      </dgm:prSet>
      <dgm:spPr>
        <a:solidFill>
          <a:schemeClr val="accent2">
            <a:lumMod val="20000"/>
            <a:lumOff val="80000"/>
          </a:schemeClr>
        </a:solidFill>
      </dgm:spPr>
      <dgm:t>
        <a:bodyPr/>
        <a:lstStyle/>
        <a:p>
          <a:pPr algn="just" rtl="0"/>
          <a:r>
            <a:rPr lang="en-US" sz="2800" dirty="0">
              <a:solidFill>
                <a:schemeClr val="tx1"/>
              </a:solidFill>
              <a:latin typeface="Helvetica Neue"/>
              <a:cs typeface="Helvetica Neue"/>
            </a:rPr>
            <a:t>Reduce consumption</a:t>
          </a:r>
        </a:p>
      </dgm:t>
    </dgm:pt>
    <dgm:pt modelId="{3B670CC0-3C01-DB40-BB30-E80D433E80B7}" type="parTrans" cxnId="{ED377279-7FA9-454E-A0FC-539872EFCFBA}">
      <dgm:prSet/>
      <dgm:spPr/>
      <dgm:t>
        <a:bodyPr/>
        <a:lstStyle/>
        <a:p>
          <a:endParaRPr lang="en-US"/>
        </a:p>
      </dgm:t>
    </dgm:pt>
    <dgm:pt modelId="{EBBA175C-9532-2D46-97E6-6ED7A4D77621}" type="sibTrans" cxnId="{ED377279-7FA9-454E-A0FC-539872EFCFBA}">
      <dgm:prSet/>
      <dgm:spPr/>
      <dgm:t>
        <a:bodyPr/>
        <a:lstStyle/>
        <a:p>
          <a:endParaRPr lang="en-US"/>
        </a:p>
      </dgm:t>
    </dgm:pt>
    <dgm:pt modelId="{CA649387-8036-EF4B-944F-0AC90BAA1F39}">
      <dgm:prSet>
        <dgm:style>
          <a:lnRef idx="2">
            <a:schemeClr val="accent6">
              <a:shade val="50000"/>
            </a:schemeClr>
          </a:lnRef>
          <a:fillRef idx="1">
            <a:schemeClr val="accent6"/>
          </a:fillRef>
          <a:effectRef idx="0">
            <a:schemeClr val="accent6"/>
          </a:effectRef>
          <a:fontRef idx="minor">
            <a:schemeClr val="lt1"/>
          </a:fontRef>
        </dgm:style>
      </dgm:prSet>
      <dgm:spPr>
        <a:solidFill>
          <a:schemeClr val="accent2">
            <a:lumMod val="20000"/>
            <a:lumOff val="80000"/>
          </a:schemeClr>
        </a:solidFill>
      </dgm:spPr>
      <dgm:t>
        <a:bodyPr/>
        <a:lstStyle/>
        <a:p>
          <a:pPr algn="just" rtl="0"/>
          <a:r>
            <a:rPr lang="en-US" sz="2800" dirty="0">
              <a:solidFill>
                <a:schemeClr val="tx1"/>
              </a:solidFill>
              <a:latin typeface="Helvetica Neue"/>
              <a:cs typeface="Helvetica Neue"/>
            </a:rPr>
            <a:t>Use savings for loan repayment.</a:t>
          </a:r>
        </a:p>
      </dgm:t>
    </dgm:pt>
    <dgm:pt modelId="{2510B35C-8066-DD4F-98E2-06E20C3A01D9}" type="parTrans" cxnId="{9AA765F4-2582-EB4E-B5DE-F080B92AE4B4}">
      <dgm:prSet/>
      <dgm:spPr/>
      <dgm:t>
        <a:bodyPr/>
        <a:lstStyle/>
        <a:p>
          <a:endParaRPr lang="en-US"/>
        </a:p>
      </dgm:t>
    </dgm:pt>
    <dgm:pt modelId="{E1B42997-0522-6144-B3E7-9F7852989961}" type="sibTrans" cxnId="{9AA765F4-2582-EB4E-B5DE-F080B92AE4B4}">
      <dgm:prSet/>
      <dgm:spPr/>
      <dgm:t>
        <a:bodyPr/>
        <a:lstStyle/>
        <a:p>
          <a:endParaRPr lang="en-US"/>
        </a:p>
      </dgm:t>
    </dgm:pt>
    <dgm:pt modelId="{758DBC60-DB7D-CB47-A57C-432251CAC3C1}">
      <dgm:prSet>
        <dgm:style>
          <a:lnRef idx="2">
            <a:schemeClr val="accent6">
              <a:shade val="50000"/>
            </a:schemeClr>
          </a:lnRef>
          <a:fillRef idx="1">
            <a:schemeClr val="accent6"/>
          </a:fillRef>
          <a:effectRef idx="0">
            <a:schemeClr val="accent6"/>
          </a:effectRef>
          <a:fontRef idx="minor">
            <a:schemeClr val="lt1"/>
          </a:fontRef>
        </dgm:style>
      </dgm:prSet>
      <dgm:spPr>
        <a:solidFill>
          <a:schemeClr val="accent2">
            <a:lumMod val="20000"/>
            <a:lumOff val="80000"/>
          </a:schemeClr>
        </a:solidFill>
      </dgm:spPr>
      <dgm:t>
        <a:bodyPr/>
        <a:lstStyle/>
        <a:p>
          <a:pPr algn="just" rtl="0"/>
          <a:r>
            <a:rPr lang="en-US" sz="2800" dirty="0">
              <a:solidFill>
                <a:schemeClr val="tx1"/>
              </a:solidFill>
              <a:latin typeface="Helvetica Neue"/>
              <a:cs typeface="Helvetica Neue"/>
            </a:rPr>
            <a:t>Take new loans to pay off current debt.</a:t>
          </a:r>
        </a:p>
      </dgm:t>
    </dgm:pt>
    <dgm:pt modelId="{7A7177A6-9956-BE48-80A3-BB2D173E44D5}" type="parTrans" cxnId="{8FD5B7BF-4936-CD45-8E1D-1B390B14854E}">
      <dgm:prSet/>
      <dgm:spPr/>
      <dgm:t>
        <a:bodyPr/>
        <a:lstStyle/>
        <a:p>
          <a:endParaRPr lang="en-US"/>
        </a:p>
      </dgm:t>
    </dgm:pt>
    <dgm:pt modelId="{910813C0-7366-514A-B990-4A668CAE0A90}" type="sibTrans" cxnId="{8FD5B7BF-4936-CD45-8E1D-1B390B14854E}">
      <dgm:prSet/>
      <dgm:spPr/>
      <dgm:t>
        <a:bodyPr/>
        <a:lstStyle/>
        <a:p>
          <a:endParaRPr lang="en-US"/>
        </a:p>
      </dgm:t>
    </dgm:pt>
    <dgm:pt modelId="{7A1EA970-9046-3345-B798-3965C2CCC0C2}">
      <dgm:prSet>
        <dgm:style>
          <a:lnRef idx="2">
            <a:schemeClr val="accent6">
              <a:shade val="50000"/>
            </a:schemeClr>
          </a:lnRef>
          <a:fillRef idx="1">
            <a:schemeClr val="accent6"/>
          </a:fillRef>
          <a:effectRef idx="0">
            <a:schemeClr val="accent6"/>
          </a:effectRef>
          <a:fontRef idx="minor">
            <a:schemeClr val="lt1"/>
          </a:fontRef>
        </dgm:style>
      </dgm:prSet>
      <dgm:spPr>
        <a:solidFill>
          <a:schemeClr val="accent2">
            <a:lumMod val="20000"/>
            <a:lumOff val="80000"/>
          </a:schemeClr>
        </a:solidFill>
      </dgm:spPr>
      <dgm:t>
        <a:bodyPr/>
        <a:lstStyle/>
        <a:p>
          <a:pPr algn="just" rtl="0"/>
          <a:r>
            <a:rPr lang="en-US" sz="2800" dirty="0">
              <a:solidFill>
                <a:schemeClr val="tx1"/>
              </a:solidFill>
              <a:latin typeface="Helvetica Neue"/>
              <a:cs typeface="Helvetica Neue"/>
            </a:rPr>
            <a:t>Sell assets, including productive assets.</a:t>
          </a:r>
        </a:p>
      </dgm:t>
    </dgm:pt>
    <dgm:pt modelId="{3508F519-012E-844B-A0B8-37C342259375}" type="parTrans" cxnId="{3D1A5830-7C75-E845-9FF1-973B0EEC2008}">
      <dgm:prSet/>
      <dgm:spPr/>
      <dgm:t>
        <a:bodyPr/>
        <a:lstStyle/>
        <a:p>
          <a:endParaRPr lang="en-US"/>
        </a:p>
      </dgm:t>
    </dgm:pt>
    <dgm:pt modelId="{2D81B0DB-D2DC-A443-B2B5-566447597F5A}" type="sibTrans" cxnId="{3D1A5830-7C75-E845-9FF1-973B0EEC2008}">
      <dgm:prSet/>
      <dgm:spPr/>
      <dgm:t>
        <a:bodyPr/>
        <a:lstStyle/>
        <a:p>
          <a:endParaRPr lang="en-US"/>
        </a:p>
      </dgm:t>
    </dgm:pt>
    <dgm:pt modelId="{9F7AD867-FE69-BB40-99FB-FE7EF2EBA109}">
      <dgm:prSet>
        <dgm:style>
          <a:lnRef idx="2">
            <a:schemeClr val="accent6">
              <a:shade val="50000"/>
            </a:schemeClr>
          </a:lnRef>
          <a:fillRef idx="1">
            <a:schemeClr val="accent6"/>
          </a:fillRef>
          <a:effectRef idx="0">
            <a:schemeClr val="accent6"/>
          </a:effectRef>
          <a:fontRef idx="minor">
            <a:schemeClr val="lt1"/>
          </a:fontRef>
        </dgm:style>
      </dgm:prSet>
      <dgm:spPr>
        <a:solidFill>
          <a:schemeClr val="accent2">
            <a:lumMod val="20000"/>
            <a:lumOff val="80000"/>
          </a:schemeClr>
        </a:solidFill>
      </dgm:spPr>
      <dgm:t>
        <a:bodyPr/>
        <a:lstStyle/>
        <a:p>
          <a:pPr algn="just" rtl="0"/>
          <a:r>
            <a:rPr lang="en-US" sz="2800" dirty="0">
              <a:solidFill>
                <a:schemeClr val="tx1"/>
              </a:solidFill>
              <a:latin typeface="Helvetica Neue"/>
              <a:cs typeface="Helvetica Neue"/>
            </a:rPr>
            <a:t>Invest less in productive assets and human capital.</a:t>
          </a:r>
        </a:p>
      </dgm:t>
    </dgm:pt>
    <dgm:pt modelId="{C956CDD0-1C8F-464B-B812-716C2CD16165}" type="parTrans" cxnId="{929BEF28-93C3-794D-ADFF-13AE2559C9B1}">
      <dgm:prSet/>
      <dgm:spPr/>
      <dgm:t>
        <a:bodyPr/>
        <a:lstStyle/>
        <a:p>
          <a:endParaRPr lang="en-US"/>
        </a:p>
      </dgm:t>
    </dgm:pt>
    <dgm:pt modelId="{56138E45-1694-854D-AD8A-53F637C4B81E}" type="sibTrans" cxnId="{929BEF28-93C3-794D-ADFF-13AE2559C9B1}">
      <dgm:prSet/>
      <dgm:spPr/>
      <dgm:t>
        <a:bodyPr/>
        <a:lstStyle/>
        <a:p>
          <a:endParaRPr lang="en-US"/>
        </a:p>
      </dgm:t>
    </dgm:pt>
    <dgm:pt modelId="{FF32ED5B-8022-6747-942E-E6EB7D3386F3}">
      <dgm:prSet>
        <dgm:style>
          <a:lnRef idx="2">
            <a:schemeClr val="accent6">
              <a:shade val="50000"/>
            </a:schemeClr>
          </a:lnRef>
          <a:fillRef idx="1">
            <a:schemeClr val="accent6"/>
          </a:fillRef>
          <a:effectRef idx="0">
            <a:schemeClr val="accent6"/>
          </a:effectRef>
          <a:fontRef idx="minor">
            <a:schemeClr val="lt1"/>
          </a:fontRef>
        </dgm:style>
      </dgm:prSet>
      <dgm:spPr>
        <a:solidFill>
          <a:schemeClr val="accent2">
            <a:lumMod val="20000"/>
            <a:lumOff val="80000"/>
          </a:schemeClr>
        </a:solidFill>
      </dgm:spPr>
      <dgm:t>
        <a:bodyPr/>
        <a:lstStyle/>
        <a:p>
          <a:pPr algn="just" rtl="0"/>
          <a:r>
            <a:rPr lang="en-US" sz="2800" dirty="0">
              <a:solidFill>
                <a:schemeClr val="tx1"/>
              </a:solidFill>
              <a:latin typeface="Helvetica Neue"/>
              <a:cs typeface="Helvetica Neue"/>
            </a:rPr>
            <a:t>Search for help from family, depleting relatives’ assets.</a:t>
          </a:r>
        </a:p>
      </dgm:t>
    </dgm:pt>
    <dgm:pt modelId="{F5667663-8808-1B4B-B991-E6E726A16055}" type="parTrans" cxnId="{CE91D101-32A2-6D42-AAEF-74C183DA7851}">
      <dgm:prSet/>
      <dgm:spPr/>
      <dgm:t>
        <a:bodyPr/>
        <a:lstStyle/>
        <a:p>
          <a:endParaRPr lang="en-US"/>
        </a:p>
      </dgm:t>
    </dgm:pt>
    <dgm:pt modelId="{48BCB6C0-DE76-AE47-B74F-9EE0AA0781AB}" type="sibTrans" cxnId="{CE91D101-32A2-6D42-AAEF-74C183DA7851}">
      <dgm:prSet/>
      <dgm:spPr/>
      <dgm:t>
        <a:bodyPr/>
        <a:lstStyle/>
        <a:p>
          <a:endParaRPr lang="en-US"/>
        </a:p>
      </dgm:t>
    </dgm:pt>
    <dgm:pt modelId="{817EE455-7900-A941-9273-81266430C585}" type="pres">
      <dgm:prSet presAssocID="{2E3466C3-AA53-A346-99BA-8417D7900B8D}" presName="cycle" presStyleCnt="0">
        <dgm:presLayoutVars>
          <dgm:dir/>
          <dgm:resizeHandles val="exact"/>
        </dgm:presLayoutVars>
      </dgm:prSet>
      <dgm:spPr/>
    </dgm:pt>
    <dgm:pt modelId="{B8CE6041-206F-9B45-8529-D4C7FB7FF2D3}" type="pres">
      <dgm:prSet presAssocID="{87C4FD00-2FB6-1146-8066-8AF4260A9691}" presName="node" presStyleLbl="node1" presStyleIdx="0" presStyleCnt="1" custScaleX="102612" custRadScaleRad="98624" custRadScaleInc="-296">
        <dgm:presLayoutVars>
          <dgm:bulletEnabled val="1"/>
        </dgm:presLayoutVars>
      </dgm:prSet>
      <dgm:spPr/>
    </dgm:pt>
  </dgm:ptLst>
  <dgm:cxnLst>
    <dgm:cxn modelId="{CE91D101-32A2-6D42-AAEF-74C183DA7851}" srcId="{87C4FD00-2FB6-1146-8066-8AF4260A9691}" destId="{FF32ED5B-8022-6747-942E-E6EB7D3386F3}" srcOrd="6" destOrd="0" parTransId="{F5667663-8808-1B4B-B991-E6E726A16055}" sibTransId="{48BCB6C0-DE76-AE47-B74F-9EE0AA0781AB}"/>
    <dgm:cxn modelId="{929BEF28-93C3-794D-ADFF-13AE2559C9B1}" srcId="{87C4FD00-2FB6-1146-8066-8AF4260A9691}" destId="{9F7AD867-FE69-BB40-99FB-FE7EF2EBA109}" srcOrd="5" destOrd="0" parTransId="{C956CDD0-1C8F-464B-B812-716C2CD16165}" sibTransId="{56138E45-1694-854D-AD8A-53F637C4B81E}"/>
    <dgm:cxn modelId="{3D1A5830-7C75-E845-9FF1-973B0EEC2008}" srcId="{87C4FD00-2FB6-1146-8066-8AF4260A9691}" destId="{7A1EA970-9046-3345-B798-3965C2CCC0C2}" srcOrd="4" destOrd="0" parTransId="{3508F519-012E-844B-A0B8-37C342259375}" sibTransId="{2D81B0DB-D2DC-A443-B2B5-566447597F5A}"/>
    <dgm:cxn modelId="{3C164D39-3786-AA46-9405-9C734DCB2461}" type="presOf" srcId="{7A1EA970-9046-3345-B798-3965C2CCC0C2}" destId="{B8CE6041-206F-9B45-8529-D4C7FB7FF2D3}" srcOrd="0" destOrd="5" presId="urn:microsoft.com/office/officeart/2005/8/layout/cycle6"/>
    <dgm:cxn modelId="{DB79A03A-00EA-C84B-8E94-EB1A989EC490}" type="presOf" srcId="{758DBC60-DB7D-CB47-A57C-432251CAC3C1}" destId="{B8CE6041-206F-9B45-8529-D4C7FB7FF2D3}" srcOrd="0" destOrd="4" presId="urn:microsoft.com/office/officeart/2005/8/layout/cycle6"/>
    <dgm:cxn modelId="{D8702760-F22A-4349-965A-FA4E29222338}" type="presOf" srcId="{2E3466C3-AA53-A346-99BA-8417D7900B8D}" destId="{817EE455-7900-A941-9273-81266430C585}" srcOrd="0" destOrd="0" presId="urn:microsoft.com/office/officeart/2005/8/layout/cycle6"/>
    <dgm:cxn modelId="{01300A63-C8AA-5C41-A4FD-03958A9C3F27}" type="presOf" srcId="{FF32ED5B-8022-6747-942E-E6EB7D3386F3}" destId="{B8CE6041-206F-9B45-8529-D4C7FB7FF2D3}" srcOrd="0" destOrd="7" presId="urn:microsoft.com/office/officeart/2005/8/layout/cycle6"/>
    <dgm:cxn modelId="{DEFC3276-0609-9041-8E95-2F419E2B6E4C}" type="presOf" srcId="{BFC096F0-58AC-EE4B-8BB0-2D8F69842C9F}" destId="{B8CE6041-206F-9B45-8529-D4C7FB7FF2D3}" srcOrd="0" destOrd="2" presId="urn:microsoft.com/office/officeart/2005/8/layout/cycle6"/>
    <dgm:cxn modelId="{ED377279-7FA9-454E-A0FC-539872EFCFBA}" srcId="{87C4FD00-2FB6-1146-8066-8AF4260A9691}" destId="{BFC096F0-58AC-EE4B-8BB0-2D8F69842C9F}" srcOrd="1" destOrd="0" parTransId="{3B670CC0-3C01-DB40-BB30-E80D433E80B7}" sibTransId="{EBBA175C-9532-2D46-97E6-6ED7A4D77621}"/>
    <dgm:cxn modelId="{868A6F9A-5F7C-8A40-9C93-64CE9B74E2DB}" srcId="{87C4FD00-2FB6-1146-8066-8AF4260A9691}" destId="{C3522D88-98E4-1648-99E8-A656946394F6}" srcOrd="0" destOrd="0" parTransId="{0EAE6FFF-63AE-BF4B-87B4-71E71307F026}" sibTransId="{C0D6C32E-2153-974E-A0FB-39345CCF1B76}"/>
    <dgm:cxn modelId="{0EB52AA6-B126-5242-849A-25B2C1DBF949}" type="presOf" srcId="{9F7AD867-FE69-BB40-99FB-FE7EF2EBA109}" destId="{B8CE6041-206F-9B45-8529-D4C7FB7FF2D3}" srcOrd="0" destOrd="6" presId="urn:microsoft.com/office/officeart/2005/8/layout/cycle6"/>
    <dgm:cxn modelId="{6EC8E9A7-7BC7-6444-9C90-04FA3769FD8F}" type="presOf" srcId="{CA649387-8036-EF4B-944F-0AC90BAA1F39}" destId="{B8CE6041-206F-9B45-8529-D4C7FB7FF2D3}" srcOrd="0" destOrd="3" presId="urn:microsoft.com/office/officeart/2005/8/layout/cycle6"/>
    <dgm:cxn modelId="{ACE942BE-DE32-174F-B1D5-1A06FA802466}" type="presOf" srcId="{87C4FD00-2FB6-1146-8066-8AF4260A9691}" destId="{B8CE6041-206F-9B45-8529-D4C7FB7FF2D3}" srcOrd="0" destOrd="0" presId="urn:microsoft.com/office/officeart/2005/8/layout/cycle6"/>
    <dgm:cxn modelId="{8FD5B7BF-4936-CD45-8E1D-1B390B14854E}" srcId="{87C4FD00-2FB6-1146-8066-8AF4260A9691}" destId="{758DBC60-DB7D-CB47-A57C-432251CAC3C1}" srcOrd="3" destOrd="0" parTransId="{7A7177A6-9956-BE48-80A3-BB2D173E44D5}" sibTransId="{910813C0-7366-514A-B990-4A668CAE0A90}"/>
    <dgm:cxn modelId="{4229DAD0-C1EC-2F4C-B5CD-54E16C0B6602}" srcId="{2E3466C3-AA53-A346-99BA-8417D7900B8D}" destId="{87C4FD00-2FB6-1146-8066-8AF4260A9691}" srcOrd="0" destOrd="0" parTransId="{24F938AB-7557-CE40-AEFE-C7857D627691}" sibTransId="{81F2B15F-11A7-2142-8FFB-1140222D7E73}"/>
    <dgm:cxn modelId="{0BDD75D3-444A-3A4B-84FB-15D0FFE9B6A8}" type="presOf" srcId="{C3522D88-98E4-1648-99E8-A656946394F6}" destId="{B8CE6041-206F-9B45-8529-D4C7FB7FF2D3}" srcOrd="0" destOrd="1" presId="urn:microsoft.com/office/officeart/2005/8/layout/cycle6"/>
    <dgm:cxn modelId="{9AA765F4-2582-EB4E-B5DE-F080B92AE4B4}" srcId="{87C4FD00-2FB6-1146-8066-8AF4260A9691}" destId="{CA649387-8036-EF4B-944F-0AC90BAA1F39}" srcOrd="2" destOrd="0" parTransId="{2510B35C-8066-DD4F-98E2-06E20C3A01D9}" sibTransId="{E1B42997-0522-6144-B3E7-9F7852989961}"/>
    <dgm:cxn modelId="{C3AF2683-E9EE-EB44-A0F9-659DD6148A3E}" type="presParOf" srcId="{817EE455-7900-A941-9273-81266430C585}" destId="{B8CE6041-206F-9B45-8529-D4C7FB7FF2D3}" srcOrd="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E50441-E109-E646-9CD8-1AC8817874C8}" type="doc">
      <dgm:prSet loTypeId="urn:microsoft.com/office/officeart/2008/layout/LinedList" loCatId="" qsTypeId="urn:microsoft.com/office/officeart/2005/8/quickstyle/simple4" qsCatId="simple" csTypeId="urn:microsoft.com/office/officeart/2005/8/colors/accent1_2" csCatId="accent1" phldr="1"/>
      <dgm:spPr/>
      <dgm:t>
        <a:bodyPr/>
        <a:lstStyle/>
        <a:p>
          <a:endParaRPr lang="en-US"/>
        </a:p>
      </dgm:t>
    </dgm:pt>
    <dgm:pt modelId="{DE2824B9-F045-9741-A0E8-14D9060024FC}">
      <dgm:prSet custT="1"/>
      <dgm:spPr/>
      <dgm:t>
        <a:bodyPr/>
        <a:lstStyle/>
        <a:p>
          <a:pPr rtl="0"/>
          <a:r>
            <a:rPr lang="en-US" sz="1800" b="0" dirty="0">
              <a:latin typeface="Helvetica Neue"/>
              <a:cs typeface="Helvetica Neue"/>
            </a:rPr>
            <a:t>I can easily understand the interest rate and compare it to other institutions.</a:t>
          </a:r>
          <a:endParaRPr lang="en-US" sz="1800" dirty="0">
            <a:latin typeface="Helvetica Neue"/>
            <a:cs typeface="Helvetica Neue"/>
          </a:endParaRPr>
        </a:p>
      </dgm:t>
    </dgm:pt>
    <dgm:pt modelId="{9075DF31-A50B-C249-96F0-F2191E9DED8D}" type="parTrans" cxnId="{0C127F6C-AC61-C84F-9302-BC0D0B538F30}">
      <dgm:prSet/>
      <dgm:spPr/>
      <dgm:t>
        <a:bodyPr/>
        <a:lstStyle/>
        <a:p>
          <a:endParaRPr lang="en-US" sz="1400"/>
        </a:p>
      </dgm:t>
    </dgm:pt>
    <dgm:pt modelId="{7C1A7A05-4EF1-2248-8CD9-0F54C211E7CF}" type="sibTrans" cxnId="{0C127F6C-AC61-C84F-9302-BC0D0B538F30}">
      <dgm:prSet/>
      <dgm:spPr/>
      <dgm:t>
        <a:bodyPr/>
        <a:lstStyle/>
        <a:p>
          <a:endParaRPr lang="en-US" sz="1400"/>
        </a:p>
      </dgm:t>
    </dgm:pt>
    <dgm:pt modelId="{200AF3B8-6275-ED43-BE9E-49E334AD7146}">
      <dgm:prSet custT="1"/>
      <dgm:spPr/>
      <dgm:t>
        <a:bodyPr/>
        <a:lstStyle/>
        <a:p>
          <a:pPr rtl="0"/>
          <a:r>
            <a:rPr lang="en-US" sz="1800" b="0" dirty="0">
              <a:latin typeface="Helvetica Neue"/>
              <a:cs typeface="Helvetica Neue"/>
            </a:rPr>
            <a:t>I know my installment amounts and when payments are due.</a:t>
          </a:r>
          <a:endParaRPr lang="en-US" sz="1800" dirty="0">
            <a:latin typeface="Helvetica Neue"/>
            <a:cs typeface="Helvetica Neue"/>
          </a:endParaRPr>
        </a:p>
      </dgm:t>
    </dgm:pt>
    <dgm:pt modelId="{54964384-B67B-C447-8178-B323CF3B8400}" type="parTrans" cxnId="{F4FC6E79-4CAD-A744-B841-3BC27BA9BA86}">
      <dgm:prSet/>
      <dgm:spPr/>
      <dgm:t>
        <a:bodyPr/>
        <a:lstStyle/>
        <a:p>
          <a:endParaRPr lang="en-US" sz="1400"/>
        </a:p>
      </dgm:t>
    </dgm:pt>
    <dgm:pt modelId="{88BE4768-894B-D542-8C7E-87E49EE87484}" type="sibTrans" cxnId="{F4FC6E79-4CAD-A744-B841-3BC27BA9BA86}">
      <dgm:prSet/>
      <dgm:spPr/>
      <dgm:t>
        <a:bodyPr/>
        <a:lstStyle/>
        <a:p>
          <a:endParaRPr lang="en-US" sz="1400"/>
        </a:p>
      </dgm:t>
    </dgm:pt>
    <dgm:pt modelId="{40FC5F5C-1E03-6B42-A339-3C0B9F4A41A4}">
      <dgm:prSet custT="1"/>
      <dgm:spPr/>
      <dgm:t>
        <a:bodyPr/>
        <a:lstStyle/>
        <a:p>
          <a:pPr rtl="0"/>
          <a:r>
            <a:rPr lang="en-US" sz="1800" b="0" dirty="0">
              <a:latin typeface="Helvetica Neue"/>
              <a:cs typeface="Helvetica Neue"/>
            </a:rPr>
            <a:t>I’ve never had </a:t>
          </a:r>
          <a:r>
            <a:rPr lang="en-US" sz="1800" b="0" u="sng" dirty="0">
              <a:latin typeface="Helvetica Neue"/>
              <a:cs typeface="Helvetica Neue"/>
            </a:rPr>
            <a:t>unexpected:</a:t>
          </a:r>
          <a:r>
            <a:rPr lang="en-US" sz="1800" b="0" dirty="0">
              <a:latin typeface="Helvetica Neue"/>
              <a:cs typeface="Helvetica Neue"/>
            </a:rPr>
            <a:t> late fees, early payment fees, or account activity fees, changes to my interest rate or loan terms.</a:t>
          </a:r>
          <a:endParaRPr lang="en-US" sz="1800" dirty="0">
            <a:latin typeface="Helvetica Neue"/>
            <a:cs typeface="Helvetica Neue"/>
          </a:endParaRPr>
        </a:p>
      </dgm:t>
    </dgm:pt>
    <dgm:pt modelId="{75A98D27-7F24-6A49-AA34-FB53872ABBE2}" type="parTrans" cxnId="{C621E56E-2166-EA4C-BB8C-1969505883F7}">
      <dgm:prSet/>
      <dgm:spPr/>
      <dgm:t>
        <a:bodyPr/>
        <a:lstStyle/>
        <a:p>
          <a:endParaRPr lang="en-US" sz="1400"/>
        </a:p>
      </dgm:t>
    </dgm:pt>
    <dgm:pt modelId="{DB33D6AF-059B-5B48-BCC3-F9555A366CE7}" type="sibTrans" cxnId="{C621E56E-2166-EA4C-BB8C-1969505883F7}">
      <dgm:prSet/>
      <dgm:spPr/>
      <dgm:t>
        <a:bodyPr/>
        <a:lstStyle/>
        <a:p>
          <a:endParaRPr lang="en-US" sz="1400"/>
        </a:p>
      </dgm:t>
    </dgm:pt>
    <dgm:pt modelId="{2CA1A29F-198F-3C42-B682-5F9A7ABD6FF1}">
      <dgm:prSet custT="1"/>
      <dgm:spPr/>
      <dgm:t>
        <a:bodyPr/>
        <a:lstStyle/>
        <a:p>
          <a:pPr rtl="0"/>
          <a:r>
            <a:rPr lang="en-US" sz="1800" b="0" dirty="0">
              <a:latin typeface="Helvetica Neue"/>
              <a:cs typeface="Helvetica Neue"/>
            </a:rPr>
            <a:t>The institution has explained my responsibilities for delinquent group members.</a:t>
          </a:r>
          <a:endParaRPr lang="en-US" sz="1800" dirty="0">
            <a:latin typeface="Helvetica Neue"/>
            <a:cs typeface="Helvetica Neue"/>
          </a:endParaRPr>
        </a:p>
      </dgm:t>
    </dgm:pt>
    <dgm:pt modelId="{9EF9D5F5-91C4-8648-9A61-65CAE0DDDC08}" type="parTrans" cxnId="{715A79A0-6259-294C-A3CC-89790D06ABC8}">
      <dgm:prSet/>
      <dgm:spPr/>
      <dgm:t>
        <a:bodyPr/>
        <a:lstStyle/>
        <a:p>
          <a:endParaRPr lang="en-US" sz="1400"/>
        </a:p>
      </dgm:t>
    </dgm:pt>
    <dgm:pt modelId="{3263CCBA-87BF-064D-9E82-D2BE2FD2500C}" type="sibTrans" cxnId="{715A79A0-6259-294C-A3CC-89790D06ABC8}">
      <dgm:prSet/>
      <dgm:spPr/>
      <dgm:t>
        <a:bodyPr/>
        <a:lstStyle/>
        <a:p>
          <a:endParaRPr lang="en-US" sz="1400"/>
        </a:p>
      </dgm:t>
    </dgm:pt>
    <dgm:pt modelId="{629E3091-5130-B446-8867-63D33A7FC90C}">
      <dgm:prSet custT="1"/>
      <dgm:spPr/>
      <dgm:t>
        <a:bodyPr/>
        <a:lstStyle/>
        <a:p>
          <a:pPr rtl="0"/>
          <a:r>
            <a:rPr lang="en-US" sz="1800" b="0" dirty="0">
              <a:latin typeface="Helvetica Neue"/>
              <a:cs typeface="Helvetica Neue"/>
            </a:rPr>
            <a:t>I can easily find out the amount of my outstanding debt and the balance in my savings account. </a:t>
          </a:r>
          <a:endParaRPr lang="en-US" sz="1800" dirty="0">
            <a:latin typeface="Helvetica Neue"/>
            <a:cs typeface="Helvetica Neue"/>
          </a:endParaRPr>
        </a:p>
      </dgm:t>
    </dgm:pt>
    <dgm:pt modelId="{EF029E3D-D13D-A348-8C1E-B4812FC4CA6B}" type="parTrans" cxnId="{7F6015BF-C1DD-FF4B-A5FD-E34444E5BA65}">
      <dgm:prSet/>
      <dgm:spPr/>
      <dgm:t>
        <a:bodyPr/>
        <a:lstStyle/>
        <a:p>
          <a:endParaRPr lang="en-US" sz="1400"/>
        </a:p>
      </dgm:t>
    </dgm:pt>
    <dgm:pt modelId="{57433F51-CEE2-9C45-812B-5BE834BD15EC}" type="sibTrans" cxnId="{7F6015BF-C1DD-FF4B-A5FD-E34444E5BA65}">
      <dgm:prSet/>
      <dgm:spPr/>
      <dgm:t>
        <a:bodyPr/>
        <a:lstStyle/>
        <a:p>
          <a:endParaRPr lang="en-US" sz="1400"/>
        </a:p>
      </dgm:t>
    </dgm:pt>
    <dgm:pt modelId="{A87BF2A0-8B46-3F4D-BD1E-EED15A7127F8}">
      <dgm:prSet custT="1"/>
      <dgm:spPr/>
      <dgm:t>
        <a:bodyPr/>
        <a:lstStyle/>
        <a:p>
          <a:pPr rtl="0"/>
          <a:r>
            <a:rPr lang="en-US" sz="1800" b="0" dirty="0">
              <a:latin typeface="Helvetica Neue"/>
              <a:cs typeface="Helvetica Neue"/>
            </a:rPr>
            <a:t>I am always given the opportunity to ask questions during my interactions with the institution.</a:t>
          </a:r>
          <a:endParaRPr lang="en-US" sz="1800" dirty="0">
            <a:latin typeface="Helvetica Neue"/>
            <a:cs typeface="Helvetica Neue"/>
          </a:endParaRPr>
        </a:p>
      </dgm:t>
    </dgm:pt>
    <dgm:pt modelId="{E35AE32B-A261-0942-9400-DF59CEEA13CB}" type="parTrans" cxnId="{93987531-E5D1-B74A-BB94-030D362ECCE5}">
      <dgm:prSet/>
      <dgm:spPr/>
      <dgm:t>
        <a:bodyPr/>
        <a:lstStyle/>
        <a:p>
          <a:endParaRPr lang="en-US" sz="1400"/>
        </a:p>
      </dgm:t>
    </dgm:pt>
    <dgm:pt modelId="{9CA228E7-128D-344F-8331-2D4CCB5DE695}" type="sibTrans" cxnId="{93987531-E5D1-B74A-BB94-030D362ECCE5}">
      <dgm:prSet/>
      <dgm:spPr/>
      <dgm:t>
        <a:bodyPr/>
        <a:lstStyle/>
        <a:p>
          <a:endParaRPr lang="en-US" sz="1400"/>
        </a:p>
      </dgm:t>
    </dgm:pt>
    <dgm:pt modelId="{2B0C21BE-43C4-A447-B2DB-89BF4F6C31D6}" type="pres">
      <dgm:prSet presAssocID="{FAE50441-E109-E646-9CD8-1AC8817874C8}" presName="vert0" presStyleCnt="0">
        <dgm:presLayoutVars>
          <dgm:dir/>
          <dgm:animOne val="branch"/>
          <dgm:animLvl val="lvl"/>
        </dgm:presLayoutVars>
      </dgm:prSet>
      <dgm:spPr/>
    </dgm:pt>
    <dgm:pt modelId="{84191B33-BD47-8D41-A2DB-9F1BD71E221D}" type="pres">
      <dgm:prSet presAssocID="{DE2824B9-F045-9741-A0E8-14D9060024FC}" presName="thickLine" presStyleLbl="alignNode1" presStyleIdx="0" presStyleCnt="6" custLinFactNeighborX="-5877" custLinFactNeighborY="-81818"/>
      <dgm:spPr/>
    </dgm:pt>
    <dgm:pt modelId="{D62F7E1D-2504-0C43-AF48-7BC4B01B6F19}" type="pres">
      <dgm:prSet presAssocID="{DE2824B9-F045-9741-A0E8-14D9060024FC}" presName="horz1" presStyleCnt="0"/>
      <dgm:spPr/>
    </dgm:pt>
    <dgm:pt modelId="{985E2A43-9157-3C40-AD49-43C1D6DF830A}" type="pres">
      <dgm:prSet presAssocID="{DE2824B9-F045-9741-A0E8-14D9060024FC}" presName="tx1" presStyleLbl="revTx" presStyleIdx="0" presStyleCnt="6" custLinFactNeighborX="-2279" custLinFactNeighborY="-73250"/>
      <dgm:spPr/>
    </dgm:pt>
    <dgm:pt modelId="{8C3ACCA3-970D-F440-9505-3C44E528F89D}" type="pres">
      <dgm:prSet presAssocID="{DE2824B9-F045-9741-A0E8-14D9060024FC}" presName="vert1" presStyleCnt="0"/>
      <dgm:spPr/>
    </dgm:pt>
    <dgm:pt modelId="{A60DA5EF-E3BD-E54F-8E66-96BFC8DBA98E}" type="pres">
      <dgm:prSet presAssocID="{200AF3B8-6275-ED43-BE9E-49E334AD7146}" presName="thickLine" presStyleLbl="alignNode1" presStyleIdx="1" presStyleCnt="6"/>
      <dgm:spPr/>
    </dgm:pt>
    <dgm:pt modelId="{2DC76E86-2434-0145-A2E5-5CC023D072F2}" type="pres">
      <dgm:prSet presAssocID="{200AF3B8-6275-ED43-BE9E-49E334AD7146}" presName="horz1" presStyleCnt="0"/>
      <dgm:spPr/>
    </dgm:pt>
    <dgm:pt modelId="{AADFCD03-52DF-BB4B-B0E8-9BCD984977A0}" type="pres">
      <dgm:prSet presAssocID="{200AF3B8-6275-ED43-BE9E-49E334AD7146}" presName="tx1" presStyleLbl="revTx" presStyleIdx="1" presStyleCnt="6"/>
      <dgm:spPr/>
    </dgm:pt>
    <dgm:pt modelId="{6D37ACB2-7151-3540-8BD3-F4B534FDF9ED}" type="pres">
      <dgm:prSet presAssocID="{200AF3B8-6275-ED43-BE9E-49E334AD7146}" presName="vert1" presStyleCnt="0"/>
      <dgm:spPr/>
    </dgm:pt>
    <dgm:pt modelId="{5B6500C8-E6A8-0D43-B0BF-8EA80AA0C9E5}" type="pres">
      <dgm:prSet presAssocID="{40FC5F5C-1E03-6B42-A339-3C0B9F4A41A4}" presName="thickLine" presStyleLbl="alignNode1" presStyleIdx="2" presStyleCnt="6"/>
      <dgm:spPr/>
    </dgm:pt>
    <dgm:pt modelId="{1B11B0AD-41B8-444C-8EF1-F060315EE093}" type="pres">
      <dgm:prSet presAssocID="{40FC5F5C-1E03-6B42-A339-3C0B9F4A41A4}" presName="horz1" presStyleCnt="0"/>
      <dgm:spPr/>
    </dgm:pt>
    <dgm:pt modelId="{1E362677-7A2C-6E49-AB11-CE94F0B149FD}" type="pres">
      <dgm:prSet presAssocID="{40FC5F5C-1E03-6B42-A339-3C0B9F4A41A4}" presName="tx1" presStyleLbl="revTx" presStyleIdx="2" presStyleCnt="6"/>
      <dgm:spPr/>
    </dgm:pt>
    <dgm:pt modelId="{B5CE3123-AE69-384F-A2C5-BC72BE6F7E5A}" type="pres">
      <dgm:prSet presAssocID="{40FC5F5C-1E03-6B42-A339-3C0B9F4A41A4}" presName="vert1" presStyleCnt="0"/>
      <dgm:spPr/>
    </dgm:pt>
    <dgm:pt modelId="{68E1296B-8CA2-1D43-A89D-9541F5C68F24}" type="pres">
      <dgm:prSet presAssocID="{2CA1A29F-198F-3C42-B682-5F9A7ABD6FF1}" presName="thickLine" presStyleLbl="alignNode1" presStyleIdx="3" presStyleCnt="6"/>
      <dgm:spPr/>
    </dgm:pt>
    <dgm:pt modelId="{7237D35F-B413-1A4C-896D-A0722F2C7B9B}" type="pres">
      <dgm:prSet presAssocID="{2CA1A29F-198F-3C42-B682-5F9A7ABD6FF1}" presName="horz1" presStyleCnt="0"/>
      <dgm:spPr/>
    </dgm:pt>
    <dgm:pt modelId="{1B1A0CF4-F090-404F-ACCC-36BEFA67FF9D}" type="pres">
      <dgm:prSet presAssocID="{2CA1A29F-198F-3C42-B682-5F9A7ABD6FF1}" presName="tx1" presStyleLbl="revTx" presStyleIdx="3" presStyleCnt="6"/>
      <dgm:spPr/>
    </dgm:pt>
    <dgm:pt modelId="{BA3CCE4B-57CE-B84E-A38E-ED210EF297A4}" type="pres">
      <dgm:prSet presAssocID="{2CA1A29F-198F-3C42-B682-5F9A7ABD6FF1}" presName="vert1" presStyleCnt="0"/>
      <dgm:spPr/>
    </dgm:pt>
    <dgm:pt modelId="{15F6EBA5-D9E1-0D4E-884F-C36B9A665B0B}" type="pres">
      <dgm:prSet presAssocID="{629E3091-5130-B446-8867-63D33A7FC90C}" presName="thickLine" presStyleLbl="alignNode1" presStyleIdx="4" presStyleCnt="6"/>
      <dgm:spPr/>
    </dgm:pt>
    <dgm:pt modelId="{9E5C725B-8149-324E-98A9-C5BA6A7D29AD}" type="pres">
      <dgm:prSet presAssocID="{629E3091-5130-B446-8867-63D33A7FC90C}" presName="horz1" presStyleCnt="0"/>
      <dgm:spPr/>
    </dgm:pt>
    <dgm:pt modelId="{5824B4F0-65D5-B746-81AF-484878966153}" type="pres">
      <dgm:prSet presAssocID="{629E3091-5130-B446-8867-63D33A7FC90C}" presName="tx1" presStyleLbl="revTx" presStyleIdx="4" presStyleCnt="6"/>
      <dgm:spPr/>
    </dgm:pt>
    <dgm:pt modelId="{2270260F-F088-C54D-9A73-9F1E38A9C431}" type="pres">
      <dgm:prSet presAssocID="{629E3091-5130-B446-8867-63D33A7FC90C}" presName="vert1" presStyleCnt="0"/>
      <dgm:spPr/>
    </dgm:pt>
    <dgm:pt modelId="{7E6B3DE2-02CB-834A-9AEA-E9D7EE2D70EA}" type="pres">
      <dgm:prSet presAssocID="{A87BF2A0-8B46-3F4D-BD1E-EED15A7127F8}" presName="thickLine" presStyleLbl="alignNode1" presStyleIdx="5" presStyleCnt="6"/>
      <dgm:spPr/>
    </dgm:pt>
    <dgm:pt modelId="{C7EB546E-56BB-0C4E-B767-E875B811DDAB}" type="pres">
      <dgm:prSet presAssocID="{A87BF2A0-8B46-3F4D-BD1E-EED15A7127F8}" presName="horz1" presStyleCnt="0"/>
      <dgm:spPr/>
    </dgm:pt>
    <dgm:pt modelId="{67F99957-9DAC-3D4A-A54B-86B08A2E161C}" type="pres">
      <dgm:prSet presAssocID="{A87BF2A0-8B46-3F4D-BD1E-EED15A7127F8}" presName="tx1" presStyleLbl="revTx" presStyleIdx="5" presStyleCnt="6"/>
      <dgm:spPr/>
    </dgm:pt>
    <dgm:pt modelId="{299F1E49-1EC6-5549-B050-42AA79C0D52B}" type="pres">
      <dgm:prSet presAssocID="{A87BF2A0-8B46-3F4D-BD1E-EED15A7127F8}" presName="vert1" presStyleCnt="0"/>
      <dgm:spPr/>
    </dgm:pt>
  </dgm:ptLst>
  <dgm:cxnLst>
    <dgm:cxn modelId="{15253808-AE29-6B43-A0B6-23416EFA331D}" type="presOf" srcId="{2CA1A29F-198F-3C42-B682-5F9A7ABD6FF1}" destId="{1B1A0CF4-F090-404F-ACCC-36BEFA67FF9D}" srcOrd="0" destOrd="0" presId="urn:microsoft.com/office/officeart/2008/layout/LinedList"/>
    <dgm:cxn modelId="{B93C221E-42F0-A044-8F70-41F8E55DE3DB}" type="presOf" srcId="{629E3091-5130-B446-8867-63D33A7FC90C}" destId="{5824B4F0-65D5-B746-81AF-484878966153}" srcOrd="0" destOrd="0" presId="urn:microsoft.com/office/officeart/2008/layout/LinedList"/>
    <dgm:cxn modelId="{E0842330-AE22-B84F-8E84-92266C11D72C}" type="presOf" srcId="{FAE50441-E109-E646-9CD8-1AC8817874C8}" destId="{2B0C21BE-43C4-A447-B2DB-89BF4F6C31D6}" srcOrd="0" destOrd="0" presId="urn:microsoft.com/office/officeart/2008/layout/LinedList"/>
    <dgm:cxn modelId="{93987531-E5D1-B74A-BB94-030D362ECCE5}" srcId="{FAE50441-E109-E646-9CD8-1AC8817874C8}" destId="{A87BF2A0-8B46-3F4D-BD1E-EED15A7127F8}" srcOrd="5" destOrd="0" parTransId="{E35AE32B-A261-0942-9400-DF59CEEA13CB}" sibTransId="{9CA228E7-128D-344F-8331-2D4CCB5DE695}"/>
    <dgm:cxn modelId="{0C127F6C-AC61-C84F-9302-BC0D0B538F30}" srcId="{FAE50441-E109-E646-9CD8-1AC8817874C8}" destId="{DE2824B9-F045-9741-A0E8-14D9060024FC}" srcOrd="0" destOrd="0" parTransId="{9075DF31-A50B-C249-96F0-F2191E9DED8D}" sibTransId="{7C1A7A05-4EF1-2248-8CD9-0F54C211E7CF}"/>
    <dgm:cxn modelId="{C621E56E-2166-EA4C-BB8C-1969505883F7}" srcId="{FAE50441-E109-E646-9CD8-1AC8817874C8}" destId="{40FC5F5C-1E03-6B42-A339-3C0B9F4A41A4}" srcOrd="2" destOrd="0" parTransId="{75A98D27-7F24-6A49-AA34-FB53872ABBE2}" sibTransId="{DB33D6AF-059B-5B48-BCC3-F9555A366CE7}"/>
    <dgm:cxn modelId="{F4FC6E79-4CAD-A744-B841-3BC27BA9BA86}" srcId="{FAE50441-E109-E646-9CD8-1AC8817874C8}" destId="{200AF3B8-6275-ED43-BE9E-49E334AD7146}" srcOrd="1" destOrd="0" parTransId="{54964384-B67B-C447-8178-B323CF3B8400}" sibTransId="{88BE4768-894B-D542-8C7E-87E49EE87484}"/>
    <dgm:cxn modelId="{B7EBF07A-91D2-5242-8FD3-5D446A32D65D}" type="presOf" srcId="{40FC5F5C-1E03-6B42-A339-3C0B9F4A41A4}" destId="{1E362677-7A2C-6E49-AB11-CE94F0B149FD}" srcOrd="0" destOrd="0" presId="urn:microsoft.com/office/officeart/2008/layout/LinedList"/>
    <dgm:cxn modelId="{BBA8E68F-8FFD-834B-9383-F22599036DE7}" type="presOf" srcId="{DE2824B9-F045-9741-A0E8-14D9060024FC}" destId="{985E2A43-9157-3C40-AD49-43C1D6DF830A}" srcOrd="0" destOrd="0" presId="urn:microsoft.com/office/officeart/2008/layout/LinedList"/>
    <dgm:cxn modelId="{715A79A0-6259-294C-A3CC-89790D06ABC8}" srcId="{FAE50441-E109-E646-9CD8-1AC8817874C8}" destId="{2CA1A29F-198F-3C42-B682-5F9A7ABD6FF1}" srcOrd="3" destOrd="0" parTransId="{9EF9D5F5-91C4-8648-9A61-65CAE0DDDC08}" sibTransId="{3263CCBA-87BF-064D-9E82-D2BE2FD2500C}"/>
    <dgm:cxn modelId="{7F6015BF-C1DD-FF4B-A5FD-E34444E5BA65}" srcId="{FAE50441-E109-E646-9CD8-1AC8817874C8}" destId="{629E3091-5130-B446-8867-63D33A7FC90C}" srcOrd="4" destOrd="0" parTransId="{EF029E3D-D13D-A348-8C1E-B4812FC4CA6B}" sibTransId="{57433F51-CEE2-9C45-812B-5BE834BD15EC}"/>
    <dgm:cxn modelId="{F1CFC3C1-5936-B148-B3D7-51A707ADBEC2}" type="presOf" srcId="{200AF3B8-6275-ED43-BE9E-49E334AD7146}" destId="{AADFCD03-52DF-BB4B-B0E8-9BCD984977A0}" srcOrd="0" destOrd="0" presId="urn:microsoft.com/office/officeart/2008/layout/LinedList"/>
    <dgm:cxn modelId="{49E57EC7-D822-CC4E-A2FB-A12D58D85763}" type="presOf" srcId="{A87BF2A0-8B46-3F4D-BD1E-EED15A7127F8}" destId="{67F99957-9DAC-3D4A-A54B-86B08A2E161C}" srcOrd="0" destOrd="0" presId="urn:microsoft.com/office/officeart/2008/layout/LinedList"/>
    <dgm:cxn modelId="{76D05576-84DD-AD4D-811A-6E79620F1517}" type="presParOf" srcId="{2B0C21BE-43C4-A447-B2DB-89BF4F6C31D6}" destId="{84191B33-BD47-8D41-A2DB-9F1BD71E221D}" srcOrd="0" destOrd="0" presId="urn:microsoft.com/office/officeart/2008/layout/LinedList"/>
    <dgm:cxn modelId="{B0BA9699-D81D-9341-B91E-F5580B4CBEE8}" type="presParOf" srcId="{2B0C21BE-43C4-A447-B2DB-89BF4F6C31D6}" destId="{D62F7E1D-2504-0C43-AF48-7BC4B01B6F19}" srcOrd="1" destOrd="0" presId="urn:microsoft.com/office/officeart/2008/layout/LinedList"/>
    <dgm:cxn modelId="{BF430191-DDA5-8346-AA7B-87F16D65C429}" type="presParOf" srcId="{D62F7E1D-2504-0C43-AF48-7BC4B01B6F19}" destId="{985E2A43-9157-3C40-AD49-43C1D6DF830A}" srcOrd="0" destOrd="0" presId="urn:microsoft.com/office/officeart/2008/layout/LinedList"/>
    <dgm:cxn modelId="{3E285AC2-5EA1-D046-81E0-3044D3384BE7}" type="presParOf" srcId="{D62F7E1D-2504-0C43-AF48-7BC4B01B6F19}" destId="{8C3ACCA3-970D-F440-9505-3C44E528F89D}" srcOrd="1" destOrd="0" presId="urn:microsoft.com/office/officeart/2008/layout/LinedList"/>
    <dgm:cxn modelId="{821BF719-98AA-2A48-A942-471B09C26A10}" type="presParOf" srcId="{2B0C21BE-43C4-A447-B2DB-89BF4F6C31D6}" destId="{A60DA5EF-E3BD-E54F-8E66-96BFC8DBA98E}" srcOrd="2" destOrd="0" presId="urn:microsoft.com/office/officeart/2008/layout/LinedList"/>
    <dgm:cxn modelId="{91AD0B7A-B97C-5C41-8FF1-83210B7FD84F}" type="presParOf" srcId="{2B0C21BE-43C4-A447-B2DB-89BF4F6C31D6}" destId="{2DC76E86-2434-0145-A2E5-5CC023D072F2}" srcOrd="3" destOrd="0" presId="urn:microsoft.com/office/officeart/2008/layout/LinedList"/>
    <dgm:cxn modelId="{4BE467EE-4779-DA4B-8BEA-B7E9318AAE8D}" type="presParOf" srcId="{2DC76E86-2434-0145-A2E5-5CC023D072F2}" destId="{AADFCD03-52DF-BB4B-B0E8-9BCD984977A0}" srcOrd="0" destOrd="0" presId="urn:microsoft.com/office/officeart/2008/layout/LinedList"/>
    <dgm:cxn modelId="{71870728-C022-174B-A530-5C325DF6B60C}" type="presParOf" srcId="{2DC76E86-2434-0145-A2E5-5CC023D072F2}" destId="{6D37ACB2-7151-3540-8BD3-F4B534FDF9ED}" srcOrd="1" destOrd="0" presId="urn:microsoft.com/office/officeart/2008/layout/LinedList"/>
    <dgm:cxn modelId="{1996D82C-AC44-9849-B421-40C218E365AA}" type="presParOf" srcId="{2B0C21BE-43C4-A447-B2DB-89BF4F6C31D6}" destId="{5B6500C8-E6A8-0D43-B0BF-8EA80AA0C9E5}" srcOrd="4" destOrd="0" presId="urn:microsoft.com/office/officeart/2008/layout/LinedList"/>
    <dgm:cxn modelId="{F8FD4464-315B-1448-B5E8-AA9CCE2E4D26}" type="presParOf" srcId="{2B0C21BE-43C4-A447-B2DB-89BF4F6C31D6}" destId="{1B11B0AD-41B8-444C-8EF1-F060315EE093}" srcOrd="5" destOrd="0" presId="urn:microsoft.com/office/officeart/2008/layout/LinedList"/>
    <dgm:cxn modelId="{39B023B4-8B31-8B4C-A261-3510E1FFCEA5}" type="presParOf" srcId="{1B11B0AD-41B8-444C-8EF1-F060315EE093}" destId="{1E362677-7A2C-6E49-AB11-CE94F0B149FD}" srcOrd="0" destOrd="0" presId="urn:microsoft.com/office/officeart/2008/layout/LinedList"/>
    <dgm:cxn modelId="{5AADC9DC-EDDB-524B-ADCA-D871D5CD721E}" type="presParOf" srcId="{1B11B0AD-41B8-444C-8EF1-F060315EE093}" destId="{B5CE3123-AE69-384F-A2C5-BC72BE6F7E5A}" srcOrd="1" destOrd="0" presId="urn:microsoft.com/office/officeart/2008/layout/LinedList"/>
    <dgm:cxn modelId="{880B6C79-F25A-B847-AAF3-12EC00D22CCF}" type="presParOf" srcId="{2B0C21BE-43C4-A447-B2DB-89BF4F6C31D6}" destId="{68E1296B-8CA2-1D43-A89D-9541F5C68F24}" srcOrd="6" destOrd="0" presId="urn:microsoft.com/office/officeart/2008/layout/LinedList"/>
    <dgm:cxn modelId="{F5E0A13F-9A15-124B-A129-4946947E1585}" type="presParOf" srcId="{2B0C21BE-43C4-A447-B2DB-89BF4F6C31D6}" destId="{7237D35F-B413-1A4C-896D-A0722F2C7B9B}" srcOrd="7" destOrd="0" presId="urn:microsoft.com/office/officeart/2008/layout/LinedList"/>
    <dgm:cxn modelId="{EF917F1E-341B-9A4A-A049-E0ED616DBA79}" type="presParOf" srcId="{7237D35F-B413-1A4C-896D-A0722F2C7B9B}" destId="{1B1A0CF4-F090-404F-ACCC-36BEFA67FF9D}" srcOrd="0" destOrd="0" presId="urn:microsoft.com/office/officeart/2008/layout/LinedList"/>
    <dgm:cxn modelId="{0E96BCE6-75C2-0E4B-B655-C5F047CB507D}" type="presParOf" srcId="{7237D35F-B413-1A4C-896D-A0722F2C7B9B}" destId="{BA3CCE4B-57CE-B84E-A38E-ED210EF297A4}" srcOrd="1" destOrd="0" presId="urn:microsoft.com/office/officeart/2008/layout/LinedList"/>
    <dgm:cxn modelId="{3F2B9B86-585D-B642-BE30-FEDC5095E020}" type="presParOf" srcId="{2B0C21BE-43C4-A447-B2DB-89BF4F6C31D6}" destId="{15F6EBA5-D9E1-0D4E-884F-C36B9A665B0B}" srcOrd="8" destOrd="0" presId="urn:microsoft.com/office/officeart/2008/layout/LinedList"/>
    <dgm:cxn modelId="{ECEA527B-6C04-9946-BEE6-8B49E70B9484}" type="presParOf" srcId="{2B0C21BE-43C4-A447-B2DB-89BF4F6C31D6}" destId="{9E5C725B-8149-324E-98A9-C5BA6A7D29AD}" srcOrd="9" destOrd="0" presId="urn:microsoft.com/office/officeart/2008/layout/LinedList"/>
    <dgm:cxn modelId="{B4473481-5659-9E46-852D-7AD5F54ACFD0}" type="presParOf" srcId="{9E5C725B-8149-324E-98A9-C5BA6A7D29AD}" destId="{5824B4F0-65D5-B746-81AF-484878966153}" srcOrd="0" destOrd="0" presId="urn:microsoft.com/office/officeart/2008/layout/LinedList"/>
    <dgm:cxn modelId="{F4D88A14-9CCF-2542-A7DD-38FB7EB23BF6}" type="presParOf" srcId="{9E5C725B-8149-324E-98A9-C5BA6A7D29AD}" destId="{2270260F-F088-C54D-9A73-9F1E38A9C431}" srcOrd="1" destOrd="0" presId="urn:microsoft.com/office/officeart/2008/layout/LinedList"/>
    <dgm:cxn modelId="{6BFDEBA7-FCD7-4A49-BE00-54038905E96E}" type="presParOf" srcId="{2B0C21BE-43C4-A447-B2DB-89BF4F6C31D6}" destId="{7E6B3DE2-02CB-834A-9AEA-E9D7EE2D70EA}" srcOrd="10" destOrd="0" presId="urn:microsoft.com/office/officeart/2008/layout/LinedList"/>
    <dgm:cxn modelId="{949376D2-4252-664A-B38B-63A61F2C0351}" type="presParOf" srcId="{2B0C21BE-43C4-A447-B2DB-89BF4F6C31D6}" destId="{C7EB546E-56BB-0C4E-B767-E875B811DDAB}" srcOrd="11" destOrd="0" presId="urn:microsoft.com/office/officeart/2008/layout/LinedList"/>
    <dgm:cxn modelId="{AFC8C3EF-A2CE-1C46-82AA-5436374CCCB6}" type="presParOf" srcId="{C7EB546E-56BB-0C4E-B767-E875B811DDAB}" destId="{67F99957-9DAC-3D4A-A54B-86B08A2E161C}" srcOrd="0" destOrd="0" presId="urn:microsoft.com/office/officeart/2008/layout/LinedList"/>
    <dgm:cxn modelId="{D799EBEA-39C6-DF43-AA05-234B5456B79F}" type="presParOf" srcId="{C7EB546E-56BB-0C4E-B767-E875B811DDAB}" destId="{299F1E49-1EC6-5549-B050-42AA79C0D52B}" srcOrd="1"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C682A3-BD52-4211-AD72-9217F76F62AC}" type="doc">
      <dgm:prSet loTypeId="urn:microsoft.com/office/officeart/2005/8/layout/lProcess2" loCatId="relationship" qsTypeId="urn:microsoft.com/office/officeart/2005/8/quickstyle/simple1" qsCatId="simple" csTypeId="urn:microsoft.com/office/officeart/2005/8/colors/colorful3" csCatId="colorful" phldr="1"/>
      <dgm:spPr/>
      <dgm:t>
        <a:bodyPr/>
        <a:lstStyle/>
        <a:p>
          <a:endParaRPr lang="en-US"/>
        </a:p>
      </dgm:t>
    </dgm:pt>
    <dgm:pt modelId="{7CBD6C40-5B78-4699-81F1-FD91FF30A841}">
      <dgm:prSet phldrT="[Text]" custT="1"/>
      <dgm:spPr>
        <a:solidFill>
          <a:schemeClr val="accent3">
            <a:lumMod val="20000"/>
            <a:lumOff val="80000"/>
          </a:schemeClr>
        </a:solidFill>
      </dgm:spPr>
      <dgm:t>
        <a:bodyPr/>
        <a:lstStyle/>
        <a:p>
          <a:r>
            <a:rPr lang="en-US" sz="3600" dirty="0"/>
            <a:t>Expenses</a:t>
          </a:r>
        </a:p>
      </dgm:t>
    </dgm:pt>
    <dgm:pt modelId="{384CF888-032F-4124-89F7-2EC16BAACEA6}" type="parTrans" cxnId="{E318FB6F-E41E-4323-A63A-4F0A046EC0B4}">
      <dgm:prSet/>
      <dgm:spPr/>
      <dgm:t>
        <a:bodyPr/>
        <a:lstStyle/>
        <a:p>
          <a:endParaRPr lang="en-US"/>
        </a:p>
      </dgm:t>
    </dgm:pt>
    <dgm:pt modelId="{0EC406D8-D05F-4B52-840D-42876C078355}" type="sibTrans" cxnId="{E318FB6F-E41E-4323-A63A-4F0A046EC0B4}">
      <dgm:prSet/>
      <dgm:spPr/>
      <dgm:t>
        <a:bodyPr/>
        <a:lstStyle/>
        <a:p>
          <a:endParaRPr lang="en-US"/>
        </a:p>
      </dgm:t>
    </dgm:pt>
    <dgm:pt modelId="{43BEB999-E994-4D1B-A0B3-ACB6EA57F7AD}">
      <dgm:prSet phldrT="[Text]" custT="1"/>
      <dgm:spPr>
        <a:solidFill>
          <a:schemeClr val="accent5">
            <a:lumMod val="60000"/>
            <a:lumOff val="40000"/>
          </a:schemeClr>
        </a:solidFill>
      </dgm:spPr>
      <dgm:t>
        <a:bodyPr/>
        <a:lstStyle/>
        <a:p>
          <a:r>
            <a:rPr lang="en-US" sz="3200" dirty="0">
              <a:solidFill>
                <a:schemeClr val="tx1"/>
              </a:solidFill>
            </a:rPr>
            <a:t>Profit</a:t>
          </a:r>
        </a:p>
      </dgm:t>
    </dgm:pt>
    <dgm:pt modelId="{6ADE9F7D-82DE-4189-A00F-3DC906FB154B}" type="parTrans" cxnId="{8DA47368-E637-43F2-82DE-C429CB69D8C8}">
      <dgm:prSet/>
      <dgm:spPr/>
      <dgm:t>
        <a:bodyPr/>
        <a:lstStyle/>
        <a:p>
          <a:endParaRPr lang="en-US"/>
        </a:p>
      </dgm:t>
    </dgm:pt>
    <dgm:pt modelId="{DFBC9A28-914D-4D77-AE1F-CD7EAB184916}" type="sibTrans" cxnId="{8DA47368-E637-43F2-82DE-C429CB69D8C8}">
      <dgm:prSet/>
      <dgm:spPr/>
      <dgm:t>
        <a:bodyPr/>
        <a:lstStyle/>
        <a:p>
          <a:endParaRPr lang="en-US"/>
        </a:p>
      </dgm:t>
    </dgm:pt>
    <dgm:pt modelId="{BB62331B-5535-4C5A-ACBC-017EDC16A904}">
      <dgm:prSet phldrT="[Text]" custT="1"/>
      <dgm:spPr>
        <a:solidFill>
          <a:schemeClr val="accent6">
            <a:lumMod val="60000"/>
            <a:lumOff val="40000"/>
          </a:schemeClr>
        </a:solidFill>
      </dgm:spPr>
      <dgm:t>
        <a:bodyPr/>
        <a:lstStyle/>
        <a:p>
          <a:r>
            <a:rPr lang="en-US" sz="3200" i="1" dirty="0">
              <a:solidFill>
                <a:srgbClr val="000000"/>
              </a:solidFill>
            </a:rPr>
            <a:t>Financial Expenses</a:t>
          </a:r>
        </a:p>
      </dgm:t>
    </dgm:pt>
    <dgm:pt modelId="{2B18D785-2FCB-4D35-A2E5-6381CCBF98D6}" type="parTrans" cxnId="{F24EB8C2-D240-44A2-839A-E9DCB2C593E8}">
      <dgm:prSet/>
      <dgm:spPr/>
      <dgm:t>
        <a:bodyPr/>
        <a:lstStyle/>
        <a:p>
          <a:endParaRPr lang="en-US"/>
        </a:p>
      </dgm:t>
    </dgm:pt>
    <dgm:pt modelId="{28DC408F-50E2-474D-88F2-A708CD2B3B36}" type="sibTrans" cxnId="{F24EB8C2-D240-44A2-839A-E9DCB2C593E8}">
      <dgm:prSet/>
      <dgm:spPr/>
      <dgm:t>
        <a:bodyPr/>
        <a:lstStyle/>
        <a:p>
          <a:endParaRPr lang="en-US"/>
        </a:p>
      </dgm:t>
    </dgm:pt>
    <dgm:pt modelId="{941899C8-A180-4080-9F09-92C2BFDBB8F1}">
      <dgm:prSet phldrT="[Text]" custT="1"/>
      <dgm:spPr>
        <a:solidFill>
          <a:schemeClr val="accent1"/>
        </a:solidFill>
      </dgm:spPr>
      <dgm:t>
        <a:bodyPr/>
        <a:lstStyle/>
        <a:p>
          <a:r>
            <a:rPr lang="en-US" sz="3600" dirty="0"/>
            <a:t>Income </a:t>
          </a:r>
        </a:p>
      </dgm:t>
    </dgm:pt>
    <dgm:pt modelId="{34040C8E-6D5D-4B29-986C-D73A4054CF3D}" type="parTrans" cxnId="{AEA1B96F-D410-4931-AC3D-623F3C14A3BD}">
      <dgm:prSet/>
      <dgm:spPr/>
      <dgm:t>
        <a:bodyPr/>
        <a:lstStyle/>
        <a:p>
          <a:endParaRPr lang="en-US"/>
        </a:p>
      </dgm:t>
    </dgm:pt>
    <dgm:pt modelId="{B4ABB6C5-7740-400B-99F7-9C8E72042208}" type="sibTrans" cxnId="{AEA1B96F-D410-4931-AC3D-623F3C14A3BD}">
      <dgm:prSet/>
      <dgm:spPr/>
      <dgm:t>
        <a:bodyPr/>
        <a:lstStyle/>
        <a:p>
          <a:endParaRPr lang="en-US"/>
        </a:p>
      </dgm:t>
    </dgm:pt>
    <dgm:pt modelId="{7FCA6CC6-29ED-4171-A1AF-F79ADC160788}">
      <dgm:prSet phldrT="[Text]" custT="1"/>
      <dgm:spPr>
        <a:solidFill>
          <a:schemeClr val="accent3">
            <a:lumMod val="40000"/>
            <a:lumOff val="60000"/>
          </a:schemeClr>
        </a:solidFill>
      </dgm:spPr>
      <dgm:t>
        <a:bodyPr/>
        <a:lstStyle/>
        <a:p>
          <a:r>
            <a:rPr lang="en-US" sz="3600" dirty="0"/>
            <a:t>Portfolio Yield </a:t>
          </a:r>
        </a:p>
      </dgm:t>
    </dgm:pt>
    <dgm:pt modelId="{03B1BD34-4EF1-4152-A995-D6670699F5C7}" type="parTrans" cxnId="{53E92C7F-6ADE-4627-92DA-8ECC955ED3AC}">
      <dgm:prSet/>
      <dgm:spPr/>
      <dgm:t>
        <a:bodyPr/>
        <a:lstStyle/>
        <a:p>
          <a:endParaRPr lang="en-US"/>
        </a:p>
      </dgm:t>
    </dgm:pt>
    <dgm:pt modelId="{354D64A5-6EBF-4F43-8F51-CFE819764A53}" type="sibTrans" cxnId="{53E92C7F-6ADE-4627-92DA-8ECC955ED3AC}">
      <dgm:prSet/>
      <dgm:spPr/>
      <dgm:t>
        <a:bodyPr/>
        <a:lstStyle/>
        <a:p>
          <a:endParaRPr lang="en-US"/>
        </a:p>
      </dgm:t>
    </dgm:pt>
    <dgm:pt modelId="{F9C54885-FEB8-4201-923D-2B9420436C4B}">
      <dgm:prSet custT="1"/>
      <dgm:spPr>
        <a:solidFill>
          <a:srgbClr val="00B0F0"/>
        </a:solidFill>
      </dgm:spPr>
      <dgm:t>
        <a:bodyPr/>
        <a:lstStyle/>
        <a:p>
          <a:r>
            <a:rPr lang="en-US" sz="3200" dirty="0">
              <a:solidFill>
                <a:srgbClr val="800000"/>
              </a:solidFill>
            </a:rPr>
            <a:t>Credit Losses</a:t>
          </a:r>
        </a:p>
      </dgm:t>
    </dgm:pt>
    <dgm:pt modelId="{8C5A2F94-E604-4198-9125-63CB06448203}" type="parTrans" cxnId="{91FC9F38-D01E-41A4-933B-C24714AAD669}">
      <dgm:prSet/>
      <dgm:spPr/>
      <dgm:t>
        <a:bodyPr/>
        <a:lstStyle/>
        <a:p>
          <a:endParaRPr lang="en-US"/>
        </a:p>
      </dgm:t>
    </dgm:pt>
    <dgm:pt modelId="{B29FEB68-F0C6-404E-9DB1-39DF80CD8660}" type="sibTrans" cxnId="{91FC9F38-D01E-41A4-933B-C24714AAD669}">
      <dgm:prSet/>
      <dgm:spPr/>
      <dgm:t>
        <a:bodyPr/>
        <a:lstStyle/>
        <a:p>
          <a:endParaRPr lang="en-US"/>
        </a:p>
      </dgm:t>
    </dgm:pt>
    <dgm:pt modelId="{29B633BF-53A3-4795-8A7A-73B27A35FB49}">
      <dgm:prSet custT="1"/>
      <dgm:spPr>
        <a:solidFill>
          <a:srgbClr val="92D050"/>
        </a:solidFill>
      </dgm:spPr>
      <dgm:t>
        <a:bodyPr/>
        <a:lstStyle/>
        <a:p>
          <a:r>
            <a:rPr lang="en-US" sz="3600" dirty="0"/>
            <a:t>Operating</a:t>
          </a:r>
          <a:r>
            <a:rPr lang="en-US" sz="4000" dirty="0"/>
            <a:t> Expenses</a:t>
          </a:r>
        </a:p>
      </dgm:t>
    </dgm:pt>
    <dgm:pt modelId="{7832F045-6C09-452F-97A3-2411DCA60A06}" type="parTrans" cxnId="{5386EA3E-5D9D-4178-8F74-F8CCCC8D0C3C}">
      <dgm:prSet/>
      <dgm:spPr/>
      <dgm:t>
        <a:bodyPr/>
        <a:lstStyle/>
        <a:p>
          <a:endParaRPr lang="en-US"/>
        </a:p>
      </dgm:t>
    </dgm:pt>
    <dgm:pt modelId="{A8AE038C-2AE6-492B-BF66-D21D105533A7}" type="sibTrans" cxnId="{5386EA3E-5D9D-4178-8F74-F8CCCC8D0C3C}">
      <dgm:prSet/>
      <dgm:spPr/>
      <dgm:t>
        <a:bodyPr/>
        <a:lstStyle/>
        <a:p>
          <a:endParaRPr lang="en-US"/>
        </a:p>
      </dgm:t>
    </dgm:pt>
    <dgm:pt modelId="{9AD52990-BFF3-49E4-BC99-97AC0A0C6263}" type="pres">
      <dgm:prSet presAssocID="{34C682A3-BD52-4211-AD72-9217F76F62AC}" presName="theList" presStyleCnt="0">
        <dgm:presLayoutVars>
          <dgm:dir/>
          <dgm:animLvl val="lvl"/>
          <dgm:resizeHandles val="exact"/>
        </dgm:presLayoutVars>
      </dgm:prSet>
      <dgm:spPr/>
    </dgm:pt>
    <dgm:pt modelId="{9F71830F-896F-4C49-9FBE-E7D5F48E7B44}" type="pres">
      <dgm:prSet presAssocID="{7CBD6C40-5B78-4699-81F1-FD91FF30A841}" presName="compNode" presStyleCnt="0"/>
      <dgm:spPr/>
    </dgm:pt>
    <dgm:pt modelId="{2DCF62AD-2CED-426B-A2D4-436F407BEF81}" type="pres">
      <dgm:prSet presAssocID="{7CBD6C40-5B78-4699-81F1-FD91FF30A841}" presName="aNode" presStyleLbl="bgShp" presStyleIdx="0" presStyleCnt="2" custLinFactNeighborX="93" custLinFactNeighborY="1674"/>
      <dgm:spPr/>
    </dgm:pt>
    <dgm:pt modelId="{4CC95220-4B0F-4D85-B8D2-B726F5A8CECC}" type="pres">
      <dgm:prSet presAssocID="{7CBD6C40-5B78-4699-81F1-FD91FF30A841}" presName="textNode" presStyleLbl="bgShp" presStyleIdx="0" presStyleCnt="2"/>
      <dgm:spPr/>
    </dgm:pt>
    <dgm:pt modelId="{74C7D260-34EA-4895-AA17-D9B88AA1F2A1}" type="pres">
      <dgm:prSet presAssocID="{7CBD6C40-5B78-4699-81F1-FD91FF30A841}" presName="compChildNode" presStyleCnt="0"/>
      <dgm:spPr/>
    </dgm:pt>
    <dgm:pt modelId="{8135CF66-EE25-42C5-8029-157765FF53BC}" type="pres">
      <dgm:prSet presAssocID="{7CBD6C40-5B78-4699-81F1-FD91FF30A841}" presName="theInnerList" presStyleCnt="0"/>
      <dgm:spPr/>
    </dgm:pt>
    <dgm:pt modelId="{2808EBEA-DE3D-4618-80D8-ED72EEB2A68E}" type="pres">
      <dgm:prSet presAssocID="{43BEB999-E994-4D1B-A0B3-ACB6EA57F7AD}" presName="childNode" presStyleLbl="node1" presStyleIdx="0" presStyleCnt="5" custScaleY="29766" custLinFactY="-27415" custLinFactNeighborX="-927" custLinFactNeighborY="-100000">
        <dgm:presLayoutVars>
          <dgm:bulletEnabled val="1"/>
        </dgm:presLayoutVars>
      </dgm:prSet>
      <dgm:spPr/>
    </dgm:pt>
    <dgm:pt modelId="{75D594DF-C0C9-4F96-93E6-00FBF46E3931}" type="pres">
      <dgm:prSet presAssocID="{43BEB999-E994-4D1B-A0B3-ACB6EA57F7AD}" presName="aSpace2" presStyleCnt="0"/>
      <dgm:spPr/>
    </dgm:pt>
    <dgm:pt modelId="{64804659-E0EE-4553-97F7-E162BCE62A43}" type="pres">
      <dgm:prSet presAssocID="{BB62331B-5535-4C5A-ACBC-017EDC16A904}" presName="childNode" presStyleLbl="node1" presStyleIdx="1" presStyleCnt="5" custScaleY="39647" custLinFactY="-31695" custLinFactNeighborX="-927" custLinFactNeighborY="-100000">
        <dgm:presLayoutVars>
          <dgm:bulletEnabled val="1"/>
        </dgm:presLayoutVars>
      </dgm:prSet>
      <dgm:spPr/>
    </dgm:pt>
    <dgm:pt modelId="{54A08C63-FCE3-4E15-B3AA-3AF25FA9D35C}" type="pres">
      <dgm:prSet presAssocID="{BB62331B-5535-4C5A-ACBC-017EDC16A904}" presName="aSpace2" presStyleCnt="0"/>
      <dgm:spPr/>
    </dgm:pt>
    <dgm:pt modelId="{D64A33C3-D50C-4594-9724-C16F66A8A7E7}" type="pres">
      <dgm:prSet presAssocID="{F9C54885-FEB8-4201-923D-2B9420436C4B}" presName="childNode" presStyleLbl="node1" presStyleIdx="2" presStyleCnt="5" custScaleY="29183" custLinFactY="-38115" custLinFactNeighborX="-927" custLinFactNeighborY="-100000">
        <dgm:presLayoutVars>
          <dgm:bulletEnabled val="1"/>
        </dgm:presLayoutVars>
      </dgm:prSet>
      <dgm:spPr/>
    </dgm:pt>
    <dgm:pt modelId="{CD4791D8-0C43-4370-9BE9-8B2621AD53F6}" type="pres">
      <dgm:prSet presAssocID="{F9C54885-FEB8-4201-923D-2B9420436C4B}" presName="aSpace2" presStyleCnt="0"/>
      <dgm:spPr/>
    </dgm:pt>
    <dgm:pt modelId="{18C90233-CBDB-4D0D-AAF7-8453D92E7F9B}" type="pres">
      <dgm:prSet presAssocID="{29B633BF-53A3-4795-8A7A-73B27A35FB49}" presName="childNode" presStyleLbl="node1" presStyleIdx="3" presStyleCnt="5" custScaleY="271921" custLinFactY="-43831" custLinFactNeighborY="-100000">
        <dgm:presLayoutVars>
          <dgm:bulletEnabled val="1"/>
        </dgm:presLayoutVars>
      </dgm:prSet>
      <dgm:spPr/>
    </dgm:pt>
    <dgm:pt modelId="{AF9E51F6-26BD-415A-B023-8EF1BDE753D1}" type="pres">
      <dgm:prSet presAssocID="{7CBD6C40-5B78-4699-81F1-FD91FF30A841}" presName="aSpace" presStyleCnt="0"/>
      <dgm:spPr/>
    </dgm:pt>
    <dgm:pt modelId="{891BDD9A-A3E9-4915-90AF-20F2C3AB383F}" type="pres">
      <dgm:prSet presAssocID="{941899C8-A180-4080-9F09-92C2BFDBB8F1}" presName="compNode" presStyleCnt="0"/>
      <dgm:spPr/>
    </dgm:pt>
    <dgm:pt modelId="{D3457DA2-6071-4AA6-A9D0-4A70974A18B5}" type="pres">
      <dgm:prSet presAssocID="{941899C8-A180-4080-9F09-92C2BFDBB8F1}" presName="aNode" presStyleLbl="bgShp" presStyleIdx="1" presStyleCnt="2"/>
      <dgm:spPr/>
    </dgm:pt>
    <dgm:pt modelId="{F3FD51AF-6C3A-429F-8F2B-B8CCC6A2AC41}" type="pres">
      <dgm:prSet presAssocID="{941899C8-A180-4080-9F09-92C2BFDBB8F1}" presName="textNode" presStyleLbl="bgShp" presStyleIdx="1" presStyleCnt="2"/>
      <dgm:spPr/>
    </dgm:pt>
    <dgm:pt modelId="{D5ED4987-5444-4596-AD50-84D948C38E03}" type="pres">
      <dgm:prSet presAssocID="{941899C8-A180-4080-9F09-92C2BFDBB8F1}" presName="compChildNode" presStyleCnt="0"/>
      <dgm:spPr/>
    </dgm:pt>
    <dgm:pt modelId="{925E0041-6C0A-4F59-8722-EFA038724D14}" type="pres">
      <dgm:prSet presAssocID="{941899C8-A180-4080-9F09-92C2BFDBB8F1}" presName="theInnerList" presStyleCnt="0"/>
      <dgm:spPr/>
    </dgm:pt>
    <dgm:pt modelId="{E467CD28-BF63-4CD4-87FA-28DCED119D44}" type="pres">
      <dgm:prSet presAssocID="{7FCA6CC6-29ED-4171-A1AF-F79ADC160788}" presName="childNode" presStyleLbl="node1" presStyleIdx="4" presStyleCnt="5" custLinFactNeighborX="927" custLinFactNeighborY="-13473">
        <dgm:presLayoutVars>
          <dgm:bulletEnabled val="1"/>
        </dgm:presLayoutVars>
      </dgm:prSet>
      <dgm:spPr/>
    </dgm:pt>
  </dgm:ptLst>
  <dgm:cxnLst>
    <dgm:cxn modelId="{35803C16-E03E-4649-8C93-6AAC6666F207}" type="presOf" srcId="{7CBD6C40-5B78-4699-81F1-FD91FF30A841}" destId="{2DCF62AD-2CED-426B-A2D4-436F407BEF81}" srcOrd="0" destOrd="0" presId="urn:microsoft.com/office/officeart/2005/8/layout/lProcess2"/>
    <dgm:cxn modelId="{535F8E16-333F-E14C-B465-D5B3C05A9508}" type="presOf" srcId="{7CBD6C40-5B78-4699-81F1-FD91FF30A841}" destId="{4CC95220-4B0F-4D85-B8D2-B726F5A8CECC}" srcOrd="1" destOrd="0" presId="urn:microsoft.com/office/officeart/2005/8/layout/lProcess2"/>
    <dgm:cxn modelId="{91FC9F38-D01E-41A4-933B-C24714AAD669}" srcId="{7CBD6C40-5B78-4699-81F1-FD91FF30A841}" destId="{F9C54885-FEB8-4201-923D-2B9420436C4B}" srcOrd="2" destOrd="0" parTransId="{8C5A2F94-E604-4198-9125-63CB06448203}" sibTransId="{B29FEB68-F0C6-404E-9DB1-39DF80CD8660}"/>
    <dgm:cxn modelId="{5386EA3E-5D9D-4178-8F74-F8CCCC8D0C3C}" srcId="{7CBD6C40-5B78-4699-81F1-FD91FF30A841}" destId="{29B633BF-53A3-4795-8A7A-73B27A35FB49}" srcOrd="3" destOrd="0" parTransId="{7832F045-6C09-452F-97A3-2411DCA60A06}" sibTransId="{A8AE038C-2AE6-492B-BF66-D21D105533A7}"/>
    <dgm:cxn modelId="{4C250448-BA8C-2D43-BCBD-448FCF053D11}" type="presOf" srcId="{43BEB999-E994-4D1B-A0B3-ACB6EA57F7AD}" destId="{2808EBEA-DE3D-4618-80D8-ED72EEB2A68E}" srcOrd="0" destOrd="0" presId="urn:microsoft.com/office/officeart/2005/8/layout/lProcess2"/>
    <dgm:cxn modelId="{D0229C50-E070-5F41-8030-005DB03FD286}" type="presOf" srcId="{BB62331B-5535-4C5A-ACBC-017EDC16A904}" destId="{64804659-E0EE-4553-97F7-E162BCE62A43}" srcOrd="0" destOrd="0" presId="urn:microsoft.com/office/officeart/2005/8/layout/lProcess2"/>
    <dgm:cxn modelId="{B89BA55E-D134-CF40-BAF7-C0D5D7BB629F}" type="presOf" srcId="{F9C54885-FEB8-4201-923D-2B9420436C4B}" destId="{D64A33C3-D50C-4594-9724-C16F66A8A7E7}" srcOrd="0" destOrd="0" presId="urn:microsoft.com/office/officeart/2005/8/layout/lProcess2"/>
    <dgm:cxn modelId="{8DA47368-E637-43F2-82DE-C429CB69D8C8}" srcId="{7CBD6C40-5B78-4699-81F1-FD91FF30A841}" destId="{43BEB999-E994-4D1B-A0B3-ACB6EA57F7AD}" srcOrd="0" destOrd="0" parTransId="{6ADE9F7D-82DE-4189-A00F-3DC906FB154B}" sibTransId="{DFBC9A28-914D-4D77-AE1F-CD7EAB184916}"/>
    <dgm:cxn modelId="{AEA1B96F-D410-4931-AC3D-623F3C14A3BD}" srcId="{34C682A3-BD52-4211-AD72-9217F76F62AC}" destId="{941899C8-A180-4080-9F09-92C2BFDBB8F1}" srcOrd="1" destOrd="0" parTransId="{34040C8E-6D5D-4B29-986C-D73A4054CF3D}" sibTransId="{B4ABB6C5-7740-400B-99F7-9C8E72042208}"/>
    <dgm:cxn modelId="{E318FB6F-E41E-4323-A63A-4F0A046EC0B4}" srcId="{34C682A3-BD52-4211-AD72-9217F76F62AC}" destId="{7CBD6C40-5B78-4699-81F1-FD91FF30A841}" srcOrd="0" destOrd="0" parTransId="{384CF888-032F-4124-89F7-2EC16BAACEA6}" sibTransId="{0EC406D8-D05F-4B52-840D-42876C078355}"/>
    <dgm:cxn modelId="{53E92C7F-6ADE-4627-92DA-8ECC955ED3AC}" srcId="{941899C8-A180-4080-9F09-92C2BFDBB8F1}" destId="{7FCA6CC6-29ED-4171-A1AF-F79ADC160788}" srcOrd="0" destOrd="0" parTransId="{03B1BD34-4EF1-4152-A995-D6670699F5C7}" sibTransId="{354D64A5-6EBF-4F43-8F51-CFE819764A53}"/>
    <dgm:cxn modelId="{12FB3A8F-CFC5-C04B-8629-E8EC8776032B}" type="presOf" srcId="{34C682A3-BD52-4211-AD72-9217F76F62AC}" destId="{9AD52990-BFF3-49E4-BC99-97AC0A0C6263}" srcOrd="0" destOrd="0" presId="urn:microsoft.com/office/officeart/2005/8/layout/lProcess2"/>
    <dgm:cxn modelId="{E43F9C95-AED1-1C47-8D2C-48ABE34AB5F9}" type="presOf" srcId="{941899C8-A180-4080-9F09-92C2BFDBB8F1}" destId="{F3FD51AF-6C3A-429F-8F2B-B8CCC6A2AC41}" srcOrd="1" destOrd="0" presId="urn:microsoft.com/office/officeart/2005/8/layout/lProcess2"/>
    <dgm:cxn modelId="{F24EB8C2-D240-44A2-839A-E9DCB2C593E8}" srcId="{7CBD6C40-5B78-4699-81F1-FD91FF30A841}" destId="{BB62331B-5535-4C5A-ACBC-017EDC16A904}" srcOrd="1" destOrd="0" parTransId="{2B18D785-2FCB-4D35-A2E5-6381CCBF98D6}" sibTransId="{28DC408F-50E2-474D-88F2-A708CD2B3B36}"/>
    <dgm:cxn modelId="{B2B808CA-A555-634F-A032-C251AF2E5880}" type="presOf" srcId="{29B633BF-53A3-4795-8A7A-73B27A35FB49}" destId="{18C90233-CBDB-4D0D-AAF7-8453D92E7F9B}" srcOrd="0" destOrd="0" presId="urn:microsoft.com/office/officeart/2005/8/layout/lProcess2"/>
    <dgm:cxn modelId="{1D3B4FD0-6982-9D46-8571-FEC856F28B85}" type="presOf" srcId="{941899C8-A180-4080-9F09-92C2BFDBB8F1}" destId="{D3457DA2-6071-4AA6-A9D0-4A70974A18B5}" srcOrd="0" destOrd="0" presId="urn:microsoft.com/office/officeart/2005/8/layout/lProcess2"/>
    <dgm:cxn modelId="{6ADB3CF8-9AC9-9544-A4D4-A44D44DEC985}" type="presOf" srcId="{7FCA6CC6-29ED-4171-A1AF-F79ADC160788}" destId="{E467CD28-BF63-4CD4-87FA-28DCED119D44}" srcOrd="0" destOrd="0" presId="urn:microsoft.com/office/officeart/2005/8/layout/lProcess2"/>
    <dgm:cxn modelId="{42A14AA1-6F56-584E-9818-BEB42A7A6D01}" type="presParOf" srcId="{9AD52990-BFF3-49E4-BC99-97AC0A0C6263}" destId="{9F71830F-896F-4C49-9FBE-E7D5F48E7B44}" srcOrd="0" destOrd="0" presId="urn:microsoft.com/office/officeart/2005/8/layout/lProcess2"/>
    <dgm:cxn modelId="{67954EB2-E92A-1E4C-A83E-3FC50E758DB1}" type="presParOf" srcId="{9F71830F-896F-4C49-9FBE-E7D5F48E7B44}" destId="{2DCF62AD-2CED-426B-A2D4-436F407BEF81}" srcOrd="0" destOrd="0" presId="urn:microsoft.com/office/officeart/2005/8/layout/lProcess2"/>
    <dgm:cxn modelId="{A7788BE4-C6B6-B146-824C-E00881BEACA9}" type="presParOf" srcId="{9F71830F-896F-4C49-9FBE-E7D5F48E7B44}" destId="{4CC95220-4B0F-4D85-B8D2-B726F5A8CECC}" srcOrd="1" destOrd="0" presId="urn:microsoft.com/office/officeart/2005/8/layout/lProcess2"/>
    <dgm:cxn modelId="{92ECA6C0-6905-3F4E-889C-CE4ADA33724E}" type="presParOf" srcId="{9F71830F-896F-4C49-9FBE-E7D5F48E7B44}" destId="{74C7D260-34EA-4895-AA17-D9B88AA1F2A1}" srcOrd="2" destOrd="0" presId="urn:microsoft.com/office/officeart/2005/8/layout/lProcess2"/>
    <dgm:cxn modelId="{1DE27082-C402-F343-B682-F9607AEF5818}" type="presParOf" srcId="{74C7D260-34EA-4895-AA17-D9B88AA1F2A1}" destId="{8135CF66-EE25-42C5-8029-157765FF53BC}" srcOrd="0" destOrd="0" presId="urn:microsoft.com/office/officeart/2005/8/layout/lProcess2"/>
    <dgm:cxn modelId="{7901CE1C-EAAC-274B-9E87-8B372AEF7094}" type="presParOf" srcId="{8135CF66-EE25-42C5-8029-157765FF53BC}" destId="{2808EBEA-DE3D-4618-80D8-ED72EEB2A68E}" srcOrd="0" destOrd="0" presId="urn:microsoft.com/office/officeart/2005/8/layout/lProcess2"/>
    <dgm:cxn modelId="{A2E95829-C8AE-E84E-84BF-C66E263697BF}" type="presParOf" srcId="{8135CF66-EE25-42C5-8029-157765FF53BC}" destId="{75D594DF-C0C9-4F96-93E6-00FBF46E3931}" srcOrd="1" destOrd="0" presId="urn:microsoft.com/office/officeart/2005/8/layout/lProcess2"/>
    <dgm:cxn modelId="{B6E9EFA5-D6D1-6741-B2E9-BF9F4782CEDC}" type="presParOf" srcId="{8135CF66-EE25-42C5-8029-157765FF53BC}" destId="{64804659-E0EE-4553-97F7-E162BCE62A43}" srcOrd="2" destOrd="0" presId="urn:microsoft.com/office/officeart/2005/8/layout/lProcess2"/>
    <dgm:cxn modelId="{A7A5EB4C-1921-444B-9F2A-4850A5ADBFC7}" type="presParOf" srcId="{8135CF66-EE25-42C5-8029-157765FF53BC}" destId="{54A08C63-FCE3-4E15-B3AA-3AF25FA9D35C}" srcOrd="3" destOrd="0" presId="urn:microsoft.com/office/officeart/2005/8/layout/lProcess2"/>
    <dgm:cxn modelId="{4FCCF4A9-1A88-784A-AFEB-D1217106D0F0}" type="presParOf" srcId="{8135CF66-EE25-42C5-8029-157765FF53BC}" destId="{D64A33C3-D50C-4594-9724-C16F66A8A7E7}" srcOrd="4" destOrd="0" presId="urn:microsoft.com/office/officeart/2005/8/layout/lProcess2"/>
    <dgm:cxn modelId="{A7DE3BC1-F7D4-F144-BA47-EA8572722DD5}" type="presParOf" srcId="{8135CF66-EE25-42C5-8029-157765FF53BC}" destId="{CD4791D8-0C43-4370-9BE9-8B2621AD53F6}" srcOrd="5" destOrd="0" presId="urn:microsoft.com/office/officeart/2005/8/layout/lProcess2"/>
    <dgm:cxn modelId="{F78F9DC3-7608-5646-B980-2D39EB0B1E9E}" type="presParOf" srcId="{8135CF66-EE25-42C5-8029-157765FF53BC}" destId="{18C90233-CBDB-4D0D-AAF7-8453D92E7F9B}" srcOrd="6" destOrd="0" presId="urn:microsoft.com/office/officeart/2005/8/layout/lProcess2"/>
    <dgm:cxn modelId="{9A680CBF-1BE1-CB4E-B8EF-0231C5D7B06D}" type="presParOf" srcId="{9AD52990-BFF3-49E4-BC99-97AC0A0C6263}" destId="{AF9E51F6-26BD-415A-B023-8EF1BDE753D1}" srcOrd="1" destOrd="0" presId="urn:microsoft.com/office/officeart/2005/8/layout/lProcess2"/>
    <dgm:cxn modelId="{B9094531-CFBF-5C48-A70C-4BB316FDE263}" type="presParOf" srcId="{9AD52990-BFF3-49E4-BC99-97AC0A0C6263}" destId="{891BDD9A-A3E9-4915-90AF-20F2C3AB383F}" srcOrd="2" destOrd="0" presId="urn:microsoft.com/office/officeart/2005/8/layout/lProcess2"/>
    <dgm:cxn modelId="{B4553D87-D1D3-C94C-AA0C-927FE58EAA3E}" type="presParOf" srcId="{891BDD9A-A3E9-4915-90AF-20F2C3AB383F}" destId="{D3457DA2-6071-4AA6-A9D0-4A70974A18B5}" srcOrd="0" destOrd="0" presId="urn:microsoft.com/office/officeart/2005/8/layout/lProcess2"/>
    <dgm:cxn modelId="{4FA363BC-0F4A-034E-B004-F8D67F8580C4}" type="presParOf" srcId="{891BDD9A-A3E9-4915-90AF-20F2C3AB383F}" destId="{F3FD51AF-6C3A-429F-8F2B-B8CCC6A2AC41}" srcOrd="1" destOrd="0" presId="urn:microsoft.com/office/officeart/2005/8/layout/lProcess2"/>
    <dgm:cxn modelId="{FA9397C4-A69C-8D47-A23C-D70FE5567183}" type="presParOf" srcId="{891BDD9A-A3E9-4915-90AF-20F2C3AB383F}" destId="{D5ED4987-5444-4596-AD50-84D948C38E03}" srcOrd="2" destOrd="0" presId="urn:microsoft.com/office/officeart/2005/8/layout/lProcess2"/>
    <dgm:cxn modelId="{4BE68F2D-7B8E-154B-81C9-9C21F353E473}" type="presParOf" srcId="{D5ED4987-5444-4596-AD50-84D948C38E03}" destId="{925E0041-6C0A-4F59-8722-EFA038724D14}" srcOrd="0" destOrd="0" presId="urn:microsoft.com/office/officeart/2005/8/layout/lProcess2"/>
    <dgm:cxn modelId="{7DCA7BF8-80D1-B449-A8F2-0291C7D1A835}" type="presParOf" srcId="{925E0041-6C0A-4F59-8722-EFA038724D14}" destId="{E467CD28-BF63-4CD4-87FA-28DCED119D4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E82619-D0E4-4813-B6AC-2E3FEF5FE0B7}" type="doc">
      <dgm:prSet loTypeId="urn:microsoft.com/office/officeart/2005/8/layout/radial6" loCatId="cycle" qsTypeId="urn:microsoft.com/office/officeart/2005/8/quickstyle/simple2" qsCatId="simple" csTypeId="urn:microsoft.com/office/officeart/2005/8/colors/colorful3" csCatId="colorful" phldr="1"/>
      <dgm:spPr/>
      <dgm:t>
        <a:bodyPr/>
        <a:lstStyle/>
        <a:p>
          <a:endParaRPr lang="en-US"/>
        </a:p>
      </dgm:t>
    </dgm:pt>
    <dgm:pt modelId="{99DD6A27-2F84-4FBC-A3E7-4739FA269C9D}">
      <dgm:prSet phldrT="[Text]" custT="1"/>
      <dgm:spPr/>
      <dgm:t>
        <a:bodyPr/>
        <a:lstStyle/>
        <a:p>
          <a:r>
            <a:rPr lang="en-US" sz="2800" b="1">
              <a:solidFill>
                <a:schemeClr val="tx1"/>
              </a:solidFill>
            </a:rPr>
            <a:t>Code of Ethics</a:t>
          </a:r>
          <a:endParaRPr lang="en-US" sz="2800" b="1" dirty="0">
            <a:solidFill>
              <a:schemeClr val="tx1"/>
            </a:solidFill>
          </a:endParaRPr>
        </a:p>
      </dgm:t>
    </dgm:pt>
    <dgm:pt modelId="{D4E7B7D0-BB38-4997-A6C1-DAE1BCBD18D3}" type="parTrans" cxnId="{4ACBE7D1-C1FC-425C-9A5C-8E79ADEDC707}">
      <dgm:prSet/>
      <dgm:spPr/>
      <dgm:t>
        <a:bodyPr/>
        <a:lstStyle/>
        <a:p>
          <a:endParaRPr lang="en-US" sz="2400">
            <a:solidFill>
              <a:schemeClr val="tx1"/>
            </a:solidFill>
          </a:endParaRPr>
        </a:p>
      </dgm:t>
    </dgm:pt>
    <dgm:pt modelId="{1F8544B2-DF1A-479A-8051-A7BB7C5CA414}" type="sibTrans" cxnId="{4ACBE7D1-C1FC-425C-9A5C-8E79ADEDC707}">
      <dgm:prSet/>
      <dgm:spPr/>
      <dgm:t>
        <a:bodyPr/>
        <a:lstStyle/>
        <a:p>
          <a:endParaRPr lang="en-US" sz="2400">
            <a:solidFill>
              <a:schemeClr val="tx1"/>
            </a:solidFill>
          </a:endParaRPr>
        </a:p>
      </dgm:t>
    </dgm:pt>
    <dgm:pt modelId="{4FCEF7C4-99B3-4E1C-B184-FB9BF2B1D5DC}">
      <dgm:prSet phldrT="[Text]" custT="1"/>
      <dgm:spPr/>
      <dgm:t>
        <a:bodyPr/>
        <a:lstStyle/>
        <a:p>
          <a:r>
            <a:rPr lang="en-US" sz="2400" b="1" dirty="0">
              <a:solidFill>
                <a:schemeClr val="tx1"/>
              </a:solidFill>
            </a:rPr>
            <a:t>Internal Audit</a:t>
          </a:r>
        </a:p>
      </dgm:t>
    </dgm:pt>
    <dgm:pt modelId="{A969BB1B-9DD7-44AE-B88B-DCE678D22A7B}" type="parTrans" cxnId="{A94F5DDC-C1F9-4F2F-B544-1875F140997A}">
      <dgm:prSet/>
      <dgm:spPr/>
      <dgm:t>
        <a:bodyPr/>
        <a:lstStyle/>
        <a:p>
          <a:endParaRPr lang="en-US" sz="2400">
            <a:solidFill>
              <a:schemeClr val="tx1"/>
            </a:solidFill>
          </a:endParaRPr>
        </a:p>
      </dgm:t>
    </dgm:pt>
    <dgm:pt modelId="{0C828815-2DAA-48DC-AD96-E0D7DBE5BD0A}" type="sibTrans" cxnId="{A94F5DDC-C1F9-4F2F-B544-1875F140997A}">
      <dgm:prSet/>
      <dgm:spPr/>
      <dgm:t>
        <a:bodyPr/>
        <a:lstStyle/>
        <a:p>
          <a:endParaRPr lang="en-US" sz="2400" dirty="0">
            <a:solidFill>
              <a:schemeClr val="tx1"/>
            </a:solidFill>
          </a:endParaRPr>
        </a:p>
      </dgm:t>
    </dgm:pt>
    <dgm:pt modelId="{95F29553-2DD7-4C45-B33B-B3ECCAC1547B}">
      <dgm:prSet phldrT="[Text]" custT="1"/>
      <dgm:spPr/>
      <dgm:t>
        <a:bodyPr/>
        <a:lstStyle/>
        <a:p>
          <a:r>
            <a:rPr lang="en-US" sz="2400" b="1" dirty="0">
              <a:solidFill>
                <a:schemeClr val="tx1"/>
              </a:solidFill>
            </a:rPr>
            <a:t>Human Resource</a:t>
          </a:r>
        </a:p>
      </dgm:t>
    </dgm:pt>
    <dgm:pt modelId="{C238CFC8-8B22-4785-B561-FC4B17A5ECAE}" type="parTrans" cxnId="{785F47CD-22CF-4625-A6F7-7F39717D0107}">
      <dgm:prSet/>
      <dgm:spPr/>
      <dgm:t>
        <a:bodyPr/>
        <a:lstStyle/>
        <a:p>
          <a:endParaRPr lang="en-US" sz="2400">
            <a:solidFill>
              <a:schemeClr val="tx1"/>
            </a:solidFill>
          </a:endParaRPr>
        </a:p>
      </dgm:t>
    </dgm:pt>
    <dgm:pt modelId="{2EF07415-F84F-416D-89DE-29C383049631}" type="sibTrans" cxnId="{785F47CD-22CF-4625-A6F7-7F39717D0107}">
      <dgm:prSet/>
      <dgm:spPr/>
      <dgm:t>
        <a:bodyPr/>
        <a:lstStyle/>
        <a:p>
          <a:endParaRPr lang="en-US" sz="2400" dirty="0">
            <a:solidFill>
              <a:schemeClr val="tx1"/>
            </a:solidFill>
          </a:endParaRPr>
        </a:p>
      </dgm:t>
    </dgm:pt>
    <dgm:pt modelId="{FB295745-CADC-459E-BFD7-553E0961F183}">
      <dgm:prSet phldrT="[Text]" custT="1"/>
      <dgm:spPr/>
      <dgm:t>
        <a:bodyPr/>
        <a:lstStyle/>
        <a:p>
          <a:r>
            <a:rPr lang="en-US" sz="2400" b="1" dirty="0">
              <a:solidFill>
                <a:schemeClr val="tx1"/>
              </a:solidFill>
            </a:rPr>
            <a:t>Management</a:t>
          </a:r>
        </a:p>
      </dgm:t>
    </dgm:pt>
    <dgm:pt modelId="{B1CD50F9-B584-4BBF-939D-CB48521494FB}" type="sibTrans" cxnId="{9E293F11-7A94-4D35-BCEB-FF9410FAFAAE}">
      <dgm:prSet/>
      <dgm:spPr/>
      <dgm:t>
        <a:bodyPr/>
        <a:lstStyle/>
        <a:p>
          <a:endParaRPr lang="en-US" sz="2400" dirty="0">
            <a:solidFill>
              <a:schemeClr val="tx1"/>
            </a:solidFill>
          </a:endParaRPr>
        </a:p>
      </dgm:t>
    </dgm:pt>
    <dgm:pt modelId="{8924EB3A-EA2C-4976-888F-ECE99505A2FD}" type="parTrans" cxnId="{9E293F11-7A94-4D35-BCEB-FF9410FAFAAE}">
      <dgm:prSet/>
      <dgm:spPr/>
      <dgm:t>
        <a:bodyPr/>
        <a:lstStyle/>
        <a:p>
          <a:endParaRPr lang="en-US" sz="2400">
            <a:solidFill>
              <a:schemeClr val="tx1"/>
            </a:solidFill>
          </a:endParaRPr>
        </a:p>
      </dgm:t>
    </dgm:pt>
    <dgm:pt modelId="{CF0F8F67-C777-4F68-A229-E29D339E7B97}" type="pres">
      <dgm:prSet presAssocID="{5CE82619-D0E4-4813-B6AC-2E3FEF5FE0B7}" presName="Name0" presStyleCnt="0">
        <dgm:presLayoutVars>
          <dgm:chMax val="1"/>
          <dgm:dir/>
          <dgm:animLvl val="ctr"/>
          <dgm:resizeHandles val="exact"/>
        </dgm:presLayoutVars>
      </dgm:prSet>
      <dgm:spPr/>
    </dgm:pt>
    <dgm:pt modelId="{94449AB0-5F52-4D42-A719-3EA54E39E15F}" type="pres">
      <dgm:prSet presAssocID="{99DD6A27-2F84-4FBC-A3E7-4739FA269C9D}" presName="centerShape" presStyleLbl="node0" presStyleIdx="0" presStyleCnt="1" custScaleX="117570" custLinFactNeighborX="-401" custLinFactNeighborY="-2003"/>
      <dgm:spPr/>
    </dgm:pt>
    <dgm:pt modelId="{EF436E16-32CC-45C8-9E03-94CBC50F7941}" type="pres">
      <dgm:prSet presAssocID="{FB295745-CADC-459E-BFD7-553E0961F183}" presName="node" presStyleLbl="node1" presStyleIdx="0" presStyleCnt="3" custScaleX="207266" custScaleY="100399">
        <dgm:presLayoutVars>
          <dgm:bulletEnabled val="1"/>
        </dgm:presLayoutVars>
      </dgm:prSet>
      <dgm:spPr/>
    </dgm:pt>
    <dgm:pt modelId="{EC30329F-25E9-4CE8-8A30-A222530A8BD6}" type="pres">
      <dgm:prSet presAssocID="{FB295745-CADC-459E-BFD7-553E0961F183}" presName="dummy" presStyleCnt="0"/>
      <dgm:spPr/>
    </dgm:pt>
    <dgm:pt modelId="{8EE39BF5-B99E-4FFD-A631-DE919AE99D10}" type="pres">
      <dgm:prSet presAssocID="{B1CD50F9-B584-4BBF-939D-CB48521494FB}" presName="sibTrans" presStyleLbl="sibTrans2D1" presStyleIdx="0" presStyleCnt="3" custScaleX="102482" custScaleY="99101"/>
      <dgm:spPr/>
    </dgm:pt>
    <dgm:pt modelId="{BB5E3998-7341-427D-B8DD-141E95DBA69D}" type="pres">
      <dgm:prSet presAssocID="{4FCEF7C4-99B3-4E1C-B184-FB9BF2B1D5DC}" presName="node" presStyleLbl="node1" presStyleIdx="1" presStyleCnt="3" custScaleX="153730" custScaleY="125289">
        <dgm:presLayoutVars>
          <dgm:bulletEnabled val="1"/>
        </dgm:presLayoutVars>
      </dgm:prSet>
      <dgm:spPr/>
    </dgm:pt>
    <dgm:pt modelId="{7A20D389-EA40-4B41-8867-968CBBE3E48E}" type="pres">
      <dgm:prSet presAssocID="{4FCEF7C4-99B3-4E1C-B184-FB9BF2B1D5DC}" presName="dummy" presStyleCnt="0"/>
      <dgm:spPr/>
    </dgm:pt>
    <dgm:pt modelId="{285F39B3-5920-4D69-9DE8-9B64B8683301}" type="pres">
      <dgm:prSet presAssocID="{0C828815-2DAA-48DC-AD96-E0D7DBE5BD0A}" presName="sibTrans" presStyleLbl="sibTrans2D1" presStyleIdx="1" presStyleCnt="3"/>
      <dgm:spPr/>
    </dgm:pt>
    <dgm:pt modelId="{9E2D0FE0-C7DE-46A9-B71F-9857D865A404}" type="pres">
      <dgm:prSet presAssocID="{95F29553-2DD7-4C45-B33B-B3ECCAC1547B}" presName="node" presStyleLbl="node1" presStyleIdx="2" presStyleCnt="3" custScaleX="159484" custScaleY="127716">
        <dgm:presLayoutVars>
          <dgm:bulletEnabled val="1"/>
        </dgm:presLayoutVars>
      </dgm:prSet>
      <dgm:spPr/>
    </dgm:pt>
    <dgm:pt modelId="{2F2C1FD4-0220-4A5B-A7EB-C0209CC6C084}" type="pres">
      <dgm:prSet presAssocID="{95F29553-2DD7-4C45-B33B-B3ECCAC1547B}" presName="dummy" presStyleCnt="0"/>
      <dgm:spPr/>
    </dgm:pt>
    <dgm:pt modelId="{35E9761A-6C28-4E03-AF1D-7333F4EF32D5}" type="pres">
      <dgm:prSet presAssocID="{2EF07415-F84F-416D-89DE-29C383049631}" presName="sibTrans" presStyleLbl="sibTrans2D1" presStyleIdx="2" presStyleCnt="3" custScaleX="104005" custScaleY="104136"/>
      <dgm:spPr/>
    </dgm:pt>
  </dgm:ptLst>
  <dgm:cxnLst>
    <dgm:cxn modelId="{EA1E5308-BFA3-7B4E-8571-08C26DF98AD0}" type="presOf" srcId="{0C828815-2DAA-48DC-AD96-E0D7DBE5BD0A}" destId="{285F39B3-5920-4D69-9DE8-9B64B8683301}" srcOrd="0" destOrd="0" presId="urn:microsoft.com/office/officeart/2005/8/layout/radial6"/>
    <dgm:cxn modelId="{9E293F11-7A94-4D35-BCEB-FF9410FAFAAE}" srcId="{99DD6A27-2F84-4FBC-A3E7-4739FA269C9D}" destId="{FB295745-CADC-459E-BFD7-553E0961F183}" srcOrd="0" destOrd="0" parTransId="{8924EB3A-EA2C-4976-888F-ECE99505A2FD}" sibTransId="{B1CD50F9-B584-4BBF-939D-CB48521494FB}"/>
    <dgm:cxn modelId="{6ED3C63B-9163-AD4C-89C0-3D98FAA5F7CB}" type="presOf" srcId="{2EF07415-F84F-416D-89DE-29C383049631}" destId="{35E9761A-6C28-4E03-AF1D-7333F4EF32D5}" srcOrd="0" destOrd="0" presId="urn:microsoft.com/office/officeart/2005/8/layout/radial6"/>
    <dgm:cxn modelId="{FEE97693-5D87-5A4F-8F90-16322A881E1A}" type="presOf" srcId="{B1CD50F9-B584-4BBF-939D-CB48521494FB}" destId="{8EE39BF5-B99E-4FFD-A631-DE919AE99D10}" srcOrd="0" destOrd="0" presId="urn:microsoft.com/office/officeart/2005/8/layout/radial6"/>
    <dgm:cxn modelId="{BE3851B6-DE4D-E540-9CBE-4796AA9E92AF}" type="presOf" srcId="{4FCEF7C4-99B3-4E1C-B184-FB9BF2B1D5DC}" destId="{BB5E3998-7341-427D-B8DD-141E95DBA69D}" srcOrd="0" destOrd="0" presId="urn:microsoft.com/office/officeart/2005/8/layout/radial6"/>
    <dgm:cxn modelId="{6930B5B6-9327-6840-A80A-E29B17CC5FB0}" type="presOf" srcId="{99DD6A27-2F84-4FBC-A3E7-4739FA269C9D}" destId="{94449AB0-5F52-4D42-A719-3EA54E39E15F}" srcOrd="0" destOrd="0" presId="urn:microsoft.com/office/officeart/2005/8/layout/radial6"/>
    <dgm:cxn modelId="{A165E2CC-D67C-5D48-B029-C21BBE08C37E}" type="presOf" srcId="{95F29553-2DD7-4C45-B33B-B3ECCAC1547B}" destId="{9E2D0FE0-C7DE-46A9-B71F-9857D865A404}" srcOrd="0" destOrd="0" presId="urn:microsoft.com/office/officeart/2005/8/layout/radial6"/>
    <dgm:cxn modelId="{785F47CD-22CF-4625-A6F7-7F39717D0107}" srcId="{99DD6A27-2F84-4FBC-A3E7-4739FA269C9D}" destId="{95F29553-2DD7-4C45-B33B-B3ECCAC1547B}" srcOrd="2" destOrd="0" parTransId="{C238CFC8-8B22-4785-B561-FC4B17A5ECAE}" sibTransId="{2EF07415-F84F-416D-89DE-29C383049631}"/>
    <dgm:cxn modelId="{4ACBE7D1-C1FC-425C-9A5C-8E79ADEDC707}" srcId="{5CE82619-D0E4-4813-B6AC-2E3FEF5FE0B7}" destId="{99DD6A27-2F84-4FBC-A3E7-4739FA269C9D}" srcOrd="0" destOrd="0" parTransId="{D4E7B7D0-BB38-4997-A6C1-DAE1BCBD18D3}" sibTransId="{1F8544B2-DF1A-479A-8051-A7BB7C5CA414}"/>
    <dgm:cxn modelId="{A94F5DDC-C1F9-4F2F-B544-1875F140997A}" srcId="{99DD6A27-2F84-4FBC-A3E7-4739FA269C9D}" destId="{4FCEF7C4-99B3-4E1C-B184-FB9BF2B1D5DC}" srcOrd="1" destOrd="0" parTransId="{A969BB1B-9DD7-44AE-B88B-DCE678D22A7B}" sibTransId="{0C828815-2DAA-48DC-AD96-E0D7DBE5BD0A}"/>
    <dgm:cxn modelId="{1A1A0BDF-0DAE-E340-B5D2-FF1454C5720A}" type="presOf" srcId="{5CE82619-D0E4-4813-B6AC-2E3FEF5FE0B7}" destId="{CF0F8F67-C777-4F68-A229-E29D339E7B97}" srcOrd="0" destOrd="0" presId="urn:microsoft.com/office/officeart/2005/8/layout/radial6"/>
    <dgm:cxn modelId="{E0C77CF0-6E49-6542-85B5-03F0DE120D36}" type="presOf" srcId="{FB295745-CADC-459E-BFD7-553E0961F183}" destId="{EF436E16-32CC-45C8-9E03-94CBC50F7941}" srcOrd="0" destOrd="0" presId="urn:microsoft.com/office/officeart/2005/8/layout/radial6"/>
    <dgm:cxn modelId="{8D004E88-4107-D540-A18F-5770038747EA}" type="presParOf" srcId="{CF0F8F67-C777-4F68-A229-E29D339E7B97}" destId="{94449AB0-5F52-4D42-A719-3EA54E39E15F}" srcOrd="0" destOrd="0" presId="urn:microsoft.com/office/officeart/2005/8/layout/radial6"/>
    <dgm:cxn modelId="{B9DFF1FF-B5BE-564C-94AA-1887AB0B147E}" type="presParOf" srcId="{CF0F8F67-C777-4F68-A229-E29D339E7B97}" destId="{EF436E16-32CC-45C8-9E03-94CBC50F7941}" srcOrd="1" destOrd="0" presId="urn:microsoft.com/office/officeart/2005/8/layout/radial6"/>
    <dgm:cxn modelId="{B02460BF-8B8F-2444-A6AE-386EED74382D}" type="presParOf" srcId="{CF0F8F67-C777-4F68-A229-E29D339E7B97}" destId="{EC30329F-25E9-4CE8-8A30-A222530A8BD6}" srcOrd="2" destOrd="0" presId="urn:microsoft.com/office/officeart/2005/8/layout/radial6"/>
    <dgm:cxn modelId="{51268635-08FC-2C4D-AF43-AB03CA976101}" type="presParOf" srcId="{CF0F8F67-C777-4F68-A229-E29D339E7B97}" destId="{8EE39BF5-B99E-4FFD-A631-DE919AE99D10}" srcOrd="3" destOrd="0" presId="urn:microsoft.com/office/officeart/2005/8/layout/radial6"/>
    <dgm:cxn modelId="{9BA292AB-A7F8-2444-88F3-68BD11AAE14C}" type="presParOf" srcId="{CF0F8F67-C777-4F68-A229-E29D339E7B97}" destId="{BB5E3998-7341-427D-B8DD-141E95DBA69D}" srcOrd="4" destOrd="0" presId="urn:microsoft.com/office/officeart/2005/8/layout/radial6"/>
    <dgm:cxn modelId="{437845D4-80BE-A643-8D14-75E17485D445}" type="presParOf" srcId="{CF0F8F67-C777-4F68-A229-E29D339E7B97}" destId="{7A20D389-EA40-4B41-8867-968CBBE3E48E}" srcOrd="5" destOrd="0" presId="urn:microsoft.com/office/officeart/2005/8/layout/radial6"/>
    <dgm:cxn modelId="{84884896-EF03-7A40-9C4A-54A98C97F294}" type="presParOf" srcId="{CF0F8F67-C777-4F68-A229-E29D339E7B97}" destId="{285F39B3-5920-4D69-9DE8-9B64B8683301}" srcOrd="6" destOrd="0" presId="urn:microsoft.com/office/officeart/2005/8/layout/radial6"/>
    <dgm:cxn modelId="{7067C3EA-9797-5542-8F32-C85A0D12AA2E}" type="presParOf" srcId="{CF0F8F67-C777-4F68-A229-E29D339E7B97}" destId="{9E2D0FE0-C7DE-46A9-B71F-9857D865A404}" srcOrd="7" destOrd="0" presId="urn:microsoft.com/office/officeart/2005/8/layout/radial6"/>
    <dgm:cxn modelId="{4FA44E2E-CC98-BE4B-8ED4-189443EA9297}" type="presParOf" srcId="{CF0F8F67-C777-4F68-A229-E29D339E7B97}" destId="{2F2C1FD4-0220-4A5B-A7EB-C0209CC6C084}" srcOrd="8" destOrd="0" presId="urn:microsoft.com/office/officeart/2005/8/layout/radial6"/>
    <dgm:cxn modelId="{E096AA62-F411-B446-BCC8-D40763822792}" type="presParOf" srcId="{CF0F8F67-C777-4F68-A229-E29D339E7B97}" destId="{35E9761A-6C28-4E03-AF1D-7333F4EF32D5}" srcOrd="9" destOrd="0" presId="urn:microsoft.com/office/officeart/2005/8/layout/radial6"/>
  </dgm:cxnLst>
  <dgm:bg>
    <a:solidFill>
      <a:schemeClr val="accent5">
        <a:lumMod val="60000"/>
        <a:lumOff val="4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295F8A-7CA6-6B45-A2DD-DD4D161C807E}" type="doc">
      <dgm:prSet loTypeId="urn:microsoft.com/office/officeart/2005/8/layout/matrix3" loCatId="" qsTypeId="urn:microsoft.com/office/officeart/2005/8/quickstyle/simple4" qsCatId="simple" csTypeId="urn:microsoft.com/office/officeart/2005/8/colors/accent1_2" csCatId="accent1" phldr="1"/>
      <dgm:spPr/>
      <dgm:t>
        <a:bodyPr/>
        <a:lstStyle/>
        <a:p>
          <a:endParaRPr lang="en-US"/>
        </a:p>
      </dgm:t>
    </dgm:pt>
    <dgm:pt modelId="{F9E9112B-EFB7-C449-8C4C-CEF75E7714E6}">
      <dgm:prSet custT="1">
        <dgm:style>
          <a:lnRef idx="1">
            <a:schemeClr val="dk1"/>
          </a:lnRef>
          <a:fillRef idx="2">
            <a:schemeClr val="dk1"/>
          </a:fillRef>
          <a:effectRef idx="1">
            <a:schemeClr val="dk1"/>
          </a:effectRef>
          <a:fontRef idx="minor">
            <a:schemeClr val="dk1"/>
          </a:fontRef>
        </dgm:style>
      </dgm:prSet>
      <dgm:spPr>
        <a:solidFill>
          <a:schemeClr val="accent2">
            <a:lumMod val="20000"/>
            <a:lumOff val="80000"/>
          </a:schemeClr>
        </a:solidFill>
      </dgm:spPr>
      <dgm:t>
        <a:bodyPr/>
        <a:lstStyle/>
        <a:p>
          <a:pPr rtl="0"/>
          <a:r>
            <a:rPr lang="en-US" sz="2400" dirty="0">
              <a:latin typeface="Helvetica Neue"/>
              <a:cs typeface="Helvetica Neue"/>
            </a:rPr>
            <a:t>Ask employees to sign a confidentiality agreement at the same time as their employment contract.</a:t>
          </a:r>
        </a:p>
      </dgm:t>
    </dgm:pt>
    <dgm:pt modelId="{BD00F7D3-2430-874A-9289-B3087A63FEEF}" type="parTrans" cxnId="{84B1DA95-CCA8-3241-8081-C5F09EEE1EC0}">
      <dgm:prSet/>
      <dgm:spPr/>
      <dgm:t>
        <a:bodyPr/>
        <a:lstStyle/>
        <a:p>
          <a:endParaRPr lang="en-US"/>
        </a:p>
      </dgm:t>
    </dgm:pt>
    <dgm:pt modelId="{09058BCF-44E5-644A-AAF2-BDD69F0BFF15}" type="sibTrans" cxnId="{84B1DA95-CCA8-3241-8081-C5F09EEE1EC0}">
      <dgm:prSet/>
      <dgm:spPr/>
      <dgm:t>
        <a:bodyPr/>
        <a:lstStyle/>
        <a:p>
          <a:endParaRPr lang="en-US"/>
        </a:p>
      </dgm:t>
    </dgm:pt>
    <dgm:pt modelId="{2EFE0B7A-3A2C-0041-BF30-30B3EDCF043F}">
      <dgm:prSet custT="1">
        <dgm:style>
          <a:lnRef idx="1">
            <a:schemeClr val="dk1"/>
          </a:lnRef>
          <a:fillRef idx="2">
            <a:schemeClr val="dk1"/>
          </a:fillRef>
          <a:effectRef idx="1">
            <a:schemeClr val="dk1"/>
          </a:effectRef>
          <a:fontRef idx="minor">
            <a:schemeClr val="dk1"/>
          </a:fontRef>
        </dgm:style>
      </dgm:prSet>
      <dgm:spPr>
        <a:solidFill>
          <a:schemeClr val="accent5">
            <a:lumMod val="40000"/>
            <a:lumOff val="60000"/>
          </a:schemeClr>
        </a:solidFill>
      </dgm:spPr>
      <dgm:t>
        <a:bodyPr/>
        <a:lstStyle/>
        <a:p>
          <a:pPr rtl="0"/>
          <a:r>
            <a:rPr lang="en-US" sz="2400" dirty="0">
              <a:latin typeface="Helvetica Neue"/>
              <a:cs typeface="Helvetica Neue"/>
            </a:rPr>
            <a:t>Establish a clearly defined “user access hierarchy” for staff accessing sensitive data.</a:t>
          </a:r>
        </a:p>
      </dgm:t>
    </dgm:pt>
    <dgm:pt modelId="{449A322F-3F75-4043-A672-A733D24F8772}" type="parTrans" cxnId="{27963F4C-B9E4-9B4C-B6BA-E06A37AF6413}">
      <dgm:prSet/>
      <dgm:spPr/>
      <dgm:t>
        <a:bodyPr/>
        <a:lstStyle/>
        <a:p>
          <a:endParaRPr lang="en-US"/>
        </a:p>
      </dgm:t>
    </dgm:pt>
    <dgm:pt modelId="{BDD294DD-B90B-904F-80C9-30CB61C681F8}" type="sibTrans" cxnId="{27963F4C-B9E4-9B4C-B6BA-E06A37AF6413}">
      <dgm:prSet/>
      <dgm:spPr/>
      <dgm:t>
        <a:bodyPr/>
        <a:lstStyle/>
        <a:p>
          <a:endParaRPr lang="en-US"/>
        </a:p>
      </dgm:t>
    </dgm:pt>
    <dgm:pt modelId="{19A7722A-B1CD-0145-8C43-E5059644BE0D}">
      <dgm:prSet custT="1">
        <dgm:style>
          <a:lnRef idx="1">
            <a:schemeClr val="dk1"/>
          </a:lnRef>
          <a:fillRef idx="2">
            <a:schemeClr val="dk1"/>
          </a:fillRef>
          <a:effectRef idx="1">
            <a:schemeClr val="dk1"/>
          </a:effectRef>
          <a:fontRef idx="minor">
            <a:schemeClr val="dk1"/>
          </a:fontRef>
        </dgm:style>
      </dgm:prSet>
      <dgm:spPr>
        <a:solidFill>
          <a:schemeClr val="accent3">
            <a:lumMod val="60000"/>
            <a:lumOff val="40000"/>
          </a:schemeClr>
        </a:solidFill>
      </dgm:spPr>
      <dgm:t>
        <a:bodyPr/>
        <a:lstStyle/>
        <a:p>
          <a:pPr rtl="0"/>
          <a:r>
            <a:rPr lang="en-US" sz="2400" dirty="0">
              <a:latin typeface="Helvetica Neue"/>
              <a:cs typeface="Helvetica Neue"/>
            </a:rPr>
            <a:t>Hold periodic campaigns for clients to update their data and incentivize them to participate.</a:t>
          </a:r>
        </a:p>
      </dgm:t>
    </dgm:pt>
    <dgm:pt modelId="{B4BA7665-BEF4-6249-80DE-E45693A6B345}" type="parTrans" cxnId="{20D9EFE3-D0A6-D949-BA3B-CBEFBBBE0FCB}">
      <dgm:prSet/>
      <dgm:spPr/>
      <dgm:t>
        <a:bodyPr/>
        <a:lstStyle/>
        <a:p>
          <a:endParaRPr lang="en-US"/>
        </a:p>
      </dgm:t>
    </dgm:pt>
    <dgm:pt modelId="{34D76D87-321D-3A4D-8DE9-90E51BAC4CA6}" type="sibTrans" cxnId="{20D9EFE3-D0A6-D949-BA3B-CBEFBBBE0FCB}">
      <dgm:prSet/>
      <dgm:spPr/>
      <dgm:t>
        <a:bodyPr/>
        <a:lstStyle/>
        <a:p>
          <a:endParaRPr lang="en-US"/>
        </a:p>
      </dgm:t>
    </dgm:pt>
    <dgm:pt modelId="{161067EF-0D54-6F4E-BDF7-DFF8D9EBA12C}">
      <dgm:prSet custT="1">
        <dgm:style>
          <a:lnRef idx="1">
            <a:schemeClr val="dk1"/>
          </a:lnRef>
          <a:fillRef idx="2">
            <a:schemeClr val="dk1"/>
          </a:fillRef>
          <a:effectRef idx="1">
            <a:schemeClr val="dk1"/>
          </a:effectRef>
          <a:fontRef idx="minor">
            <a:schemeClr val="dk1"/>
          </a:fontRef>
        </dgm:style>
      </dgm:prSet>
      <dgm:spPr>
        <a:solidFill>
          <a:schemeClr val="accent4">
            <a:lumMod val="60000"/>
            <a:lumOff val="40000"/>
          </a:schemeClr>
        </a:solidFill>
      </dgm:spPr>
      <dgm:t>
        <a:bodyPr/>
        <a:lstStyle/>
        <a:p>
          <a:pPr rtl="0"/>
          <a:r>
            <a:rPr lang="en-US" sz="2400" dirty="0">
              <a:latin typeface="Helvetica Neue"/>
              <a:cs typeface="Helvetica Neue"/>
            </a:rPr>
            <a:t>Don’t allow information available on the ‘intranet’ to be printed or downloaded  for use outside the office.</a:t>
          </a:r>
        </a:p>
      </dgm:t>
    </dgm:pt>
    <dgm:pt modelId="{E8AAED54-1561-4945-A575-29C1BCFF2ED9}" type="parTrans" cxnId="{06CBB3A8-83FE-0D4D-A78F-B49AD3255465}">
      <dgm:prSet/>
      <dgm:spPr/>
      <dgm:t>
        <a:bodyPr/>
        <a:lstStyle/>
        <a:p>
          <a:endParaRPr lang="en-US"/>
        </a:p>
      </dgm:t>
    </dgm:pt>
    <dgm:pt modelId="{94C36312-2763-7B45-BF15-D7940E5C82F6}" type="sibTrans" cxnId="{06CBB3A8-83FE-0D4D-A78F-B49AD3255465}">
      <dgm:prSet/>
      <dgm:spPr/>
      <dgm:t>
        <a:bodyPr/>
        <a:lstStyle/>
        <a:p>
          <a:endParaRPr lang="en-US"/>
        </a:p>
      </dgm:t>
    </dgm:pt>
    <dgm:pt modelId="{6BFBE17E-3D5C-104F-BA82-8545ED74DFE9}" type="pres">
      <dgm:prSet presAssocID="{0C295F8A-7CA6-6B45-A2DD-DD4D161C807E}" presName="matrix" presStyleCnt="0">
        <dgm:presLayoutVars>
          <dgm:chMax val="1"/>
          <dgm:dir/>
          <dgm:resizeHandles val="exact"/>
        </dgm:presLayoutVars>
      </dgm:prSet>
      <dgm:spPr/>
    </dgm:pt>
    <dgm:pt modelId="{DCAF52E9-7D17-F64F-9F67-DB7731F06246}" type="pres">
      <dgm:prSet presAssocID="{0C295F8A-7CA6-6B45-A2DD-DD4D161C807E}" presName="diamond" presStyleLbl="bgShp" presStyleIdx="0" presStyleCnt="1" custScaleX="85398">
        <dgm:style>
          <a:lnRef idx="1">
            <a:schemeClr val="accent3"/>
          </a:lnRef>
          <a:fillRef idx="3">
            <a:schemeClr val="accent3"/>
          </a:fillRef>
          <a:effectRef idx="2">
            <a:schemeClr val="accent3"/>
          </a:effectRef>
          <a:fontRef idx="minor">
            <a:schemeClr val="lt1"/>
          </a:fontRef>
        </dgm:style>
      </dgm:prSet>
      <dgm:spPr/>
    </dgm:pt>
    <dgm:pt modelId="{D99E0503-E484-F147-A775-BCBFD6A450C7}" type="pres">
      <dgm:prSet presAssocID="{0C295F8A-7CA6-6B45-A2DD-DD4D161C807E}" presName="quad1" presStyleLbl="node1" presStyleIdx="0" presStyleCnt="4" custScaleX="158788" custScaleY="102419" custLinFactNeighborX="-51543" custLinFactNeighborY="-23142">
        <dgm:presLayoutVars>
          <dgm:chMax val="0"/>
          <dgm:chPref val="0"/>
          <dgm:bulletEnabled val="1"/>
        </dgm:presLayoutVars>
      </dgm:prSet>
      <dgm:spPr/>
    </dgm:pt>
    <dgm:pt modelId="{29484773-2DA5-B94E-97CE-BC472E591710}" type="pres">
      <dgm:prSet presAssocID="{0C295F8A-7CA6-6B45-A2DD-DD4D161C807E}" presName="quad2" presStyleLbl="node1" presStyleIdx="1" presStyleCnt="4" custScaleX="152427" custScaleY="102419" custLinFactNeighborX="10681" custLinFactNeighborY="-24922">
        <dgm:presLayoutVars>
          <dgm:chMax val="0"/>
          <dgm:chPref val="0"/>
          <dgm:bulletEnabled val="1"/>
        </dgm:presLayoutVars>
      </dgm:prSet>
      <dgm:spPr/>
    </dgm:pt>
    <dgm:pt modelId="{7255D825-D9F1-4948-9F82-BA97EBB52C39}" type="pres">
      <dgm:prSet presAssocID="{0C295F8A-7CA6-6B45-A2DD-DD4D161C807E}" presName="quad3" presStyleLbl="node1" presStyleIdx="2" presStyleCnt="4" custScaleX="161453" custScaleY="91099" custLinFactNeighborX="-50583" custLinFactNeighborY="-3560">
        <dgm:presLayoutVars>
          <dgm:chMax val="0"/>
          <dgm:chPref val="0"/>
          <dgm:bulletEnabled val="1"/>
        </dgm:presLayoutVars>
      </dgm:prSet>
      <dgm:spPr/>
    </dgm:pt>
    <dgm:pt modelId="{17B93942-987B-6642-8811-21D45F927B2C}" type="pres">
      <dgm:prSet presAssocID="{0C295F8A-7CA6-6B45-A2DD-DD4D161C807E}" presName="quad4" presStyleLbl="node1" presStyleIdx="3" presStyleCnt="4" custScaleX="153014" custScaleY="94095" custLinFactNeighborX="29373" custLinFactNeighborY="-3560">
        <dgm:presLayoutVars>
          <dgm:chMax val="0"/>
          <dgm:chPref val="0"/>
          <dgm:bulletEnabled val="1"/>
        </dgm:presLayoutVars>
      </dgm:prSet>
      <dgm:spPr/>
    </dgm:pt>
  </dgm:ptLst>
  <dgm:cxnLst>
    <dgm:cxn modelId="{7D183C04-822F-FC4F-A460-5946EE570D9D}" type="presOf" srcId="{2EFE0B7A-3A2C-0041-BF30-30B3EDCF043F}" destId="{29484773-2DA5-B94E-97CE-BC472E591710}" srcOrd="0" destOrd="0" presId="urn:microsoft.com/office/officeart/2005/8/layout/matrix3"/>
    <dgm:cxn modelId="{488C3110-10AC-F542-9C68-4E7F8ED169D8}" type="presOf" srcId="{161067EF-0D54-6F4E-BDF7-DFF8D9EBA12C}" destId="{17B93942-987B-6642-8811-21D45F927B2C}" srcOrd="0" destOrd="0" presId="urn:microsoft.com/office/officeart/2005/8/layout/matrix3"/>
    <dgm:cxn modelId="{7FC06136-3186-D642-A5BA-8EDA73166172}" type="presOf" srcId="{F9E9112B-EFB7-C449-8C4C-CEF75E7714E6}" destId="{D99E0503-E484-F147-A775-BCBFD6A450C7}" srcOrd="0" destOrd="0" presId="urn:microsoft.com/office/officeart/2005/8/layout/matrix3"/>
    <dgm:cxn modelId="{27963F4C-B9E4-9B4C-B6BA-E06A37AF6413}" srcId="{0C295F8A-7CA6-6B45-A2DD-DD4D161C807E}" destId="{2EFE0B7A-3A2C-0041-BF30-30B3EDCF043F}" srcOrd="1" destOrd="0" parTransId="{449A322F-3F75-4043-A672-A733D24F8772}" sibTransId="{BDD294DD-B90B-904F-80C9-30CB61C681F8}"/>
    <dgm:cxn modelId="{30728F4E-44BC-5B4A-9F68-E0512E0BB05D}" type="presOf" srcId="{0C295F8A-7CA6-6B45-A2DD-DD4D161C807E}" destId="{6BFBE17E-3D5C-104F-BA82-8545ED74DFE9}" srcOrd="0" destOrd="0" presId="urn:microsoft.com/office/officeart/2005/8/layout/matrix3"/>
    <dgm:cxn modelId="{84B1DA95-CCA8-3241-8081-C5F09EEE1EC0}" srcId="{0C295F8A-7CA6-6B45-A2DD-DD4D161C807E}" destId="{F9E9112B-EFB7-C449-8C4C-CEF75E7714E6}" srcOrd="0" destOrd="0" parTransId="{BD00F7D3-2430-874A-9289-B3087A63FEEF}" sibTransId="{09058BCF-44E5-644A-AAF2-BDD69F0BFF15}"/>
    <dgm:cxn modelId="{06CBB3A8-83FE-0D4D-A78F-B49AD3255465}" srcId="{0C295F8A-7CA6-6B45-A2DD-DD4D161C807E}" destId="{161067EF-0D54-6F4E-BDF7-DFF8D9EBA12C}" srcOrd="3" destOrd="0" parTransId="{E8AAED54-1561-4945-A575-29C1BCFF2ED9}" sibTransId="{94C36312-2763-7B45-BF15-D7940E5C82F6}"/>
    <dgm:cxn modelId="{BB5873AB-45CA-784C-A999-E416DD62A5E9}" type="presOf" srcId="{19A7722A-B1CD-0145-8C43-E5059644BE0D}" destId="{7255D825-D9F1-4948-9F82-BA97EBB52C39}" srcOrd="0" destOrd="0" presId="urn:microsoft.com/office/officeart/2005/8/layout/matrix3"/>
    <dgm:cxn modelId="{20D9EFE3-D0A6-D949-BA3B-CBEFBBBE0FCB}" srcId="{0C295F8A-7CA6-6B45-A2DD-DD4D161C807E}" destId="{19A7722A-B1CD-0145-8C43-E5059644BE0D}" srcOrd="2" destOrd="0" parTransId="{B4BA7665-BEF4-6249-80DE-E45693A6B345}" sibTransId="{34D76D87-321D-3A4D-8DE9-90E51BAC4CA6}"/>
    <dgm:cxn modelId="{8B3FF79B-AB05-6041-BAD7-5B2D759C674B}" type="presParOf" srcId="{6BFBE17E-3D5C-104F-BA82-8545ED74DFE9}" destId="{DCAF52E9-7D17-F64F-9F67-DB7731F06246}" srcOrd="0" destOrd="0" presId="urn:microsoft.com/office/officeart/2005/8/layout/matrix3"/>
    <dgm:cxn modelId="{15B8B655-E257-C840-AAE6-94ED63A32DC8}" type="presParOf" srcId="{6BFBE17E-3D5C-104F-BA82-8545ED74DFE9}" destId="{D99E0503-E484-F147-A775-BCBFD6A450C7}" srcOrd="1" destOrd="0" presId="urn:microsoft.com/office/officeart/2005/8/layout/matrix3"/>
    <dgm:cxn modelId="{C2494380-248A-2C44-8D59-0BA9C6E3AEE2}" type="presParOf" srcId="{6BFBE17E-3D5C-104F-BA82-8545ED74DFE9}" destId="{29484773-2DA5-B94E-97CE-BC472E591710}" srcOrd="2" destOrd="0" presId="urn:microsoft.com/office/officeart/2005/8/layout/matrix3"/>
    <dgm:cxn modelId="{2B89B4A2-5E92-AB4E-8BF1-A95D4B2E3720}" type="presParOf" srcId="{6BFBE17E-3D5C-104F-BA82-8545ED74DFE9}" destId="{7255D825-D9F1-4948-9F82-BA97EBB52C39}" srcOrd="3" destOrd="0" presId="urn:microsoft.com/office/officeart/2005/8/layout/matrix3"/>
    <dgm:cxn modelId="{3677C0B7-838D-C743-BB14-179E4D84C7EA}" type="presParOf" srcId="{6BFBE17E-3D5C-104F-BA82-8545ED74DFE9}" destId="{17B93942-987B-6642-8811-21D45F927B2C}" srcOrd="4" destOrd="0" presId="urn:microsoft.com/office/officeart/2005/8/layout/matrix3"/>
  </dgm:cxnLst>
  <dgm:bg>
    <a:solidFill>
      <a:schemeClr val="accent5">
        <a:lumMod val="60000"/>
        <a:lumOff val="4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C295F8A-7CA6-6B45-A2DD-DD4D161C807E}" type="doc">
      <dgm:prSet loTypeId="urn:microsoft.com/office/officeart/2005/8/layout/matrix3" loCatId="" qsTypeId="urn:microsoft.com/office/officeart/2005/8/quickstyle/simple4" qsCatId="simple" csTypeId="urn:microsoft.com/office/officeart/2005/8/colors/accent1_2" csCatId="accent1" phldr="1"/>
      <dgm:spPr/>
      <dgm:t>
        <a:bodyPr/>
        <a:lstStyle/>
        <a:p>
          <a:endParaRPr lang="en-US"/>
        </a:p>
      </dgm:t>
    </dgm:pt>
    <dgm:pt modelId="{F9E9112B-EFB7-C449-8C4C-CEF75E7714E6}">
      <dgm:prSet>
        <dgm:style>
          <a:lnRef idx="1">
            <a:schemeClr val="dk1"/>
          </a:lnRef>
          <a:fillRef idx="2">
            <a:schemeClr val="dk1"/>
          </a:fillRef>
          <a:effectRef idx="1">
            <a:schemeClr val="dk1"/>
          </a:effectRef>
          <a:fontRef idx="minor">
            <a:schemeClr val="dk1"/>
          </a:fontRef>
        </dgm:style>
      </dgm:prSet>
      <dgm:spPr>
        <a:solidFill>
          <a:schemeClr val="bg2">
            <a:lumMod val="75000"/>
          </a:schemeClr>
        </a:solidFill>
      </dgm:spPr>
      <dgm:t>
        <a:bodyPr/>
        <a:lstStyle/>
        <a:p>
          <a:pPr rtl="0"/>
          <a:r>
            <a:rPr lang="en-US" dirty="0">
              <a:latin typeface="Helvetica Neue"/>
            </a:rPr>
            <a:t>Spot check the security of physical files in branches (e.g. using internal auditors). </a:t>
          </a:r>
          <a:endParaRPr lang="en-US" dirty="0"/>
        </a:p>
      </dgm:t>
    </dgm:pt>
    <dgm:pt modelId="{BD00F7D3-2430-874A-9289-B3087A63FEEF}" type="parTrans" cxnId="{84B1DA95-CCA8-3241-8081-C5F09EEE1EC0}">
      <dgm:prSet/>
      <dgm:spPr/>
      <dgm:t>
        <a:bodyPr/>
        <a:lstStyle/>
        <a:p>
          <a:endParaRPr lang="en-US"/>
        </a:p>
      </dgm:t>
    </dgm:pt>
    <dgm:pt modelId="{09058BCF-44E5-644A-AAF2-BDD69F0BFF15}" type="sibTrans" cxnId="{84B1DA95-CCA8-3241-8081-C5F09EEE1EC0}">
      <dgm:prSet/>
      <dgm:spPr/>
      <dgm:t>
        <a:bodyPr/>
        <a:lstStyle/>
        <a:p>
          <a:endParaRPr lang="en-US"/>
        </a:p>
      </dgm:t>
    </dgm:pt>
    <dgm:pt modelId="{2EFE0B7A-3A2C-0041-BF30-30B3EDCF043F}">
      <dgm:prSet>
        <dgm:style>
          <a:lnRef idx="1">
            <a:schemeClr val="dk1"/>
          </a:lnRef>
          <a:fillRef idx="2">
            <a:schemeClr val="dk1"/>
          </a:fillRef>
          <a:effectRef idx="1">
            <a:schemeClr val="dk1"/>
          </a:effectRef>
          <a:fontRef idx="minor">
            <a:schemeClr val="dk1"/>
          </a:fontRef>
        </dgm:style>
      </dgm:prSet>
      <dgm:spPr>
        <a:solidFill>
          <a:schemeClr val="accent1">
            <a:lumMod val="40000"/>
            <a:lumOff val="60000"/>
          </a:schemeClr>
        </a:solidFill>
      </dgm:spPr>
      <dgm:t>
        <a:bodyPr/>
        <a:lstStyle/>
        <a:p>
          <a:pPr rtl="0"/>
          <a:r>
            <a:rPr lang="en-US" dirty="0">
              <a:latin typeface="Helvetica Neue"/>
            </a:rPr>
            <a:t>Train clients on how to keep group information private.</a:t>
          </a:r>
          <a:endParaRPr lang="en-US" dirty="0"/>
        </a:p>
      </dgm:t>
    </dgm:pt>
    <dgm:pt modelId="{449A322F-3F75-4043-A672-A733D24F8772}" type="parTrans" cxnId="{27963F4C-B9E4-9B4C-B6BA-E06A37AF6413}">
      <dgm:prSet/>
      <dgm:spPr/>
      <dgm:t>
        <a:bodyPr/>
        <a:lstStyle/>
        <a:p>
          <a:endParaRPr lang="en-US"/>
        </a:p>
      </dgm:t>
    </dgm:pt>
    <dgm:pt modelId="{BDD294DD-B90B-904F-80C9-30CB61C681F8}" type="sibTrans" cxnId="{27963F4C-B9E4-9B4C-B6BA-E06A37AF6413}">
      <dgm:prSet/>
      <dgm:spPr/>
      <dgm:t>
        <a:bodyPr/>
        <a:lstStyle/>
        <a:p>
          <a:endParaRPr lang="en-US"/>
        </a:p>
      </dgm:t>
    </dgm:pt>
    <dgm:pt modelId="{19A7722A-B1CD-0145-8C43-E5059644BE0D}">
      <dgm:prSet>
        <dgm:style>
          <a:lnRef idx="1">
            <a:schemeClr val="dk1"/>
          </a:lnRef>
          <a:fillRef idx="2">
            <a:schemeClr val="dk1"/>
          </a:fillRef>
          <a:effectRef idx="1">
            <a:schemeClr val="dk1"/>
          </a:effectRef>
          <a:fontRef idx="minor">
            <a:schemeClr val="dk1"/>
          </a:fontRef>
        </dgm:style>
      </dgm:prSet>
      <dgm:spPr>
        <a:solidFill>
          <a:schemeClr val="accent2">
            <a:lumMod val="40000"/>
            <a:lumOff val="60000"/>
          </a:schemeClr>
        </a:solidFill>
      </dgm:spPr>
      <dgm:t>
        <a:bodyPr/>
        <a:lstStyle/>
        <a:p>
          <a:pPr rtl="0"/>
          <a:r>
            <a:rPr lang="en-US" dirty="0">
              <a:latin typeface="Helvetica Neue"/>
            </a:rPr>
            <a:t>Describe the sanctions for the misuse of client data in the staff book of rules.</a:t>
          </a:r>
          <a:endParaRPr lang="en-US" dirty="0"/>
        </a:p>
      </dgm:t>
    </dgm:pt>
    <dgm:pt modelId="{34D76D87-321D-3A4D-8DE9-90E51BAC4CA6}" type="sibTrans" cxnId="{20D9EFE3-D0A6-D949-BA3B-CBEFBBBE0FCB}">
      <dgm:prSet/>
      <dgm:spPr/>
      <dgm:t>
        <a:bodyPr/>
        <a:lstStyle/>
        <a:p>
          <a:endParaRPr lang="en-US"/>
        </a:p>
      </dgm:t>
    </dgm:pt>
    <dgm:pt modelId="{B4BA7665-BEF4-6249-80DE-E45693A6B345}" type="parTrans" cxnId="{20D9EFE3-D0A6-D949-BA3B-CBEFBBBE0FCB}">
      <dgm:prSet/>
      <dgm:spPr/>
      <dgm:t>
        <a:bodyPr/>
        <a:lstStyle/>
        <a:p>
          <a:endParaRPr lang="en-US"/>
        </a:p>
      </dgm:t>
    </dgm:pt>
    <dgm:pt modelId="{6BFBE17E-3D5C-104F-BA82-8545ED74DFE9}" type="pres">
      <dgm:prSet presAssocID="{0C295F8A-7CA6-6B45-A2DD-DD4D161C807E}" presName="matrix" presStyleCnt="0">
        <dgm:presLayoutVars>
          <dgm:chMax val="1"/>
          <dgm:dir/>
          <dgm:resizeHandles val="exact"/>
        </dgm:presLayoutVars>
      </dgm:prSet>
      <dgm:spPr/>
    </dgm:pt>
    <dgm:pt modelId="{DCAF52E9-7D17-F64F-9F67-DB7731F06246}" type="pres">
      <dgm:prSet presAssocID="{0C295F8A-7CA6-6B45-A2DD-DD4D161C807E}" presName="diamond" presStyleLbl="bgShp" presStyleIdx="0" presStyleCnt="1" custScaleX="85398">
        <dgm:style>
          <a:lnRef idx="1">
            <a:schemeClr val="accent6"/>
          </a:lnRef>
          <a:fillRef idx="3">
            <a:schemeClr val="accent6"/>
          </a:fillRef>
          <a:effectRef idx="2">
            <a:schemeClr val="accent6"/>
          </a:effectRef>
          <a:fontRef idx="minor">
            <a:schemeClr val="lt1"/>
          </a:fontRef>
        </dgm:style>
      </dgm:prSet>
      <dgm:spPr/>
    </dgm:pt>
    <dgm:pt modelId="{D99E0503-E484-F147-A775-BCBFD6A450C7}" type="pres">
      <dgm:prSet presAssocID="{0C295F8A-7CA6-6B45-A2DD-DD4D161C807E}" presName="quad1" presStyleLbl="node1" presStyleIdx="0" presStyleCnt="4" custScaleX="153924" custScaleY="91738" custLinFactNeighborX="-46284" custLinFactNeighborY="-8901">
        <dgm:presLayoutVars>
          <dgm:chMax val="0"/>
          <dgm:chPref val="0"/>
          <dgm:bulletEnabled val="1"/>
        </dgm:presLayoutVars>
      </dgm:prSet>
      <dgm:spPr/>
    </dgm:pt>
    <dgm:pt modelId="{29484773-2DA5-B94E-97CE-BC472E591710}" type="pres">
      <dgm:prSet presAssocID="{0C295F8A-7CA6-6B45-A2DD-DD4D161C807E}" presName="quad2" presStyleLbl="node1" presStyleIdx="1" presStyleCnt="4" custScaleX="148664" custScaleY="86397" custLinFactNeighborX="32043" custLinFactNeighborY="-10681">
        <dgm:presLayoutVars>
          <dgm:chMax val="0"/>
          <dgm:chPref val="0"/>
          <dgm:bulletEnabled val="1"/>
        </dgm:presLayoutVars>
      </dgm:prSet>
      <dgm:spPr/>
    </dgm:pt>
    <dgm:pt modelId="{7255D825-D9F1-4948-9F82-BA97EBB52C39}" type="pres">
      <dgm:prSet presAssocID="{0C295F8A-7CA6-6B45-A2DD-DD4D161C807E}" presName="quad3" presStyleLbl="node1" presStyleIdx="2" presStyleCnt="4" custScaleX="153586" custScaleY="91753" custLinFactNeighborX="-50735">
        <dgm:presLayoutVars>
          <dgm:chMax val="0"/>
          <dgm:chPref val="0"/>
          <dgm:bulletEnabled val="1"/>
        </dgm:presLayoutVars>
      </dgm:prSet>
      <dgm:spPr/>
    </dgm:pt>
    <dgm:pt modelId="{17B93942-987B-6642-8811-21D45F927B2C}" type="pres">
      <dgm:prSet presAssocID="{0C295F8A-7CA6-6B45-A2DD-DD4D161C807E}" presName="quad4" presStyleLbl="node1" presStyleIdx="3" presStyleCnt="4" custScaleX="175279" custScaleY="109555" custLinFactNeighborX="42724" custLinFactNeighborY="890">
        <dgm:presLayoutVars>
          <dgm:chMax val="0"/>
          <dgm:chPref val="0"/>
          <dgm:bulletEnabled val="1"/>
        </dgm:presLayoutVars>
        <dgm:style>
          <a:lnRef idx="1">
            <a:schemeClr val="dk1"/>
          </a:lnRef>
          <a:fillRef idx="2">
            <a:schemeClr val="dk1"/>
          </a:fillRef>
          <a:effectRef idx="1">
            <a:schemeClr val="dk1"/>
          </a:effectRef>
          <a:fontRef idx="minor">
            <a:schemeClr val="dk1"/>
          </a:fontRef>
        </dgm:style>
      </dgm:prSet>
      <dgm:spPr>
        <a:blipFill rotWithShape="0">
          <a:blip xmlns:r="http://schemas.openxmlformats.org/officeDocument/2006/relationships" r:embed="rId1"/>
          <a:stretch>
            <a:fillRect/>
          </a:stretch>
        </a:blipFill>
      </dgm:spPr>
    </dgm:pt>
  </dgm:ptLst>
  <dgm:cxnLst>
    <dgm:cxn modelId="{843E5028-C4C7-B04B-B0B4-9BB88C4409B0}" type="presOf" srcId="{2EFE0B7A-3A2C-0041-BF30-30B3EDCF043F}" destId="{29484773-2DA5-B94E-97CE-BC472E591710}" srcOrd="0" destOrd="0" presId="urn:microsoft.com/office/officeart/2005/8/layout/matrix3"/>
    <dgm:cxn modelId="{27963F4C-B9E4-9B4C-B6BA-E06A37AF6413}" srcId="{0C295F8A-7CA6-6B45-A2DD-DD4D161C807E}" destId="{2EFE0B7A-3A2C-0041-BF30-30B3EDCF043F}" srcOrd="1" destOrd="0" parTransId="{449A322F-3F75-4043-A672-A733D24F8772}" sibTransId="{BDD294DD-B90B-904F-80C9-30CB61C681F8}"/>
    <dgm:cxn modelId="{8BECA855-7178-F744-B6A1-D8A1F64795F8}" type="presOf" srcId="{F9E9112B-EFB7-C449-8C4C-CEF75E7714E6}" destId="{D99E0503-E484-F147-A775-BCBFD6A450C7}" srcOrd="0" destOrd="0" presId="urn:microsoft.com/office/officeart/2005/8/layout/matrix3"/>
    <dgm:cxn modelId="{2AF24A81-A8A6-A74E-9CB6-EEA578AD4011}" type="presOf" srcId="{0C295F8A-7CA6-6B45-A2DD-DD4D161C807E}" destId="{6BFBE17E-3D5C-104F-BA82-8545ED74DFE9}" srcOrd="0" destOrd="0" presId="urn:microsoft.com/office/officeart/2005/8/layout/matrix3"/>
    <dgm:cxn modelId="{84B1DA95-CCA8-3241-8081-C5F09EEE1EC0}" srcId="{0C295F8A-7CA6-6B45-A2DD-DD4D161C807E}" destId="{F9E9112B-EFB7-C449-8C4C-CEF75E7714E6}" srcOrd="0" destOrd="0" parTransId="{BD00F7D3-2430-874A-9289-B3087A63FEEF}" sibTransId="{09058BCF-44E5-644A-AAF2-BDD69F0BFF15}"/>
    <dgm:cxn modelId="{1DC5929C-7FE2-9E48-8749-0E9A75592432}" type="presOf" srcId="{19A7722A-B1CD-0145-8C43-E5059644BE0D}" destId="{7255D825-D9F1-4948-9F82-BA97EBB52C39}" srcOrd="0" destOrd="0" presId="urn:microsoft.com/office/officeart/2005/8/layout/matrix3"/>
    <dgm:cxn modelId="{20D9EFE3-D0A6-D949-BA3B-CBEFBBBE0FCB}" srcId="{0C295F8A-7CA6-6B45-A2DD-DD4D161C807E}" destId="{19A7722A-B1CD-0145-8C43-E5059644BE0D}" srcOrd="2" destOrd="0" parTransId="{B4BA7665-BEF4-6249-80DE-E45693A6B345}" sibTransId="{34D76D87-321D-3A4D-8DE9-90E51BAC4CA6}"/>
    <dgm:cxn modelId="{04DAB8DE-DB2E-7C45-BA7A-A74E69A3F02C}" type="presParOf" srcId="{6BFBE17E-3D5C-104F-BA82-8545ED74DFE9}" destId="{DCAF52E9-7D17-F64F-9F67-DB7731F06246}" srcOrd="0" destOrd="0" presId="urn:microsoft.com/office/officeart/2005/8/layout/matrix3"/>
    <dgm:cxn modelId="{FB37897A-0745-B146-88B9-43E7B6262BE9}" type="presParOf" srcId="{6BFBE17E-3D5C-104F-BA82-8545ED74DFE9}" destId="{D99E0503-E484-F147-A775-BCBFD6A450C7}" srcOrd="1" destOrd="0" presId="urn:microsoft.com/office/officeart/2005/8/layout/matrix3"/>
    <dgm:cxn modelId="{024C340C-1CA1-224F-9987-3CA992847716}" type="presParOf" srcId="{6BFBE17E-3D5C-104F-BA82-8545ED74DFE9}" destId="{29484773-2DA5-B94E-97CE-BC472E591710}" srcOrd="2" destOrd="0" presId="urn:microsoft.com/office/officeart/2005/8/layout/matrix3"/>
    <dgm:cxn modelId="{E95B5601-F3A5-DD42-B50C-393E87ECADC7}" type="presParOf" srcId="{6BFBE17E-3D5C-104F-BA82-8545ED74DFE9}" destId="{7255D825-D9F1-4948-9F82-BA97EBB52C39}" srcOrd="3" destOrd="0" presId="urn:microsoft.com/office/officeart/2005/8/layout/matrix3"/>
    <dgm:cxn modelId="{DDF27AC5-4AC6-F345-8296-D338E7A05C53}" type="presParOf" srcId="{6BFBE17E-3D5C-104F-BA82-8545ED74DFE9}" destId="{17B93942-987B-6642-8811-21D45F927B2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CE1D47F-3367-405F-A6ED-78DDE8A0577D}" type="doc">
      <dgm:prSet loTypeId="urn:microsoft.com/office/officeart/2005/8/layout/bList2#1" loCatId="list" qsTypeId="urn:microsoft.com/office/officeart/2005/8/quickstyle/simple1" qsCatId="simple" csTypeId="urn:microsoft.com/office/officeart/2005/8/colors/accent1_2" csCatId="accent1" phldr="1"/>
      <dgm:spPr/>
    </dgm:pt>
    <dgm:pt modelId="{4FA3F2E2-08A6-4501-B0E3-B1AE7433B5AD}">
      <dgm:prSet phldrT="[Text]"/>
      <dgm:spPr>
        <a:solidFill>
          <a:srgbClr val="FFFF00"/>
        </a:solidFill>
      </dgm:spPr>
      <dgm:t>
        <a:bodyPr/>
        <a:lstStyle/>
        <a:p>
          <a:r>
            <a:rPr lang="en-US" dirty="0"/>
            <a:t> </a:t>
          </a:r>
        </a:p>
      </dgm:t>
    </dgm:pt>
    <dgm:pt modelId="{54451592-CE42-412E-8A80-B28460509430}" type="parTrans" cxnId="{88450D36-EEE7-4F4F-8899-57B49C4EEB43}">
      <dgm:prSet/>
      <dgm:spPr/>
      <dgm:t>
        <a:bodyPr/>
        <a:lstStyle/>
        <a:p>
          <a:endParaRPr lang="en-US"/>
        </a:p>
      </dgm:t>
    </dgm:pt>
    <dgm:pt modelId="{5D1992AF-96DF-4721-A5E6-BC67AC75837C}" type="sibTrans" cxnId="{88450D36-EEE7-4F4F-8899-57B49C4EEB43}">
      <dgm:prSet/>
      <dgm:spPr/>
      <dgm:t>
        <a:bodyPr/>
        <a:lstStyle/>
        <a:p>
          <a:endParaRPr lang="en-US"/>
        </a:p>
      </dgm:t>
    </dgm:pt>
    <dgm:pt modelId="{DEDE7997-C2B9-4607-84A6-C0EC57B329C2}">
      <dgm:prSet phldrT="[Text]"/>
      <dgm:spPr>
        <a:solidFill>
          <a:srgbClr val="00B0F0"/>
        </a:solidFill>
      </dgm:spPr>
      <dgm:t>
        <a:bodyPr/>
        <a:lstStyle/>
        <a:p>
          <a:r>
            <a:rPr lang="en-US" dirty="0"/>
            <a:t> </a:t>
          </a:r>
        </a:p>
      </dgm:t>
    </dgm:pt>
    <dgm:pt modelId="{D4B0ED36-39F6-4EB4-BBAE-5EF7E5BF533F}" type="parTrans" cxnId="{88FA1CA8-DBC3-4FC2-A0FB-2CA79979E97A}">
      <dgm:prSet/>
      <dgm:spPr/>
      <dgm:t>
        <a:bodyPr/>
        <a:lstStyle/>
        <a:p>
          <a:endParaRPr lang="en-US"/>
        </a:p>
      </dgm:t>
    </dgm:pt>
    <dgm:pt modelId="{5DA2A556-2422-4A43-A4D0-5C817BBCC33C}" type="sibTrans" cxnId="{88FA1CA8-DBC3-4FC2-A0FB-2CA79979E97A}">
      <dgm:prSet/>
      <dgm:spPr/>
      <dgm:t>
        <a:bodyPr/>
        <a:lstStyle/>
        <a:p>
          <a:endParaRPr lang="en-US"/>
        </a:p>
      </dgm:t>
    </dgm:pt>
    <dgm:pt modelId="{CC716491-2D48-4E34-A4C9-C5E279867C47}">
      <dgm:prSet phldrT="[Text]"/>
      <dgm:spPr>
        <a:solidFill>
          <a:srgbClr val="92D050"/>
        </a:solidFill>
      </dgm:spPr>
      <dgm:t>
        <a:bodyPr/>
        <a:lstStyle/>
        <a:p>
          <a:r>
            <a:rPr lang="en-US" dirty="0"/>
            <a:t> </a:t>
          </a:r>
        </a:p>
      </dgm:t>
    </dgm:pt>
    <dgm:pt modelId="{C7D49D84-147D-4988-8AFF-B6240438666D}" type="parTrans" cxnId="{49B97513-BCAB-44CC-8631-CBED71119525}">
      <dgm:prSet/>
      <dgm:spPr/>
      <dgm:t>
        <a:bodyPr/>
        <a:lstStyle/>
        <a:p>
          <a:endParaRPr lang="en-US"/>
        </a:p>
      </dgm:t>
    </dgm:pt>
    <dgm:pt modelId="{938C423F-C3BE-4FCA-9F98-F35627389B6B}" type="sibTrans" cxnId="{49B97513-BCAB-44CC-8631-CBED71119525}">
      <dgm:prSet/>
      <dgm:spPr/>
      <dgm:t>
        <a:bodyPr/>
        <a:lstStyle/>
        <a:p>
          <a:endParaRPr lang="en-US"/>
        </a:p>
      </dgm:t>
    </dgm:pt>
    <dgm:pt modelId="{B8BB56DC-ADAE-4987-8285-825FF282B765}">
      <dgm:prSet phldrT="[Text]" custT="1"/>
      <dgm:spPr/>
      <dgm:t>
        <a:bodyPr/>
        <a:lstStyle/>
        <a:p>
          <a:r>
            <a:rPr lang="en-US" sz="2000" dirty="0">
              <a:solidFill>
                <a:srgbClr val="0069AA"/>
              </a:solidFill>
              <a:latin typeface="Helvetica Neue"/>
              <a:ea typeface="Helvetica Neue"/>
              <a:cs typeface="Helvetica Neue"/>
            </a:rPr>
            <a:t>Clients might not feel empowered to share their concerns and complaints or</a:t>
          </a:r>
          <a:endParaRPr lang="en-US" sz="2000" dirty="0"/>
        </a:p>
      </dgm:t>
    </dgm:pt>
    <dgm:pt modelId="{CD8A754F-A725-45C3-8889-09A8C66840B4}" type="parTrans" cxnId="{CE5259A6-BA3C-4B01-8919-82E7E5FF20BC}">
      <dgm:prSet/>
      <dgm:spPr/>
      <dgm:t>
        <a:bodyPr/>
        <a:lstStyle/>
        <a:p>
          <a:endParaRPr lang="en-US"/>
        </a:p>
      </dgm:t>
    </dgm:pt>
    <dgm:pt modelId="{0F0A814C-D3B3-4B13-9D95-0F42890967D2}" type="sibTrans" cxnId="{CE5259A6-BA3C-4B01-8919-82E7E5FF20BC}">
      <dgm:prSet/>
      <dgm:spPr/>
      <dgm:t>
        <a:bodyPr/>
        <a:lstStyle/>
        <a:p>
          <a:endParaRPr lang="en-US"/>
        </a:p>
      </dgm:t>
    </dgm:pt>
    <dgm:pt modelId="{13B14818-B661-4FFA-8D04-B304B57DBFF5}">
      <dgm:prSet phldrT="[Text]" custT="1"/>
      <dgm:spPr/>
      <dgm:t>
        <a:bodyPr/>
        <a:lstStyle/>
        <a:p>
          <a:r>
            <a:rPr lang="en-US" sz="2000" dirty="0">
              <a:solidFill>
                <a:srgbClr val="0069AA"/>
              </a:solidFill>
              <a:latin typeface="Helvetica Neue"/>
              <a:ea typeface="Helvetica Neue"/>
              <a:cs typeface="Helvetica Neue"/>
            </a:rPr>
            <a:t>C</a:t>
          </a:r>
          <a:r>
            <a:rPr kumimoji="0" lang="en-US" sz="2000" b="0" i="0" u="none" strike="noStrike" cap="none" spc="0" normalizeH="0" baseline="0" noProof="0" dirty="0">
              <a:ln>
                <a:noFill/>
              </a:ln>
              <a:solidFill>
                <a:srgbClr val="0069AA"/>
              </a:solidFill>
              <a:effectLst/>
              <a:uLnTx/>
              <a:uFillTx/>
              <a:latin typeface="Helvetica Neue"/>
              <a:ea typeface="Helvetica Neue"/>
              <a:cs typeface="Helvetica Neue"/>
            </a:rPr>
            <a:t>lients could be happy with your products and customer service,</a:t>
          </a:r>
          <a:r>
            <a:rPr kumimoji="0" lang="en-US" sz="2000" b="0" i="0" u="none" strike="noStrike" cap="none" spc="0" normalizeH="0" noProof="0" dirty="0">
              <a:ln>
                <a:noFill/>
              </a:ln>
              <a:solidFill>
                <a:srgbClr val="0069AA"/>
              </a:solidFill>
              <a:effectLst/>
              <a:uLnTx/>
              <a:uFillTx/>
              <a:latin typeface="Helvetica Neue"/>
              <a:ea typeface="Helvetica Neue"/>
              <a:cs typeface="Helvetica Neue"/>
            </a:rPr>
            <a:t> </a:t>
          </a:r>
          <a:r>
            <a:rPr kumimoji="0" lang="en-US" sz="2000" b="1" i="0" u="none" strike="noStrike" cap="none" spc="0" normalizeH="0" noProof="0" dirty="0">
              <a:ln>
                <a:noFill/>
              </a:ln>
              <a:solidFill>
                <a:srgbClr val="0069AA"/>
              </a:solidFill>
              <a:effectLst/>
              <a:uLnTx/>
              <a:uFillTx/>
              <a:latin typeface="Helvetica Neue"/>
              <a:ea typeface="Helvetica Neue"/>
              <a:cs typeface="Helvetica Neue"/>
            </a:rPr>
            <a:t>or</a:t>
          </a:r>
          <a:endParaRPr lang="en-US" sz="2000" dirty="0"/>
        </a:p>
      </dgm:t>
    </dgm:pt>
    <dgm:pt modelId="{579558F5-29D6-4943-9323-D58A9A95DC54}" type="sibTrans" cxnId="{47493B70-94D5-452D-BE74-8D5E85279D14}">
      <dgm:prSet/>
      <dgm:spPr/>
      <dgm:t>
        <a:bodyPr/>
        <a:lstStyle/>
        <a:p>
          <a:endParaRPr lang="en-US"/>
        </a:p>
      </dgm:t>
    </dgm:pt>
    <dgm:pt modelId="{EF4FEF63-A5EE-4B78-833E-E2B02A9513BE}" type="parTrans" cxnId="{47493B70-94D5-452D-BE74-8D5E85279D14}">
      <dgm:prSet/>
      <dgm:spPr/>
      <dgm:t>
        <a:bodyPr/>
        <a:lstStyle/>
        <a:p>
          <a:endParaRPr lang="en-US"/>
        </a:p>
      </dgm:t>
    </dgm:pt>
    <dgm:pt modelId="{CECD8466-1E0E-4F2D-A43E-390497049EA7}">
      <dgm:prSet phldrT="[Text]"/>
      <dgm:spPr/>
      <dgm:t>
        <a:bodyPr/>
        <a:lstStyle/>
        <a:p>
          <a:r>
            <a:rPr kumimoji="0" lang="en-US" b="0" i="0" u="none" strike="noStrike" cap="none" spc="0" normalizeH="0" baseline="0" noProof="0" dirty="0">
              <a:ln>
                <a:noFill/>
              </a:ln>
              <a:solidFill>
                <a:srgbClr val="0069AA"/>
              </a:solidFill>
              <a:effectLst/>
              <a:uLnTx/>
              <a:uFillTx/>
              <a:latin typeface="Helvetica Neue"/>
              <a:ea typeface="Helvetica Neue"/>
              <a:cs typeface="Helvetica Neue"/>
            </a:rPr>
            <a:t>Clients might not feel like they can complain</a:t>
          </a:r>
          <a:r>
            <a:rPr kumimoji="0" lang="en-US" b="0" i="0" u="none" strike="noStrike" cap="none" spc="0" normalizeH="0" noProof="0" dirty="0">
              <a:ln>
                <a:noFill/>
              </a:ln>
              <a:solidFill>
                <a:srgbClr val="0069AA"/>
              </a:solidFill>
              <a:effectLst/>
              <a:uLnTx/>
              <a:uFillTx/>
              <a:latin typeface="Helvetica Neue"/>
              <a:ea typeface="Helvetica Neue"/>
              <a:cs typeface="Helvetica Neue"/>
            </a:rPr>
            <a:t> without this affecting their business relationship with the institution.</a:t>
          </a:r>
          <a:endParaRPr lang="en-US" dirty="0"/>
        </a:p>
      </dgm:t>
    </dgm:pt>
    <dgm:pt modelId="{52367B67-99CA-4C79-BDE6-BFB7028A1DA7}" type="parTrans" cxnId="{B793B084-F224-45C7-8F2A-215F83756BBB}">
      <dgm:prSet/>
      <dgm:spPr/>
      <dgm:t>
        <a:bodyPr/>
        <a:lstStyle/>
        <a:p>
          <a:endParaRPr lang="en-US"/>
        </a:p>
      </dgm:t>
    </dgm:pt>
    <dgm:pt modelId="{3E8D9117-8034-43BC-8313-D9A36843A13C}" type="sibTrans" cxnId="{B793B084-F224-45C7-8F2A-215F83756BBB}">
      <dgm:prSet/>
      <dgm:spPr/>
      <dgm:t>
        <a:bodyPr/>
        <a:lstStyle/>
        <a:p>
          <a:endParaRPr lang="en-US"/>
        </a:p>
      </dgm:t>
    </dgm:pt>
    <dgm:pt modelId="{D31E903B-ADAC-8642-862B-4B5450E76FBA}">
      <dgm:prSet phldrT="[Text]" custT="1"/>
      <dgm:spPr/>
      <dgm:t>
        <a:bodyPr/>
        <a:lstStyle/>
        <a:p>
          <a:r>
            <a:rPr lang="en-US" sz="2000" dirty="0">
              <a:solidFill>
                <a:srgbClr val="0069AA"/>
              </a:solidFill>
              <a:latin typeface="Helvetica Neue"/>
              <a:ea typeface="Helvetica Neue"/>
              <a:cs typeface="Helvetica Neue"/>
            </a:rPr>
            <a:t>They might not know how to do so, </a:t>
          </a:r>
          <a:r>
            <a:rPr lang="en-US" sz="2000" b="1" dirty="0">
              <a:solidFill>
                <a:srgbClr val="0069AA"/>
              </a:solidFill>
              <a:latin typeface="Helvetica Neue"/>
              <a:ea typeface="Helvetica Neue"/>
              <a:cs typeface="Helvetica Neue"/>
            </a:rPr>
            <a:t>or</a:t>
          </a:r>
          <a:endParaRPr lang="en-US" sz="2000" b="1" dirty="0"/>
        </a:p>
      </dgm:t>
    </dgm:pt>
    <dgm:pt modelId="{269C7347-6EF7-6F42-9919-FF1FA1C098B1}" type="parTrans" cxnId="{5271FA54-F3D8-AC48-BF7C-A1544C81EB60}">
      <dgm:prSet/>
      <dgm:spPr/>
      <dgm:t>
        <a:bodyPr/>
        <a:lstStyle/>
        <a:p>
          <a:endParaRPr lang="en-US"/>
        </a:p>
      </dgm:t>
    </dgm:pt>
    <dgm:pt modelId="{19F748C8-B464-6748-85B4-CDDC8484A9C2}" type="sibTrans" cxnId="{5271FA54-F3D8-AC48-BF7C-A1544C81EB60}">
      <dgm:prSet/>
      <dgm:spPr/>
      <dgm:t>
        <a:bodyPr/>
        <a:lstStyle/>
        <a:p>
          <a:endParaRPr lang="en-US"/>
        </a:p>
      </dgm:t>
    </dgm:pt>
    <dgm:pt modelId="{256BB892-C760-4A88-8813-5BC6DE8CB95D}" type="pres">
      <dgm:prSet presAssocID="{CCE1D47F-3367-405F-A6ED-78DDE8A0577D}" presName="diagram" presStyleCnt="0">
        <dgm:presLayoutVars>
          <dgm:dir/>
          <dgm:animLvl val="lvl"/>
          <dgm:resizeHandles val="exact"/>
        </dgm:presLayoutVars>
      </dgm:prSet>
      <dgm:spPr/>
    </dgm:pt>
    <dgm:pt modelId="{A613C32A-9F72-46CA-A216-8C0DD555032F}" type="pres">
      <dgm:prSet presAssocID="{4FA3F2E2-08A6-4501-B0E3-B1AE7433B5AD}" presName="compNode" presStyleCnt="0"/>
      <dgm:spPr/>
    </dgm:pt>
    <dgm:pt modelId="{6DBC84DC-98DC-4427-BCEA-B182FDAA7AC7}" type="pres">
      <dgm:prSet presAssocID="{4FA3F2E2-08A6-4501-B0E3-B1AE7433B5AD}" presName="childRect" presStyleLbl="bgAcc1" presStyleIdx="0" presStyleCnt="3" custScaleY="148451">
        <dgm:presLayoutVars>
          <dgm:bulletEnabled val="1"/>
        </dgm:presLayoutVars>
      </dgm:prSet>
      <dgm:spPr/>
    </dgm:pt>
    <dgm:pt modelId="{78BB6EC3-F516-4F64-929E-114E133B7FB2}" type="pres">
      <dgm:prSet presAssocID="{4FA3F2E2-08A6-4501-B0E3-B1AE7433B5AD}" presName="parentText" presStyleLbl="node1" presStyleIdx="0" presStyleCnt="0">
        <dgm:presLayoutVars>
          <dgm:chMax val="0"/>
          <dgm:bulletEnabled val="1"/>
        </dgm:presLayoutVars>
      </dgm:prSet>
      <dgm:spPr/>
    </dgm:pt>
    <dgm:pt modelId="{300293B8-9736-4694-93E1-795302E1F498}" type="pres">
      <dgm:prSet presAssocID="{4FA3F2E2-08A6-4501-B0E3-B1AE7433B5AD}" presName="parentRect" presStyleLbl="alignNode1" presStyleIdx="0" presStyleCnt="3" custLinFactNeighborX="-232" custLinFactNeighborY="88784"/>
      <dgm:spPr/>
    </dgm:pt>
    <dgm:pt modelId="{EA3E2D5A-ECDA-4859-AA20-142F5623C5B3}" type="pres">
      <dgm:prSet presAssocID="{4FA3F2E2-08A6-4501-B0E3-B1AE7433B5AD}" presName="adorn" presStyleLbl="fgAccFollowNode1" presStyleIdx="0" presStyleCnt="3"/>
      <dgm:spPr/>
    </dgm:pt>
    <dgm:pt modelId="{E42A0C1B-9976-43D9-A871-1E147AD842C9}" type="pres">
      <dgm:prSet presAssocID="{5D1992AF-96DF-4721-A5E6-BC67AC75837C}" presName="sibTrans" presStyleLbl="sibTrans2D1" presStyleIdx="0" presStyleCnt="0"/>
      <dgm:spPr/>
    </dgm:pt>
    <dgm:pt modelId="{D78887B8-5B0E-4285-AB6B-CA992BF40659}" type="pres">
      <dgm:prSet presAssocID="{DEDE7997-C2B9-4607-84A6-C0EC57B329C2}" presName="compNode" presStyleCnt="0"/>
      <dgm:spPr/>
    </dgm:pt>
    <dgm:pt modelId="{0011900A-F1D7-4C23-9029-7597B8AAC552}" type="pres">
      <dgm:prSet presAssocID="{DEDE7997-C2B9-4607-84A6-C0EC57B329C2}" presName="childRect" presStyleLbl="bgAcc1" presStyleIdx="1" presStyleCnt="3" custScaleY="146036">
        <dgm:presLayoutVars>
          <dgm:bulletEnabled val="1"/>
        </dgm:presLayoutVars>
      </dgm:prSet>
      <dgm:spPr/>
    </dgm:pt>
    <dgm:pt modelId="{2843924A-5014-4209-958F-2BEE0D7DBD5F}" type="pres">
      <dgm:prSet presAssocID="{DEDE7997-C2B9-4607-84A6-C0EC57B329C2}" presName="parentText" presStyleLbl="node1" presStyleIdx="0" presStyleCnt="0">
        <dgm:presLayoutVars>
          <dgm:chMax val="0"/>
          <dgm:bulletEnabled val="1"/>
        </dgm:presLayoutVars>
      </dgm:prSet>
      <dgm:spPr/>
    </dgm:pt>
    <dgm:pt modelId="{07AC25C9-AA42-42A6-A1F2-0D9A5DB8E1CB}" type="pres">
      <dgm:prSet presAssocID="{DEDE7997-C2B9-4607-84A6-C0EC57B329C2}" presName="parentRect" presStyleLbl="alignNode1" presStyleIdx="1" presStyleCnt="3" custLinFactY="13898" custLinFactNeighborX="1602" custLinFactNeighborY="100000"/>
      <dgm:spPr/>
    </dgm:pt>
    <dgm:pt modelId="{D1BC6EF4-6216-49CC-9EFD-CC6F40192208}" type="pres">
      <dgm:prSet presAssocID="{DEDE7997-C2B9-4607-84A6-C0EC57B329C2}" presName="adorn" presStyleLbl="fgAccFollowNode1" presStyleIdx="1" presStyleCnt="3"/>
      <dgm:spPr/>
    </dgm:pt>
    <dgm:pt modelId="{EC97DF0D-F92F-42AC-87FB-B868FE65D6A0}" type="pres">
      <dgm:prSet presAssocID="{5DA2A556-2422-4A43-A4D0-5C817BBCC33C}" presName="sibTrans" presStyleLbl="sibTrans2D1" presStyleIdx="0" presStyleCnt="0"/>
      <dgm:spPr/>
    </dgm:pt>
    <dgm:pt modelId="{F636E0B5-E266-4905-93C3-F8CE1683CD6D}" type="pres">
      <dgm:prSet presAssocID="{CC716491-2D48-4E34-A4C9-C5E279867C47}" presName="compNode" presStyleCnt="0"/>
      <dgm:spPr/>
    </dgm:pt>
    <dgm:pt modelId="{C85FC0A7-1EB0-4175-A282-9C6B254EDB02}" type="pres">
      <dgm:prSet presAssocID="{CC716491-2D48-4E34-A4C9-C5E279867C47}" presName="childRect" presStyleLbl="bgAcc1" presStyleIdx="2" presStyleCnt="3" custScaleY="137156">
        <dgm:presLayoutVars>
          <dgm:bulletEnabled val="1"/>
        </dgm:presLayoutVars>
      </dgm:prSet>
      <dgm:spPr/>
    </dgm:pt>
    <dgm:pt modelId="{0C78F5A4-3DA0-4CD2-A659-D4D619333C75}" type="pres">
      <dgm:prSet presAssocID="{CC716491-2D48-4E34-A4C9-C5E279867C47}" presName="parentText" presStyleLbl="node1" presStyleIdx="0" presStyleCnt="0">
        <dgm:presLayoutVars>
          <dgm:chMax val="0"/>
          <dgm:bulletEnabled val="1"/>
        </dgm:presLayoutVars>
      </dgm:prSet>
      <dgm:spPr/>
    </dgm:pt>
    <dgm:pt modelId="{CE82FB3B-4C52-456F-AAC4-1CACDC2D3B68}" type="pres">
      <dgm:prSet presAssocID="{CC716491-2D48-4E34-A4C9-C5E279867C47}" presName="parentRect" presStyleLbl="alignNode1" presStyleIdx="2" presStyleCnt="3" custLinFactNeighborX="8285" custLinFactNeighborY="72315"/>
      <dgm:spPr/>
    </dgm:pt>
    <dgm:pt modelId="{935EF5F8-DC49-4642-8A5C-2368BF2B5054}" type="pres">
      <dgm:prSet presAssocID="{CC716491-2D48-4E34-A4C9-C5E279867C47}" presName="adorn" presStyleLbl="fgAccFollowNode1" presStyleIdx="2" presStyleCnt="3"/>
      <dgm:spPr/>
    </dgm:pt>
  </dgm:ptLst>
  <dgm:cxnLst>
    <dgm:cxn modelId="{49B97513-BCAB-44CC-8631-CBED71119525}" srcId="{CCE1D47F-3367-405F-A6ED-78DDE8A0577D}" destId="{CC716491-2D48-4E34-A4C9-C5E279867C47}" srcOrd="2" destOrd="0" parTransId="{C7D49D84-147D-4988-8AFF-B6240438666D}" sibTransId="{938C423F-C3BE-4FCA-9F98-F35627389B6B}"/>
    <dgm:cxn modelId="{88450D36-EEE7-4F4F-8899-57B49C4EEB43}" srcId="{CCE1D47F-3367-405F-A6ED-78DDE8A0577D}" destId="{4FA3F2E2-08A6-4501-B0E3-B1AE7433B5AD}" srcOrd="0" destOrd="0" parTransId="{54451592-CE42-412E-8A80-B28460509430}" sibTransId="{5D1992AF-96DF-4721-A5E6-BC67AC75837C}"/>
    <dgm:cxn modelId="{4BB1EB43-783D-4343-BC59-E3F458CA76AE}" type="presOf" srcId="{5DA2A556-2422-4A43-A4D0-5C817BBCC33C}" destId="{EC97DF0D-F92F-42AC-87FB-B868FE65D6A0}" srcOrd="0" destOrd="0" presId="urn:microsoft.com/office/officeart/2005/8/layout/bList2#1"/>
    <dgm:cxn modelId="{D7977B44-FE98-8B44-AB77-E2FCF76E91C3}" type="presOf" srcId="{CC716491-2D48-4E34-A4C9-C5E279867C47}" destId="{CE82FB3B-4C52-456F-AAC4-1CACDC2D3B68}" srcOrd="1" destOrd="0" presId="urn:microsoft.com/office/officeart/2005/8/layout/bList2#1"/>
    <dgm:cxn modelId="{F674934D-816B-EE43-8066-132D5D45CB32}" type="presOf" srcId="{B8BB56DC-ADAE-4987-8285-825FF282B765}" destId="{0011900A-F1D7-4C23-9029-7597B8AAC552}" srcOrd="0" destOrd="0" presId="urn:microsoft.com/office/officeart/2005/8/layout/bList2#1"/>
    <dgm:cxn modelId="{5271FA54-F3D8-AC48-BF7C-A1544C81EB60}" srcId="{DEDE7997-C2B9-4607-84A6-C0EC57B329C2}" destId="{D31E903B-ADAC-8642-862B-4B5450E76FBA}" srcOrd="1" destOrd="0" parTransId="{269C7347-6EF7-6F42-9919-FF1FA1C098B1}" sibTransId="{19F748C8-B464-6748-85B4-CDDC8484A9C2}"/>
    <dgm:cxn modelId="{DBAE8E59-593C-C241-958D-481A5F1629F2}" type="presOf" srcId="{D31E903B-ADAC-8642-862B-4B5450E76FBA}" destId="{0011900A-F1D7-4C23-9029-7597B8AAC552}" srcOrd="0" destOrd="1" presId="urn:microsoft.com/office/officeart/2005/8/layout/bList2#1"/>
    <dgm:cxn modelId="{85937F6E-4F5A-AB41-97A6-18792B47AA6B}" type="presOf" srcId="{13B14818-B661-4FFA-8D04-B304B57DBFF5}" destId="{6DBC84DC-98DC-4427-BCEA-B182FDAA7AC7}" srcOrd="0" destOrd="0" presId="urn:microsoft.com/office/officeart/2005/8/layout/bList2#1"/>
    <dgm:cxn modelId="{47493B70-94D5-452D-BE74-8D5E85279D14}" srcId="{4FA3F2E2-08A6-4501-B0E3-B1AE7433B5AD}" destId="{13B14818-B661-4FFA-8D04-B304B57DBFF5}" srcOrd="0" destOrd="0" parTransId="{EF4FEF63-A5EE-4B78-833E-E2B02A9513BE}" sibTransId="{579558F5-29D6-4943-9323-D58A9A95DC54}"/>
    <dgm:cxn modelId="{B793B084-F224-45C7-8F2A-215F83756BBB}" srcId="{CC716491-2D48-4E34-A4C9-C5E279867C47}" destId="{CECD8466-1E0E-4F2D-A43E-390497049EA7}" srcOrd="0" destOrd="0" parTransId="{52367B67-99CA-4C79-BDE6-BFB7028A1DA7}" sibTransId="{3E8D9117-8034-43BC-8313-D9A36843A13C}"/>
    <dgm:cxn modelId="{CE5259A6-BA3C-4B01-8919-82E7E5FF20BC}" srcId="{DEDE7997-C2B9-4607-84A6-C0EC57B329C2}" destId="{B8BB56DC-ADAE-4987-8285-825FF282B765}" srcOrd="0" destOrd="0" parTransId="{CD8A754F-A725-45C3-8889-09A8C66840B4}" sibTransId="{0F0A814C-D3B3-4B13-9D95-0F42890967D2}"/>
    <dgm:cxn modelId="{88FA1CA8-DBC3-4FC2-A0FB-2CA79979E97A}" srcId="{CCE1D47F-3367-405F-A6ED-78DDE8A0577D}" destId="{DEDE7997-C2B9-4607-84A6-C0EC57B329C2}" srcOrd="1" destOrd="0" parTransId="{D4B0ED36-39F6-4EB4-BBAE-5EF7E5BF533F}" sibTransId="{5DA2A556-2422-4A43-A4D0-5C817BBCC33C}"/>
    <dgm:cxn modelId="{61AF10C2-7FAB-BE4A-B9DC-0E3FE161D93D}" type="presOf" srcId="{CECD8466-1E0E-4F2D-A43E-390497049EA7}" destId="{C85FC0A7-1EB0-4175-A282-9C6B254EDB02}" srcOrd="0" destOrd="0" presId="urn:microsoft.com/office/officeart/2005/8/layout/bList2#1"/>
    <dgm:cxn modelId="{ED3A1FC2-688B-EF4E-93DE-0C0B98AC785C}" type="presOf" srcId="{DEDE7997-C2B9-4607-84A6-C0EC57B329C2}" destId="{07AC25C9-AA42-42A6-A1F2-0D9A5DB8E1CB}" srcOrd="1" destOrd="0" presId="urn:microsoft.com/office/officeart/2005/8/layout/bList2#1"/>
    <dgm:cxn modelId="{0E5C78CF-C19D-3643-A73F-C0D6C57C6612}" type="presOf" srcId="{CCE1D47F-3367-405F-A6ED-78DDE8A0577D}" destId="{256BB892-C760-4A88-8813-5BC6DE8CB95D}" srcOrd="0" destOrd="0" presId="urn:microsoft.com/office/officeart/2005/8/layout/bList2#1"/>
    <dgm:cxn modelId="{B503C9E0-B912-A64A-B8AB-B90DA7AA9BC8}" type="presOf" srcId="{CC716491-2D48-4E34-A4C9-C5E279867C47}" destId="{0C78F5A4-3DA0-4CD2-A659-D4D619333C75}" srcOrd="0" destOrd="0" presId="urn:microsoft.com/office/officeart/2005/8/layout/bList2#1"/>
    <dgm:cxn modelId="{A54E0BEE-6D42-C44A-89E7-CEEE4C2E6A03}" type="presOf" srcId="{4FA3F2E2-08A6-4501-B0E3-B1AE7433B5AD}" destId="{78BB6EC3-F516-4F64-929E-114E133B7FB2}" srcOrd="0" destOrd="0" presId="urn:microsoft.com/office/officeart/2005/8/layout/bList2#1"/>
    <dgm:cxn modelId="{7E39D6F1-4774-AB4E-B484-C6BC99503100}" type="presOf" srcId="{DEDE7997-C2B9-4607-84A6-C0EC57B329C2}" destId="{2843924A-5014-4209-958F-2BEE0D7DBD5F}" srcOrd="0" destOrd="0" presId="urn:microsoft.com/office/officeart/2005/8/layout/bList2#1"/>
    <dgm:cxn modelId="{55477BF4-11E0-A549-B38E-906B18BDC3ED}" type="presOf" srcId="{5D1992AF-96DF-4721-A5E6-BC67AC75837C}" destId="{E42A0C1B-9976-43D9-A871-1E147AD842C9}" srcOrd="0" destOrd="0" presId="urn:microsoft.com/office/officeart/2005/8/layout/bList2#1"/>
    <dgm:cxn modelId="{F21452F6-3123-C64A-967F-7DEE111E530F}" type="presOf" srcId="{4FA3F2E2-08A6-4501-B0E3-B1AE7433B5AD}" destId="{300293B8-9736-4694-93E1-795302E1F498}" srcOrd="1" destOrd="0" presId="urn:microsoft.com/office/officeart/2005/8/layout/bList2#1"/>
    <dgm:cxn modelId="{7ABDDC65-F839-2C40-BD4F-5DF63E99148B}" type="presParOf" srcId="{256BB892-C760-4A88-8813-5BC6DE8CB95D}" destId="{A613C32A-9F72-46CA-A216-8C0DD555032F}" srcOrd="0" destOrd="0" presId="urn:microsoft.com/office/officeart/2005/8/layout/bList2#1"/>
    <dgm:cxn modelId="{3AEF29E9-024A-0541-9914-D66F1FAEE50F}" type="presParOf" srcId="{A613C32A-9F72-46CA-A216-8C0DD555032F}" destId="{6DBC84DC-98DC-4427-BCEA-B182FDAA7AC7}" srcOrd="0" destOrd="0" presId="urn:microsoft.com/office/officeart/2005/8/layout/bList2#1"/>
    <dgm:cxn modelId="{92A08E1C-4B98-E54D-B91F-47F9FA4648AE}" type="presParOf" srcId="{A613C32A-9F72-46CA-A216-8C0DD555032F}" destId="{78BB6EC3-F516-4F64-929E-114E133B7FB2}" srcOrd="1" destOrd="0" presId="urn:microsoft.com/office/officeart/2005/8/layout/bList2#1"/>
    <dgm:cxn modelId="{26CCFDC3-4035-C344-B33C-FFA3DC8425FC}" type="presParOf" srcId="{A613C32A-9F72-46CA-A216-8C0DD555032F}" destId="{300293B8-9736-4694-93E1-795302E1F498}" srcOrd="2" destOrd="0" presId="urn:microsoft.com/office/officeart/2005/8/layout/bList2#1"/>
    <dgm:cxn modelId="{490E8138-9C0C-0D40-B50B-F6E6904438B1}" type="presParOf" srcId="{A613C32A-9F72-46CA-A216-8C0DD555032F}" destId="{EA3E2D5A-ECDA-4859-AA20-142F5623C5B3}" srcOrd="3" destOrd="0" presId="urn:microsoft.com/office/officeart/2005/8/layout/bList2#1"/>
    <dgm:cxn modelId="{5E592A88-F704-184A-A149-486595400473}" type="presParOf" srcId="{256BB892-C760-4A88-8813-5BC6DE8CB95D}" destId="{E42A0C1B-9976-43D9-A871-1E147AD842C9}" srcOrd="1" destOrd="0" presId="urn:microsoft.com/office/officeart/2005/8/layout/bList2#1"/>
    <dgm:cxn modelId="{35442482-E8E2-AA4F-9E96-1DE448AC018E}" type="presParOf" srcId="{256BB892-C760-4A88-8813-5BC6DE8CB95D}" destId="{D78887B8-5B0E-4285-AB6B-CA992BF40659}" srcOrd="2" destOrd="0" presId="urn:microsoft.com/office/officeart/2005/8/layout/bList2#1"/>
    <dgm:cxn modelId="{EF4BC78B-2E39-CE4E-A4D1-A76B6772B347}" type="presParOf" srcId="{D78887B8-5B0E-4285-AB6B-CA992BF40659}" destId="{0011900A-F1D7-4C23-9029-7597B8AAC552}" srcOrd="0" destOrd="0" presId="urn:microsoft.com/office/officeart/2005/8/layout/bList2#1"/>
    <dgm:cxn modelId="{784AF1BC-A592-E046-BFB7-3E2FE601DB96}" type="presParOf" srcId="{D78887B8-5B0E-4285-AB6B-CA992BF40659}" destId="{2843924A-5014-4209-958F-2BEE0D7DBD5F}" srcOrd="1" destOrd="0" presId="urn:microsoft.com/office/officeart/2005/8/layout/bList2#1"/>
    <dgm:cxn modelId="{1DD37253-B6E2-9C49-993A-6489AF249FE4}" type="presParOf" srcId="{D78887B8-5B0E-4285-AB6B-CA992BF40659}" destId="{07AC25C9-AA42-42A6-A1F2-0D9A5DB8E1CB}" srcOrd="2" destOrd="0" presId="urn:microsoft.com/office/officeart/2005/8/layout/bList2#1"/>
    <dgm:cxn modelId="{0DEAAC8F-D8F8-7D4C-A29D-4B1EF1D32DB1}" type="presParOf" srcId="{D78887B8-5B0E-4285-AB6B-CA992BF40659}" destId="{D1BC6EF4-6216-49CC-9EFD-CC6F40192208}" srcOrd="3" destOrd="0" presId="urn:microsoft.com/office/officeart/2005/8/layout/bList2#1"/>
    <dgm:cxn modelId="{EAD6B01D-7EB4-E745-A02B-50D012A681DD}" type="presParOf" srcId="{256BB892-C760-4A88-8813-5BC6DE8CB95D}" destId="{EC97DF0D-F92F-42AC-87FB-B868FE65D6A0}" srcOrd="3" destOrd="0" presId="urn:microsoft.com/office/officeart/2005/8/layout/bList2#1"/>
    <dgm:cxn modelId="{52A4EFFF-FE78-0048-BBAC-8EC6406E8572}" type="presParOf" srcId="{256BB892-C760-4A88-8813-5BC6DE8CB95D}" destId="{F636E0B5-E266-4905-93C3-F8CE1683CD6D}" srcOrd="4" destOrd="0" presId="urn:microsoft.com/office/officeart/2005/8/layout/bList2#1"/>
    <dgm:cxn modelId="{5551AC4B-B91F-4945-918D-BD016E63AE03}" type="presParOf" srcId="{F636E0B5-E266-4905-93C3-F8CE1683CD6D}" destId="{C85FC0A7-1EB0-4175-A282-9C6B254EDB02}" srcOrd="0" destOrd="0" presId="urn:microsoft.com/office/officeart/2005/8/layout/bList2#1"/>
    <dgm:cxn modelId="{6AEBE759-B183-284F-A4E7-2E9F01881BDC}" type="presParOf" srcId="{F636E0B5-E266-4905-93C3-F8CE1683CD6D}" destId="{0C78F5A4-3DA0-4CD2-A659-D4D619333C75}" srcOrd="1" destOrd="0" presId="urn:microsoft.com/office/officeart/2005/8/layout/bList2#1"/>
    <dgm:cxn modelId="{C3E31673-0DE4-FF45-959E-8CE2190858D6}" type="presParOf" srcId="{F636E0B5-E266-4905-93C3-F8CE1683CD6D}" destId="{CE82FB3B-4C52-456F-AAC4-1CACDC2D3B68}" srcOrd="2" destOrd="0" presId="urn:microsoft.com/office/officeart/2005/8/layout/bList2#1"/>
    <dgm:cxn modelId="{BD67D113-DED2-704E-BEA4-83B0ED6894A4}" type="presParOf" srcId="{F636E0B5-E266-4905-93C3-F8CE1683CD6D}" destId="{935EF5F8-DC49-4642-8A5C-2368BF2B5054}" srcOrd="3" destOrd="0" presId="urn:microsoft.com/office/officeart/2005/8/layout/b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5357D-02A5-4382-BB95-A1EEAE0004F2}">
      <dsp:nvSpPr>
        <dsp:cNvPr id="0" name=""/>
        <dsp:cNvSpPr/>
      </dsp:nvSpPr>
      <dsp:spPr>
        <a:xfrm flipH="1">
          <a:off x="4639952" y="1528717"/>
          <a:ext cx="2962681" cy="1995284"/>
        </a:xfrm>
        <a:prstGeom prst="ellips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Black"/>
              <a:ea typeface="+mn-ea"/>
              <a:cs typeface="Arial Black"/>
            </a:rPr>
            <a:t>Microfinance Environmental Performance Index</a:t>
          </a:r>
        </a:p>
      </dsp:txBody>
      <dsp:txXfrm>
        <a:off x="5073827" y="1820920"/>
        <a:ext cx="2094931" cy="1410878"/>
      </dsp:txXfrm>
    </dsp:sp>
    <dsp:sp modelId="{083A4E02-A4DB-42F6-9024-6210AC7F5351}">
      <dsp:nvSpPr>
        <dsp:cNvPr id="0" name=""/>
        <dsp:cNvSpPr/>
      </dsp:nvSpPr>
      <dsp:spPr>
        <a:xfrm rot="16200000">
          <a:off x="6053989" y="1450992"/>
          <a:ext cx="134607" cy="20841"/>
        </a:xfrm>
        <a:custGeom>
          <a:avLst/>
          <a:gdLst/>
          <a:ahLst/>
          <a:cxnLst/>
          <a:rect l="0" t="0" r="0" b="0"/>
          <a:pathLst>
            <a:path>
              <a:moveTo>
                <a:pt x="0" y="10420"/>
              </a:moveTo>
              <a:lnTo>
                <a:pt x="134607" y="10420"/>
              </a:lnTo>
            </a:path>
          </a:pathLst>
        </a:custGeom>
        <a:noFill/>
        <a:ln w="15875"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tx1"/>
            </a:solidFill>
            <a:latin typeface="Arial Black"/>
            <a:cs typeface="Arial Black"/>
          </a:endParaRPr>
        </a:p>
      </dsp:txBody>
      <dsp:txXfrm>
        <a:off x="6117928" y="1458048"/>
        <a:ext cx="6730" cy="6730"/>
      </dsp:txXfrm>
    </dsp:sp>
    <dsp:sp modelId="{A9D85007-2C71-48BE-A541-0DEB7D0F39ED}">
      <dsp:nvSpPr>
        <dsp:cNvPr id="0" name=""/>
        <dsp:cNvSpPr/>
      </dsp:nvSpPr>
      <dsp:spPr>
        <a:xfrm>
          <a:off x="4612728" y="-17571"/>
          <a:ext cx="3017129" cy="1411681"/>
        </a:xfrm>
        <a:prstGeom prst="ellipse">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Black"/>
              <a:ea typeface="+mn-ea"/>
              <a:cs typeface="Arial Black"/>
            </a:rPr>
            <a:t>1. Environmental policy </a:t>
          </a:r>
        </a:p>
      </dsp:txBody>
      <dsp:txXfrm>
        <a:off x="5054576" y="189165"/>
        <a:ext cx="2133433" cy="998209"/>
      </dsp:txXfrm>
    </dsp:sp>
    <dsp:sp modelId="{2ED41825-E622-4550-BA46-66FD0572BE9E}">
      <dsp:nvSpPr>
        <dsp:cNvPr id="0" name=""/>
        <dsp:cNvSpPr/>
      </dsp:nvSpPr>
      <dsp:spPr>
        <a:xfrm rot="20900484">
          <a:off x="7535414" y="2201794"/>
          <a:ext cx="216725" cy="20841"/>
        </a:xfrm>
        <a:custGeom>
          <a:avLst/>
          <a:gdLst/>
          <a:ahLst/>
          <a:cxnLst/>
          <a:rect l="0" t="0" r="0" b="0"/>
          <a:pathLst>
            <a:path>
              <a:moveTo>
                <a:pt x="0" y="10420"/>
              </a:moveTo>
              <a:lnTo>
                <a:pt x="216725" y="10420"/>
              </a:lnTo>
            </a:path>
          </a:pathLst>
        </a:custGeom>
        <a:noFill/>
        <a:ln w="15875"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tx1"/>
            </a:solidFill>
            <a:latin typeface="Arial Black"/>
            <a:cs typeface="Arial Black"/>
          </a:endParaRPr>
        </a:p>
      </dsp:txBody>
      <dsp:txXfrm>
        <a:off x="7638359" y="2206797"/>
        <a:ext cx="10836" cy="10836"/>
      </dsp:txXfrm>
    </dsp:sp>
    <dsp:sp modelId="{BC985798-4A71-4E85-96CE-F6727A48FAA1}">
      <dsp:nvSpPr>
        <dsp:cNvPr id="0" name=""/>
        <dsp:cNvSpPr/>
      </dsp:nvSpPr>
      <dsp:spPr>
        <a:xfrm>
          <a:off x="7698084" y="1073307"/>
          <a:ext cx="2503376" cy="1738866"/>
        </a:xfrm>
        <a:prstGeom prst="ellipse">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Black"/>
              <a:ea typeface="+mn-ea"/>
              <a:cs typeface="Arial Black"/>
            </a:rPr>
            <a:t>2. Ecological footprint </a:t>
          </a:r>
        </a:p>
      </dsp:txBody>
      <dsp:txXfrm>
        <a:off x="8064695" y="1327958"/>
        <a:ext cx="1770154" cy="1229564"/>
      </dsp:txXfrm>
    </dsp:sp>
    <dsp:sp modelId="{850471A1-D318-4BE7-9F72-35322C4C90D5}">
      <dsp:nvSpPr>
        <dsp:cNvPr id="0" name=""/>
        <dsp:cNvSpPr/>
      </dsp:nvSpPr>
      <dsp:spPr>
        <a:xfrm rot="2358538">
          <a:off x="7046997" y="3329349"/>
          <a:ext cx="135543" cy="20841"/>
        </a:xfrm>
        <a:custGeom>
          <a:avLst/>
          <a:gdLst/>
          <a:ahLst/>
          <a:cxnLst/>
          <a:rect l="0" t="0" r="0" b="0"/>
          <a:pathLst>
            <a:path>
              <a:moveTo>
                <a:pt x="0" y="10420"/>
              </a:moveTo>
              <a:lnTo>
                <a:pt x="135543" y="10420"/>
              </a:lnTo>
            </a:path>
          </a:pathLst>
        </a:custGeom>
        <a:noFill/>
        <a:ln w="15875"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tx1"/>
            </a:solidFill>
            <a:latin typeface="Arial Black"/>
            <a:cs typeface="Arial Black"/>
          </a:endParaRPr>
        </a:p>
      </dsp:txBody>
      <dsp:txXfrm>
        <a:off x="7111380" y="3336381"/>
        <a:ext cx="6777" cy="6777"/>
      </dsp:txXfrm>
    </dsp:sp>
    <dsp:sp modelId="{ACE3BCB9-7236-46C1-BC99-4E686ACB4888}">
      <dsp:nvSpPr>
        <dsp:cNvPr id="0" name=""/>
        <dsp:cNvSpPr/>
      </dsp:nvSpPr>
      <dsp:spPr>
        <a:xfrm>
          <a:off x="6632309" y="3232125"/>
          <a:ext cx="2610438" cy="1562561"/>
        </a:xfrm>
        <a:prstGeom prst="ellipse">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Black"/>
              <a:ea typeface="+mn-ea"/>
              <a:cs typeface="Arial Black"/>
            </a:rPr>
            <a:t>3. Environmental risk assessment </a:t>
          </a:r>
        </a:p>
      </dsp:txBody>
      <dsp:txXfrm>
        <a:off x="7014599" y="3460957"/>
        <a:ext cx="1845858" cy="1104897"/>
      </dsp:txXfrm>
    </dsp:sp>
    <dsp:sp modelId="{E57FD004-2635-4714-8706-607CD9113CFF}">
      <dsp:nvSpPr>
        <dsp:cNvPr id="0" name=""/>
        <dsp:cNvSpPr/>
      </dsp:nvSpPr>
      <dsp:spPr>
        <a:xfrm rot="8558611">
          <a:off x="4935424" y="3333632"/>
          <a:ext cx="229368" cy="20841"/>
        </a:xfrm>
        <a:custGeom>
          <a:avLst/>
          <a:gdLst/>
          <a:ahLst/>
          <a:cxnLst/>
          <a:rect l="0" t="0" r="0" b="0"/>
          <a:pathLst>
            <a:path>
              <a:moveTo>
                <a:pt x="0" y="10420"/>
              </a:moveTo>
              <a:lnTo>
                <a:pt x="229368" y="10420"/>
              </a:lnTo>
            </a:path>
          </a:pathLst>
        </a:custGeom>
        <a:noFill/>
        <a:ln w="15875"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tx1"/>
            </a:solidFill>
            <a:latin typeface="Arial Black"/>
            <a:cs typeface="Arial Black"/>
          </a:endParaRPr>
        </a:p>
      </dsp:txBody>
      <dsp:txXfrm rot="10800000">
        <a:off x="5044374" y="3338319"/>
        <a:ext cx="11468" cy="11468"/>
      </dsp:txXfrm>
    </dsp:sp>
    <dsp:sp modelId="{BE0A6E55-94A6-4DF5-8684-95C0D7E24A11}">
      <dsp:nvSpPr>
        <dsp:cNvPr id="0" name=""/>
        <dsp:cNvSpPr/>
      </dsp:nvSpPr>
      <dsp:spPr>
        <a:xfrm>
          <a:off x="2686882" y="3288814"/>
          <a:ext cx="2923041" cy="1487121"/>
        </a:xfrm>
        <a:prstGeom prst="ellipse">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Black"/>
              <a:ea typeface="+mn-ea"/>
              <a:cs typeface="Arial Black"/>
            </a:rPr>
            <a:t>4. Green microcredit </a:t>
          </a:r>
        </a:p>
      </dsp:txBody>
      <dsp:txXfrm>
        <a:off x="3114951" y="3506598"/>
        <a:ext cx="2066903" cy="1051553"/>
      </dsp:txXfrm>
    </dsp:sp>
    <dsp:sp modelId="{466957C6-FDF4-4C20-9008-429F88B006E2}">
      <dsp:nvSpPr>
        <dsp:cNvPr id="0" name=""/>
        <dsp:cNvSpPr/>
      </dsp:nvSpPr>
      <dsp:spPr>
        <a:xfrm rot="11429640">
          <a:off x="4539489" y="2237276"/>
          <a:ext cx="154795" cy="20841"/>
        </a:xfrm>
        <a:custGeom>
          <a:avLst/>
          <a:gdLst/>
          <a:ahLst/>
          <a:cxnLst/>
          <a:rect l="0" t="0" r="0" b="0"/>
          <a:pathLst>
            <a:path>
              <a:moveTo>
                <a:pt x="0" y="10420"/>
              </a:moveTo>
              <a:lnTo>
                <a:pt x="154795" y="10420"/>
              </a:lnTo>
            </a:path>
          </a:pathLst>
        </a:custGeom>
        <a:noFill/>
        <a:ln w="15875" cap="flat" cmpd="sng" algn="ctr">
          <a:solidFill>
            <a:schemeClr val="accent2">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dirty="0">
            <a:solidFill>
              <a:schemeClr val="tx1"/>
            </a:solidFill>
            <a:latin typeface="Arial Black"/>
            <a:cs typeface="Arial Black"/>
          </a:endParaRPr>
        </a:p>
      </dsp:txBody>
      <dsp:txXfrm rot="10800000">
        <a:off x="4613017" y="2243827"/>
        <a:ext cx="7739" cy="7739"/>
      </dsp:txXfrm>
    </dsp:sp>
    <dsp:sp modelId="{6306293F-1BCE-42FD-9417-2BD6A7FE8357}">
      <dsp:nvSpPr>
        <dsp:cNvPr id="0" name=""/>
        <dsp:cNvSpPr/>
      </dsp:nvSpPr>
      <dsp:spPr>
        <a:xfrm>
          <a:off x="2006207" y="1299500"/>
          <a:ext cx="2604551" cy="1411681"/>
        </a:xfrm>
        <a:prstGeom prst="ellipse">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Black"/>
              <a:ea typeface="+mn-ea"/>
              <a:cs typeface="Arial Black"/>
            </a:rPr>
            <a:t>5. Environmental non-financial services </a:t>
          </a:r>
        </a:p>
      </dsp:txBody>
      <dsp:txXfrm>
        <a:off x="2387635" y="1506236"/>
        <a:ext cx="1841695" cy="9982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4DB8C0-3443-4F66-91A7-0B4DF055C10B}">
      <dsp:nvSpPr>
        <dsp:cNvPr id="0" name=""/>
        <dsp:cNvSpPr/>
      </dsp:nvSpPr>
      <dsp:spPr>
        <a:xfrm>
          <a:off x="2613974" y="552706"/>
          <a:ext cx="5177813" cy="5177813"/>
        </a:xfrm>
        <a:prstGeom prst="blockArc">
          <a:avLst>
            <a:gd name="adj1" fmla="val 12957922"/>
            <a:gd name="adj2" fmla="val 17167819"/>
            <a:gd name="adj3" fmla="val 3906"/>
          </a:avLst>
        </a:prstGeom>
        <a:solidFill>
          <a:schemeClr val="accent3">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58C5B72-98FF-4AC3-93D0-7C9DC31D301C}">
      <dsp:nvSpPr>
        <dsp:cNvPr id="0" name=""/>
        <dsp:cNvSpPr/>
      </dsp:nvSpPr>
      <dsp:spPr>
        <a:xfrm>
          <a:off x="2745523" y="352115"/>
          <a:ext cx="5177813" cy="5177813"/>
        </a:xfrm>
        <a:prstGeom prst="blockArc">
          <a:avLst>
            <a:gd name="adj1" fmla="val 9785065"/>
            <a:gd name="adj2" fmla="val 12632928"/>
            <a:gd name="adj3" fmla="val 3906"/>
          </a:avLst>
        </a:prstGeom>
        <a:solidFill>
          <a:schemeClr val="accent2">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4E1E449-3E92-4162-8B9E-D75D27A616D0}">
      <dsp:nvSpPr>
        <dsp:cNvPr id="0" name=""/>
        <dsp:cNvSpPr/>
      </dsp:nvSpPr>
      <dsp:spPr>
        <a:xfrm>
          <a:off x="2811534" y="621105"/>
          <a:ext cx="5177813" cy="5177813"/>
        </a:xfrm>
        <a:prstGeom prst="blockArc">
          <a:avLst>
            <a:gd name="adj1" fmla="val 6841311"/>
            <a:gd name="adj2" fmla="val 10160360"/>
            <a:gd name="adj3" fmla="val 3906"/>
          </a:avLst>
        </a:prstGeom>
        <a:solidFill>
          <a:schemeClr val="accent6">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0AD6B19-D0C8-49E2-8516-C0EEE06FE4D8}">
      <dsp:nvSpPr>
        <dsp:cNvPr id="0" name=""/>
        <dsp:cNvSpPr/>
      </dsp:nvSpPr>
      <dsp:spPr>
        <a:xfrm>
          <a:off x="3461831" y="1153065"/>
          <a:ext cx="5177813" cy="5177813"/>
        </a:xfrm>
        <a:prstGeom prst="blockArc">
          <a:avLst>
            <a:gd name="adj1" fmla="val 2617570"/>
            <a:gd name="adj2" fmla="val 8182430"/>
            <a:gd name="adj3" fmla="val 3906"/>
          </a:avLst>
        </a:prstGeom>
        <a:solidFill>
          <a:schemeClr val="accent5">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C37982B-CDCC-4232-AE55-837494FED683}">
      <dsp:nvSpPr>
        <dsp:cNvPr id="0" name=""/>
        <dsp:cNvSpPr/>
      </dsp:nvSpPr>
      <dsp:spPr>
        <a:xfrm>
          <a:off x="3919827" y="916602"/>
          <a:ext cx="5177813" cy="5177813"/>
        </a:xfrm>
        <a:prstGeom prst="blockArc">
          <a:avLst>
            <a:gd name="adj1" fmla="val 165425"/>
            <a:gd name="adj2" fmla="val 3170544"/>
            <a:gd name="adj3" fmla="val 3906"/>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B7E7EF2-C546-4426-B558-A2FB9535DE49}">
      <dsp:nvSpPr>
        <dsp:cNvPr id="0" name=""/>
        <dsp:cNvSpPr/>
      </dsp:nvSpPr>
      <dsp:spPr>
        <a:xfrm>
          <a:off x="3995250" y="412859"/>
          <a:ext cx="5177813" cy="5177813"/>
        </a:xfrm>
        <a:prstGeom prst="blockArc">
          <a:avLst>
            <a:gd name="adj1" fmla="val 19427497"/>
            <a:gd name="adj2" fmla="val 856423"/>
            <a:gd name="adj3" fmla="val 3906"/>
          </a:avLst>
        </a:prstGeom>
        <a:solidFill>
          <a:schemeClr val="accent3">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1026857-C3DF-41EC-9FA2-D6089403F905}">
      <dsp:nvSpPr>
        <dsp:cNvPr id="0" name=""/>
        <dsp:cNvSpPr/>
      </dsp:nvSpPr>
      <dsp:spPr>
        <a:xfrm>
          <a:off x="4059131" y="581048"/>
          <a:ext cx="5177813" cy="5177813"/>
        </a:xfrm>
        <a:prstGeom prst="blockArc">
          <a:avLst>
            <a:gd name="adj1" fmla="val 15140805"/>
            <a:gd name="adj2" fmla="val 19221009"/>
            <a:gd name="adj3" fmla="val 3906"/>
          </a:avLst>
        </a:prstGeom>
        <a:solidFill>
          <a:schemeClr val="accent2">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C79F2C2-BD4B-4DC9-B0DD-B87D090311A0}">
      <dsp:nvSpPr>
        <dsp:cNvPr id="0" name=""/>
        <dsp:cNvSpPr/>
      </dsp:nvSpPr>
      <dsp:spPr>
        <a:xfrm>
          <a:off x="4096804" y="1401308"/>
          <a:ext cx="3844507" cy="3952882"/>
        </a:xfrm>
        <a:prstGeom prst="ellipse">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Rounded MT Bold"/>
              <a:cs typeface="Arial Rounded MT Bold"/>
            </a:rPr>
            <a:t>Client Protection </a:t>
          </a:r>
        </a:p>
      </dsp:txBody>
      <dsp:txXfrm>
        <a:off x="4659819" y="1980194"/>
        <a:ext cx="2718477" cy="2795110"/>
      </dsp:txXfrm>
    </dsp:sp>
    <dsp:sp modelId="{352DE816-2FB8-417B-8DFF-67FA6CF05240}">
      <dsp:nvSpPr>
        <dsp:cNvPr id="0" name=""/>
        <dsp:cNvSpPr/>
      </dsp:nvSpPr>
      <dsp:spPr>
        <a:xfrm>
          <a:off x="4567206" y="-145368"/>
          <a:ext cx="2681773" cy="1697119"/>
        </a:xfrm>
        <a:prstGeom prst="ellips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Rounded MT Bold"/>
              <a:cs typeface="Arial Rounded MT Bold"/>
            </a:rPr>
            <a:t>Product Design &amp; Delivery</a:t>
          </a:r>
        </a:p>
      </dsp:txBody>
      <dsp:txXfrm>
        <a:off x="4959943" y="103169"/>
        <a:ext cx="1896299" cy="1200045"/>
      </dsp:txXfrm>
    </dsp:sp>
    <dsp:sp modelId="{B1ECE190-D2F4-40ED-A062-4E1AF43D5146}">
      <dsp:nvSpPr>
        <dsp:cNvPr id="0" name=""/>
        <dsp:cNvSpPr/>
      </dsp:nvSpPr>
      <dsp:spPr>
        <a:xfrm>
          <a:off x="7232389" y="614147"/>
          <a:ext cx="2799794" cy="1776310"/>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Rounded MT Bold"/>
              <a:cs typeface="Arial Rounded MT Bold"/>
            </a:rPr>
            <a:t>Prevent over-indebtedness</a:t>
          </a:r>
        </a:p>
      </dsp:txBody>
      <dsp:txXfrm>
        <a:off x="7642409" y="874282"/>
        <a:ext cx="1979754" cy="1256040"/>
      </dsp:txXfrm>
    </dsp:sp>
    <dsp:sp modelId="{C0B35036-37ED-4049-A873-0EDE1280F8C8}">
      <dsp:nvSpPr>
        <dsp:cNvPr id="0" name=""/>
        <dsp:cNvSpPr/>
      </dsp:nvSpPr>
      <dsp:spPr>
        <a:xfrm>
          <a:off x="7748289" y="2782643"/>
          <a:ext cx="2591713" cy="1689929"/>
        </a:xfrm>
        <a:prstGeom prst="ellipse">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Rounded MT Bold"/>
              <a:cs typeface="Arial Rounded MT Bold"/>
            </a:rPr>
            <a:t>Transparency </a:t>
          </a:r>
        </a:p>
      </dsp:txBody>
      <dsp:txXfrm>
        <a:off x="8127837" y="3030127"/>
        <a:ext cx="1832617" cy="1194961"/>
      </dsp:txXfrm>
    </dsp:sp>
    <dsp:sp modelId="{D1294E1E-924B-43DB-9F80-F6374E98DD87}">
      <dsp:nvSpPr>
        <dsp:cNvPr id="0" name=""/>
        <dsp:cNvSpPr/>
      </dsp:nvSpPr>
      <dsp:spPr>
        <a:xfrm>
          <a:off x="6597162" y="4680729"/>
          <a:ext cx="2889518" cy="1695574"/>
        </a:xfrm>
        <a:prstGeom prst="ellipse">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Arial Rounded MT Bold"/>
              <a:cs typeface="Arial Rounded MT Bold"/>
            </a:rPr>
            <a:t>Responsible Pricing </a:t>
          </a:r>
        </a:p>
      </dsp:txBody>
      <dsp:txXfrm>
        <a:off x="7020322" y="4929040"/>
        <a:ext cx="2043198" cy="1198952"/>
      </dsp:txXfrm>
    </dsp:sp>
    <dsp:sp modelId="{5C1ED4A7-3B96-4910-9ABE-47F1441E6612}">
      <dsp:nvSpPr>
        <dsp:cNvPr id="0" name=""/>
        <dsp:cNvSpPr/>
      </dsp:nvSpPr>
      <dsp:spPr>
        <a:xfrm>
          <a:off x="2871464" y="4712860"/>
          <a:ext cx="2991305" cy="1631311"/>
        </a:xfrm>
        <a:prstGeom prst="ellipse">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Rounded MT Bold"/>
              <a:cs typeface="Arial Rounded MT Bold"/>
            </a:rPr>
            <a:t>Fair Treatment of clients </a:t>
          </a:r>
        </a:p>
      </dsp:txBody>
      <dsp:txXfrm>
        <a:off x="3309530" y="4951760"/>
        <a:ext cx="2115173" cy="1153511"/>
      </dsp:txXfrm>
    </dsp:sp>
    <dsp:sp modelId="{1C9E69E4-2446-42DD-B283-195C4F9EC18D}">
      <dsp:nvSpPr>
        <dsp:cNvPr id="0" name=""/>
        <dsp:cNvSpPr/>
      </dsp:nvSpPr>
      <dsp:spPr>
        <a:xfrm>
          <a:off x="1604013" y="2768933"/>
          <a:ext cx="2603776" cy="1821305"/>
        </a:xfrm>
        <a:prstGeom prst="ellipse">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Rounded MT Bold"/>
              <a:cs typeface="Arial Rounded MT Bold"/>
            </a:rPr>
            <a:t>Privacy of client data</a:t>
          </a:r>
        </a:p>
      </dsp:txBody>
      <dsp:txXfrm>
        <a:off x="1985327" y="3035657"/>
        <a:ext cx="1841148" cy="1287857"/>
      </dsp:txXfrm>
    </dsp:sp>
    <dsp:sp modelId="{DCB43D51-1CE8-45F2-84E1-6499DD32EC5A}">
      <dsp:nvSpPr>
        <dsp:cNvPr id="0" name=""/>
        <dsp:cNvSpPr/>
      </dsp:nvSpPr>
      <dsp:spPr>
        <a:xfrm>
          <a:off x="1845420" y="845031"/>
          <a:ext cx="2605981" cy="1611637"/>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Arial Rounded MT Bold"/>
              <a:cs typeface="Arial Rounded MT Bold"/>
            </a:rPr>
            <a:t>Mechanism of client complaint</a:t>
          </a:r>
        </a:p>
        <a:p>
          <a:pPr marL="0" lvl="0" indent="0" algn="ctr" defTabSz="800100">
            <a:lnSpc>
              <a:spcPct val="90000"/>
            </a:lnSpc>
            <a:spcBef>
              <a:spcPct val="0"/>
            </a:spcBef>
            <a:spcAft>
              <a:spcPct val="35000"/>
            </a:spcAft>
            <a:buNone/>
          </a:pPr>
          <a:r>
            <a:rPr lang="en-US" sz="1800" kern="1200" dirty="0">
              <a:latin typeface="Arial Rounded MT Bold"/>
              <a:cs typeface="Arial Rounded MT Bold"/>
            </a:rPr>
            <a:t>Resolution  </a:t>
          </a:r>
        </a:p>
      </dsp:txBody>
      <dsp:txXfrm>
        <a:off x="2227057" y="1081050"/>
        <a:ext cx="1842707" cy="11395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3045A-91F2-4844-92DC-038CD1367CD0}">
      <dsp:nvSpPr>
        <dsp:cNvPr id="0" name=""/>
        <dsp:cNvSpPr/>
      </dsp:nvSpPr>
      <dsp:spPr>
        <a:xfrm>
          <a:off x="3995122" y="31236"/>
          <a:ext cx="4440233" cy="2357437"/>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badi MT Condensed Extra Bold"/>
              <a:cs typeface="Abadi MT Condensed Extra Bold"/>
            </a:rPr>
            <a:t>Financial Performance</a:t>
          </a:r>
        </a:p>
      </dsp:txBody>
      <dsp:txXfrm>
        <a:off x="4645379" y="376475"/>
        <a:ext cx="3139719" cy="1666959"/>
      </dsp:txXfrm>
    </dsp:sp>
    <dsp:sp modelId="{20FBBB6D-7551-4170-A21D-EFC39FCA82BF}">
      <dsp:nvSpPr>
        <dsp:cNvPr id="0" name=""/>
        <dsp:cNvSpPr/>
      </dsp:nvSpPr>
      <dsp:spPr>
        <a:xfrm rot="2492673">
          <a:off x="7520058" y="2360742"/>
          <a:ext cx="885641" cy="79563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badi MT Condensed Extra Bold"/>
            <a:cs typeface="Abadi MT Condensed Extra Bold"/>
          </a:endParaRPr>
        </a:p>
      </dsp:txBody>
      <dsp:txXfrm>
        <a:off x="7550080" y="2440719"/>
        <a:ext cx="646951" cy="477381"/>
      </dsp:txXfrm>
    </dsp:sp>
    <dsp:sp modelId="{5A37503E-9DC9-4672-AD35-18F9EC1C2C77}">
      <dsp:nvSpPr>
        <dsp:cNvPr id="0" name=""/>
        <dsp:cNvSpPr/>
      </dsp:nvSpPr>
      <dsp:spPr>
        <a:xfrm>
          <a:off x="7501008" y="3181388"/>
          <a:ext cx="4399638" cy="2234379"/>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badi MT Condensed Extra Bold"/>
              <a:cs typeface="Abadi MT Condensed Extra Bold"/>
            </a:rPr>
            <a:t>Social Performance</a:t>
          </a:r>
        </a:p>
      </dsp:txBody>
      <dsp:txXfrm>
        <a:off x="8145320" y="3508605"/>
        <a:ext cx="3111014" cy="1579945"/>
      </dsp:txXfrm>
    </dsp:sp>
    <dsp:sp modelId="{08A1FE2E-8376-4BD3-9EBE-23250221DAFD}">
      <dsp:nvSpPr>
        <dsp:cNvPr id="0" name=""/>
        <dsp:cNvSpPr/>
      </dsp:nvSpPr>
      <dsp:spPr>
        <a:xfrm rot="10800007">
          <a:off x="6237503" y="3905822"/>
          <a:ext cx="905872" cy="795635"/>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badi MT Condensed Extra Bold"/>
            <a:cs typeface="Abadi MT Condensed Extra Bold"/>
          </a:endParaRPr>
        </a:p>
      </dsp:txBody>
      <dsp:txXfrm rot="10800000">
        <a:off x="6476193" y="4064949"/>
        <a:ext cx="667182" cy="477381"/>
      </dsp:txXfrm>
    </dsp:sp>
    <dsp:sp modelId="{E063B1D4-DC9B-4E0D-8155-891D512A8242}">
      <dsp:nvSpPr>
        <dsp:cNvPr id="0" name=""/>
        <dsp:cNvSpPr/>
      </dsp:nvSpPr>
      <dsp:spPr>
        <a:xfrm>
          <a:off x="915220" y="3199268"/>
          <a:ext cx="4876595" cy="2198593"/>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badi MT Condensed Extra Bold"/>
              <a:cs typeface="Abadi MT Condensed Extra Bold"/>
            </a:rPr>
            <a:t>Environmental Performance</a:t>
          </a:r>
        </a:p>
      </dsp:txBody>
      <dsp:txXfrm>
        <a:off x="1629381" y="3521244"/>
        <a:ext cx="3448273" cy="1554641"/>
      </dsp:txXfrm>
    </dsp:sp>
    <dsp:sp modelId="{10739B58-2071-429D-BA08-EBC3473A75FC}">
      <dsp:nvSpPr>
        <dsp:cNvPr id="0" name=""/>
        <dsp:cNvSpPr/>
      </dsp:nvSpPr>
      <dsp:spPr>
        <a:xfrm rot="18768981">
          <a:off x="4382926" y="2393350"/>
          <a:ext cx="734510" cy="79563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latin typeface="Abadi MT Condensed Extra Bold"/>
            <a:cs typeface="Abadi MT Condensed Extra Bold"/>
          </a:endParaRPr>
        </a:p>
      </dsp:txBody>
      <dsp:txXfrm>
        <a:off x="4418221" y="2633295"/>
        <a:ext cx="514157" cy="4773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CE6041-206F-9B45-8529-D4C7FB7FF2D3}">
      <dsp:nvSpPr>
        <dsp:cNvPr id="0" name=""/>
        <dsp:cNvSpPr/>
      </dsp:nvSpPr>
      <dsp:spPr>
        <a:xfrm>
          <a:off x="1903409" y="6129"/>
          <a:ext cx="8423351" cy="5335807"/>
        </a:xfrm>
        <a:prstGeom prst="roundRect">
          <a:avLst/>
        </a:prstGeom>
        <a:solidFill>
          <a:schemeClr val="accent2">
            <a:lumMod val="20000"/>
            <a:lumOff val="80000"/>
          </a:schemeClr>
        </a:solidFill>
        <a:ln w="15875"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06680" tIns="106680" rIns="106680" bIns="106680" numCol="1" spcCol="1270" anchor="t" anchorCtr="0">
          <a:noAutofit/>
        </a:bodyPr>
        <a:lstStyle/>
        <a:p>
          <a:pPr marL="0" lvl="0" indent="0" algn="just" defTabSz="1244600" rtl="0">
            <a:lnSpc>
              <a:spcPct val="90000"/>
            </a:lnSpc>
            <a:spcBef>
              <a:spcPct val="0"/>
            </a:spcBef>
            <a:spcAft>
              <a:spcPct val="35000"/>
            </a:spcAft>
            <a:buNone/>
          </a:pPr>
          <a:r>
            <a:rPr lang="en-US" sz="2800" b="1" kern="1200" dirty="0">
              <a:solidFill>
                <a:srgbClr val="00B0F0"/>
              </a:solidFill>
              <a:latin typeface="Helvetica Neue"/>
              <a:cs typeface="Helvetica Neue"/>
            </a:rPr>
            <a:t>Clients may …</a:t>
          </a:r>
          <a:endParaRPr lang="en-US" sz="2800" kern="1200" dirty="0">
            <a:solidFill>
              <a:srgbClr val="00B0F0"/>
            </a:solidFill>
            <a:latin typeface="Helvetica Neue"/>
            <a:cs typeface="Helvetica Neue"/>
          </a:endParaRPr>
        </a:p>
        <a:p>
          <a:pPr marL="285750" lvl="1" indent="-285750" algn="just" defTabSz="1244600" rtl="0">
            <a:lnSpc>
              <a:spcPct val="90000"/>
            </a:lnSpc>
            <a:spcBef>
              <a:spcPct val="0"/>
            </a:spcBef>
            <a:spcAft>
              <a:spcPct val="15000"/>
            </a:spcAft>
            <a:buChar char="•"/>
          </a:pPr>
          <a:r>
            <a:rPr lang="en-US" sz="2800" kern="1200" dirty="0">
              <a:solidFill>
                <a:schemeClr val="tx1"/>
              </a:solidFill>
              <a:latin typeface="Helvetica Neue"/>
              <a:cs typeface="Helvetica Neue"/>
            </a:rPr>
            <a:t>Work longer hours</a:t>
          </a:r>
        </a:p>
        <a:p>
          <a:pPr marL="285750" lvl="1" indent="-285750" algn="just" defTabSz="1244600" rtl="0">
            <a:lnSpc>
              <a:spcPct val="90000"/>
            </a:lnSpc>
            <a:spcBef>
              <a:spcPct val="0"/>
            </a:spcBef>
            <a:spcAft>
              <a:spcPct val="15000"/>
            </a:spcAft>
            <a:buChar char="•"/>
          </a:pPr>
          <a:r>
            <a:rPr lang="en-US" sz="2800" kern="1200" dirty="0">
              <a:solidFill>
                <a:schemeClr val="tx1"/>
              </a:solidFill>
              <a:latin typeface="Helvetica Neue"/>
              <a:cs typeface="Helvetica Neue"/>
            </a:rPr>
            <a:t>Reduce consumption</a:t>
          </a:r>
        </a:p>
        <a:p>
          <a:pPr marL="285750" lvl="1" indent="-285750" algn="just" defTabSz="1244600" rtl="0">
            <a:lnSpc>
              <a:spcPct val="90000"/>
            </a:lnSpc>
            <a:spcBef>
              <a:spcPct val="0"/>
            </a:spcBef>
            <a:spcAft>
              <a:spcPct val="15000"/>
            </a:spcAft>
            <a:buChar char="•"/>
          </a:pPr>
          <a:r>
            <a:rPr lang="en-US" sz="2800" kern="1200" dirty="0">
              <a:solidFill>
                <a:schemeClr val="tx1"/>
              </a:solidFill>
              <a:latin typeface="Helvetica Neue"/>
              <a:cs typeface="Helvetica Neue"/>
            </a:rPr>
            <a:t>Use savings for loan repayment.</a:t>
          </a:r>
        </a:p>
        <a:p>
          <a:pPr marL="285750" lvl="1" indent="-285750" algn="just" defTabSz="1244600" rtl="0">
            <a:lnSpc>
              <a:spcPct val="90000"/>
            </a:lnSpc>
            <a:spcBef>
              <a:spcPct val="0"/>
            </a:spcBef>
            <a:spcAft>
              <a:spcPct val="15000"/>
            </a:spcAft>
            <a:buChar char="•"/>
          </a:pPr>
          <a:r>
            <a:rPr lang="en-US" sz="2800" kern="1200" dirty="0">
              <a:solidFill>
                <a:schemeClr val="tx1"/>
              </a:solidFill>
              <a:latin typeface="Helvetica Neue"/>
              <a:cs typeface="Helvetica Neue"/>
            </a:rPr>
            <a:t>Take new loans to pay off current debt.</a:t>
          </a:r>
        </a:p>
        <a:p>
          <a:pPr marL="285750" lvl="1" indent="-285750" algn="just" defTabSz="1244600" rtl="0">
            <a:lnSpc>
              <a:spcPct val="90000"/>
            </a:lnSpc>
            <a:spcBef>
              <a:spcPct val="0"/>
            </a:spcBef>
            <a:spcAft>
              <a:spcPct val="15000"/>
            </a:spcAft>
            <a:buChar char="•"/>
          </a:pPr>
          <a:r>
            <a:rPr lang="en-US" sz="2800" kern="1200" dirty="0">
              <a:solidFill>
                <a:schemeClr val="tx1"/>
              </a:solidFill>
              <a:latin typeface="Helvetica Neue"/>
              <a:cs typeface="Helvetica Neue"/>
            </a:rPr>
            <a:t>Sell assets, including productive assets.</a:t>
          </a:r>
        </a:p>
        <a:p>
          <a:pPr marL="285750" lvl="1" indent="-285750" algn="just" defTabSz="1244600" rtl="0">
            <a:lnSpc>
              <a:spcPct val="90000"/>
            </a:lnSpc>
            <a:spcBef>
              <a:spcPct val="0"/>
            </a:spcBef>
            <a:spcAft>
              <a:spcPct val="15000"/>
            </a:spcAft>
            <a:buChar char="•"/>
          </a:pPr>
          <a:r>
            <a:rPr lang="en-US" sz="2800" kern="1200" dirty="0">
              <a:solidFill>
                <a:schemeClr val="tx1"/>
              </a:solidFill>
              <a:latin typeface="Helvetica Neue"/>
              <a:cs typeface="Helvetica Neue"/>
            </a:rPr>
            <a:t>Invest less in productive assets and human capital.</a:t>
          </a:r>
        </a:p>
        <a:p>
          <a:pPr marL="285750" lvl="1" indent="-285750" algn="just" defTabSz="1244600" rtl="0">
            <a:lnSpc>
              <a:spcPct val="90000"/>
            </a:lnSpc>
            <a:spcBef>
              <a:spcPct val="0"/>
            </a:spcBef>
            <a:spcAft>
              <a:spcPct val="15000"/>
            </a:spcAft>
            <a:buChar char="•"/>
          </a:pPr>
          <a:r>
            <a:rPr lang="en-US" sz="2800" kern="1200" dirty="0">
              <a:solidFill>
                <a:schemeClr val="tx1"/>
              </a:solidFill>
              <a:latin typeface="Helvetica Neue"/>
              <a:cs typeface="Helvetica Neue"/>
            </a:rPr>
            <a:t>Search for help from family, depleting relatives’ assets.</a:t>
          </a:r>
        </a:p>
      </dsp:txBody>
      <dsp:txXfrm>
        <a:off x="2163882" y="266602"/>
        <a:ext cx="7902405" cy="48148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91B33-BD47-8D41-A2DB-9F1BD71E221D}">
      <dsp:nvSpPr>
        <dsp:cNvPr id="0" name=""/>
        <dsp:cNvSpPr/>
      </dsp:nvSpPr>
      <dsp:spPr>
        <a:xfrm>
          <a:off x="0" y="0"/>
          <a:ext cx="7302281" cy="0"/>
        </a:xfrm>
        <a:prstGeom prst="lin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985E2A43-9157-3C40-AD49-43C1D6DF830A}">
      <dsp:nvSpPr>
        <dsp:cNvPr id="0" name=""/>
        <dsp:cNvSpPr/>
      </dsp:nvSpPr>
      <dsp:spPr>
        <a:xfrm>
          <a:off x="0" y="0"/>
          <a:ext cx="7302281" cy="923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0" kern="1200" dirty="0">
              <a:latin typeface="Helvetica Neue"/>
              <a:cs typeface="Helvetica Neue"/>
            </a:rPr>
            <a:t>I can easily understand the interest rate and compare it to other institutions.</a:t>
          </a:r>
          <a:endParaRPr lang="en-US" sz="1800" kern="1200" dirty="0">
            <a:latin typeface="Helvetica Neue"/>
            <a:cs typeface="Helvetica Neue"/>
          </a:endParaRPr>
        </a:p>
      </dsp:txBody>
      <dsp:txXfrm>
        <a:off x="0" y="0"/>
        <a:ext cx="7302281" cy="923942"/>
      </dsp:txXfrm>
    </dsp:sp>
    <dsp:sp modelId="{A60DA5EF-E3BD-E54F-8E66-96BFC8DBA98E}">
      <dsp:nvSpPr>
        <dsp:cNvPr id="0" name=""/>
        <dsp:cNvSpPr/>
      </dsp:nvSpPr>
      <dsp:spPr>
        <a:xfrm>
          <a:off x="0" y="926652"/>
          <a:ext cx="7302281" cy="0"/>
        </a:xfrm>
        <a:prstGeom prst="lin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AADFCD03-52DF-BB4B-B0E8-9BCD984977A0}">
      <dsp:nvSpPr>
        <dsp:cNvPr id="0" name=""/>
        <dsp:cNvSpPr/>
      </dsp:nvSpPr>
      <dsp:spPr>
        <a:xfrm>
          <a:off x="0" y="926652"/>
          <a:ext cx="7302281" cy="923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0" kern="1200" dirty="0">
              <a:latin typeface="Helvetica Neue"/>
              <a:cs typeface="Helvetica Neue"/>
            </a:rPr>
            <a:t>I know my installment amounts and when payments are due.</a:t>
          </a:r>
          <a:endParaRPr lang="en-US" sz="1800" kern="1200" dirty="0">
            <a:latin typeface="Helvetica Neue"/>
            <a:cs typeface="Helvetica Neue"/>
          </a:endParaRPr>
        </a:p>
      </dsp:txBody>
      <dsp:txXfrm>
        <a:off x="0" y="926652"/>
        <a:ext cx="7302281" cy="923942"/>
      </dsp:txXfrm>
    </dsp:sp>
    <dsp:sp modelId="{5B6500C8-E6A8-0D43-B0BF-8EA80AA0C9E5}">
      <dsp:nvSpPr>
        <dsp:cNvPr id="0" name=""/>
        <dsp:cNvSpPr/>
      </dsp:nvSpPr>
      <dsp:spPr>
        <a:xfrm>
          <a:off x="0" y="1850594"/>
          <a:ext cx="7302281" cy="0"/>
        </a:xfrm>
        <a:prstGeom prst="lin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1E362677-7A2C-6E49-AB11-CE94F0B149FD}">
      <dsp:nvSpPr>
        <dsp:cNvPr id="0" name=""/>
        <dsp:cNvSpPr/>
      </dsp:nvSpPr>
      <dsp:spPr>
        <a:xfrm>
          <a:off x="0" y="1850594"/>
          <a:ext cx="7302281" cy="923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0" kern="1200" dirty="0">
              <a:latin typeface="Helvetica Neue"/>
              <a:cs typeface="Helvetica Neue"/>
            </a:rPr>
            <a:t>I’ve never had </a:t>
          </a:r>
          <a:r>
            <a:rPr lang="en-US" sz="1800" b="0" u="sng" kern="1200" dirty="0">
              <a:latin typeface="Helvetica Neue"/>
              <a:cs typeface="Helvetica Neue"/>
            </a:rPr>
            <a:t>unexpected:</a:t>
          </a:r>
          <a:r>
            <a:rPr lang="en-US" sz="1800" b="0" kern="1200" dirty="0">
              <a:latin typeface="Helvetica Neue"/>
              <a:cs typeface="Helvetica Neue"/>
            </a:rPr>
            <a:t> late fees, early payment fees, or account activity fees, changes to my interest rate or loan terms.</a:t>
          </a:r>
          <a:endParaRPr lang="en-US" sz="1800" kern="1200" dirty="0">
            <a:latin typeface="Helvetica Neue"/>
            <a:cs typeface="Helvetica Neue"/>
          </a:endParaRPr>
        </a:p>
      </dsp:txBody>
      <dsp:txXfrm>
        <a:off x="0" y="1850594"/>
        <a:ext cx="7302281" cy="923942"/>
      </dsp:txXfrm>
    </dsp:sp>
    <dsp:sp modelId="{68E1296B-8CA2-1D43-A89D-9541F5C68F24}">
      <dsp:nvSpPr>
        <dsp:cNvPr id="0" name=""/>
        <dsp:cNvSpPr/>
      </dsp:nvSpPr>
      <dsp:spPr>
        <a:xfrm>
          <a:off x="0" y="2774537"/>
          <a:ext cx="7302281" cy="0"/>
        </a:xfrm>
        <a:prstGeom prst="lin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1B1A0CF4-F090-404F-ACCC-36BEFA67FF9D}">
      <dsp:nvSpPr>
        <dsp:cNvPr id="0" name=""/>
        <dsp:cNvSpPr/>
      </dsp:nvSpPr>
      <dsp:spPr>
        <a:xfrm>
          <a:off x="0" y="2774537"/>
          <a:ext cx="7302281" cy="923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0" kern="1200" dirty="0">
              <a:latin typeface="Helvetica Neue"/>
              <a:cs typeface="Helvetica Neue"/>
            </a:rPr>
            <a:t>The institution has explained my responsibilities for delinquent group members.</a:t>
          </a:r>
          <a:endParaRPr lang="en-US" sz="1800" kern="1200" dirty="0">
            <a:latin typeface="Helvetica Neue"/>
            <a:cs typeface="Helvetica Neue"/>
          </a:endParaRPr>
        </a:p>
      </dsp:txBody>
      <dsp:txXfrm>
        <a:off x="0" y="2774537"/>
        <a:ext cx="7302281" cy="923942"/>
      </dsp:txXfrm>
    </dsp:sp>
    <dsp:sp modelId="{15F6EBA5-D9E1-0D4E-884F-C36B9A665B0B}">
      <dsp:nvSpPr>
        <dsp:cNvPr id="0" name=""/>
        <dsp:cNvSpPr/>
      </dsp:nvSpPr>
      <dsp:spPr>
        <a:xfrm>
          <a:off x="0" y="3698480"/>
          <a:ext cx="7302281" cy="0"/>
        </a:xfrm>
        <a:prstGeom prst="lin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5824B4F0-65D5-B746-81AF-484878966153}">
      <dsp:nvSpPr>
        <dsp:cNvPr id="0" name=""/>
        <dsp:cNvSpPr/>
      </dsp:nvSpPr>
      <dsp:spPr>
        <a:xfrm>
          <a:off x="0" y="3698480"/>
          <a:ext cx="7302281" cy="923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0" kern="1200" dirty="0">
              <a:latin typeface="Helvetica Neue"/>
              <a:cs typeface="Helvetica Neue"/>
            </a:rPr>
            <a:t>I can easily find out the amount of my outstanding debt and the balance in my savings account. </a:t>
          </a:r>
          <a:endParaRPr lang="en-US" sz="1800" kern="1200" dirty="0">
            <a:latin typeface="Helvetica Neue"/>
            <a:cs typeface="Helvetica Neue"/>
          </a:endParaRPr>
        </a:p>
      </dsp:txBody>
      <dsp:txXfrm>
        <a:off x="0" y="3698480"/>
        <a:ext cx="7302281" cy="923942"/>
      </dsp:txXfrm>
    </dsp:sp>
    <dsp:sp modelId="{7E6B3DE2-02CB-834A-9AEA-E9D7EE2D70EA}">
      <dsp:nvSpPr>
        <dsp:cNvPr id="0" name=""/>
        <dsp:cNvSpPr/>
      </dsp:nvSpPr>
      <dsp:spPr>
        <a:xfrm>
          <a:off x="0" y="4622422"/>
          <a:ext cx="7302281" cy="0"/>
        </a:xfrm>
        <a:prstGeom prst="line">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67F99957-9DAC-3D4A-A54B-86B08A2E161C}">
      <dsp:nvSpPr>
        <dsp:cNvPr id="0" name=""/>
        <dsp:cNvSpPr/>
      </dsp:nvSpPr>
      <dsp:spPr>
        <a:xfrm>
          <a:off x="0" y="4622422"/>
          <a:ext cx="7302281" cy="923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b="0" kern="1200" dirty="0">
              <a:latin typeface="Helvetica Neue"/>
              <a:cs typeface="Helvetica Neue"/>
            </a:rPr>
            <a:t>I am always given the opportunity to ask questions during my interactions with the institution.</a:t>
          </a:r>
          <a:endParaRPr lang="en-US" sz="1800" kern="1200" dirty="0">
            <a:latin typeface="Helvetica Neue"/>
            <a:cs typeface="Helvetica Neue"/>
          </a:endParaRPr>
        </a:p>
      </dsp:txBody>
      <dsp:txXfrm>
        <a:off x="0" y="4622422"/>
        <a:ext cx="7302281" cy="9239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F62AD-2CED-426B-A2D4-436F407BEF81}">
      <dsp:nvSpPr>
        <dsp:cNvPr id="0" name=""/>
        <dsp:cNvSpPr/>
      </dsp:nvSpPr>
      <dsp:spPr>
        <a:xfrm>
          <a:off x="11726" y="0"/>
          <a:ext cx="5953635" cy="6162675"/>
        </a:xfrm>
        <a:prstGeom prst="roundRect">
          <a:avLst>
            <a:gd name="adj" fmla="val 1000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Expenses</a:t>
          </a:r>
        </a:p>
      </dsp:txBody>
      <dsp:txXfrm>
        <a:off x="11726" y="0"/>
        <a:ext cx="5953635" cy="1848802"/>
      </dsp:txXfrm>
    </dsp:sp>
    <dsp:sp modelId="{2808EBEA-DE3D-4618-80D8-ED72EEB2A68E}">
      <dsp:nvSpPr>
        <dsp:cNvPr id="0" name=""/>
        <dsp:cNvSpPr/>
      </dsp:nvSpPr>
      <dsp:spPr>
        <a:xfrm>
          <a:off x="557400" y="1437414"/>
          <a:ext cx="4762908" cy="286151"/>
        </a:xfrm>
        <a:prstGeom prst="roundRect">
          <a:avLst>
            <a:gd name="adj" fmla="val 10000"/>
          </a:avLst>
        </a:prstGeom>
        <a:solidFill>
          <a:schemeClr val="accent5">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Profit</a:t>
          </a:r>
        </a:p>
      </dsp:txBody>
      <dsp:txXfrm>
        <a:off x="565781" y="1445795"/>
        <a:ext cx="4746146" cy="269389"/>
      </dsp:txXfrm>
    </dsp:sp>
    <dsp:sp modelId="{64804659-E0EE-4553-97F7-E162BCE62A43}">
      <dsp:nvSpPr>
        <dsp:cNvPr id="0" name=""/>
        <dsp:cNvSpPr/>
      </dsp:nvSpPr>
      <dsp:spPr>
        <a:xfrm>
          <a:off x="557400" y="1830319"/>
          <a:ext cx="4762908" cy="381141"/>
        </a:xfrm>
        <a:prstGeom prst="roundRect">
          <a:avLst>
            <a:gd name="adj" fmla="val 10000"/>
          </a:avLst>
        </a:prstGeom>
        <a:solidFill>
          <a:schemeClr val="accent6">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r>
            <a:rPr lang="en-US" sz="3200" i="1" kern="1200" dirty="0">
              <a:solidFill>
                <a:srgbClr val="000000"/>
              </a:solidFill>
            </a:rPr>
            <a:t>Financial Expenses</a:t>
          </a:r>
        </a:p>
      </dsp:txBody>
      <dsp:txXfrm>
        <a:off x="568563" y="1841482"/>
        <a:ext cx="4740582" cy="358815"/>
      </dsp:txXfrm>
    </dsp:sp>
    <dsp:sp modelId="{D64A33C3-D50C-4594-9724-C16F66A8A7E7}">
      <dsp:nvSpPr>
        <dsp:cNvPr id="0" name=""/>
        <dsp:cNvSpPr/>
      </dsp:nvSpPr>
      <dsp:spPr>
        <a:xfrm>
          <a:off x="557400" y="2297641"/>
          <a:ext cx="4762908" cy="280547"/>
        </a:xfrm>
        <a:prstGeom prst="roundRect">
          <a:avLst>
            <a:gd name="adj" fmla="val 10000"/>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60960" rIns="81280" bIns="6096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rgbClr val="800000"/>
              </a:solidFill>
            </a:rPr>
            <a:t>Credit Losses</a:t>
          </a:r>
        </a:p>
      </dsp:txBody>
      <dsp:txXfrm>
        <a:off x="565617" y="2305858"/>
        <a:ext cx="4746474" cy="264113"/>
      </dsp:txXfrm>
    </dsp:sp>
    <dsp:sp modelId="{18C90233-CBDB-4D0D-AAF7-8453D92E7F9B}">
      <dsp:nvSpPr>
        <dsp:cNvPr id="0" name=""/>
        <dsp:cNvSpPr/>
      </dsp:nvSpPr>
      <dsp:spPr>
        <a:xfrm>
          <a:off x="601552" y="2671137"/>
          <a:ext cx="4762908" cy="2614080"/>
        </a:xfrm>
        <a:prstGeom prst="roundRect">
          <a:avLst>
            <a:gd name="adj" fmla="val 10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8580" rIns="9144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Operating</a:t>
          </a:r>
          <a:r>
            <a:rPr lang="en-US" sz="4000" kern="1200" dirty="0"/>
            <a:t> Expenses</a:t>
          </a:r>
        </a:p>
      </dsp:txBody>
      <dsp:txXfrm>
        <a:off x="678116" y="2747701"/>
        <a:ext cx="4609780" cy="2460952"/>
      </dsp:txXfrm>
    </dsp:sp>
    <dsp:sp modelId="{D3457DA2-6071-4AA6-A9D0-4A70974A18B5}">
      <dsp:nvSpPr>
        <dsp:cNvPr id="0" name=""/>
        <dsp:cNvSpPr/>
      </dsp:nvSpPr>
      <dsp:spPr>
        <a:xfrm>
          <a:off x="6406346" y="0"/>
          <a:ext cx="5953635" cy="6162675"/>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Income </a:t>
          </a:r>
        </a:p>
      </dsp:txBody>
      <dsp:txXfrm>
        <a:off x="6406346" y="0"/>
        <a:ext cx="5953635" cy="1848802"/>
      </dsp:txXfrm>
    </dsp:sp>
    <dsp:sp modelId="{E467CD28-BF63-4CD4-87FA-28DCED119D44}">
      <dsp:nvSpPr>
        <dsp:cNvPr id="0" name=""/>
        <dsp:cNvSpPr/>
      </dsp:nvSpPr>
      <dsp:spPr>
        <a:xfrm>
          <a:off x="7045862" y="1309109"/>
          <a:ext cx="4762908" cy="4005738"/>
        </a:xfrm>
        <a:prstGeom prst="roundRect">
          <a:avLst>
            <a:gd name="adj" fmla="val 10000"/>
          </a:avLst>
        </a:prstGeom>
        <a:solidFill>
          <a:schemeClr val="accent3">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8580" rIns="91440" bIns="68580" numCol="1" spcCol="1270" anchor="ctr" anchorCtr="0">
          <a:noAutofit/>
        </a:bodyPr>
        <a:lstStyle/>
        <a:p>
          <a:pPr marL="0" lvl="0" indent="0" algn="ctr" defTabSz="1600200">
            <a:lnSpc>
              <a:spcPct val="90000"/>
            </a:lnSpc>
            <a:spcBef>
              <a:spcPct val="0"/>
            </a:spcBef>
            <a:spcAft>
              <a:spcPct val="35000"/>
            </a:spcAft>
            <a:buNone/>
          </a:pPr>
          <a:r>
            <a:rPr lang="en-US" sz="3600" kern="1200" dirty="0"/>
            <a:t>Portfolio Yield </a:t>
          </a:r>
        </a:p>
      </dsp:txBody>
      <dsp:txXfrm>
        <a:off x="7163186" y="1426433"/>
        <a:ext cx="4528260" cy="37710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9761A-6C28-4E03-AF1D-7333F4EF32D5}">
      <dsp:nvSpPr>
        <dsp:cNvPr id="0" name=""/>
        <dsp:cNvSpPr/>
      </dsp:nvSpPr>
      <dsp:spPr>
        <a:xfrm>
          <a:off x="2534939" y="540598"/>
          <a:ext cx="4338311" cy="4343775"/>
        </a:xfrm>
        <a:prstGeom prst="blockArc">
          <a:avLst>
            <a:gd name="adj1" fmla="val 9000000"/>
            <a:gd name="adj2" fmla="val 16200000"/>
            <a:gd name="adj3" fmla="val 4643"/>
          </a:avLst>
        </a:prstGeom>
        <a:solidFill>
          <a:schemeClr val="accent3">
            <a:hueOff val="1198005"/>
            <a:satOff val="-7255"/>
            <a:lumOff val="8627"/>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85F39B3-5920-4D69-9DE8-9B64B8683301}">
      <dsp:nvSpPr>
        <dsp:cNvPr id="0" name=""/>
        <dsp:cNvSpPr/>
      </dsp:nvSpPr>
      <dsp:spPr>
        <a:xfrm>
          <a:off x="2618468" y="626859"/>
          <a:ext cx="4171252" cy="4171252"/>
        </a:xfrm>
        <a:prstGeom prst="blockArc">
          <a:avLst>
            <a:gd name="adj1" fmla="val 1800000"/>
            <a:gd name="adj2" fmla="val 9000000"/>
            <a:gd name="adj3" fmla="val 4643"/>
          </a:avLst>
        </a:prstGeom>
        <a:solidFill>
          <a:schemeClr val="accent3">
            <a:hueOff val="599003"/>
            <a:satOff val="-3627"/>
            <a:lumOff val="4314"/>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8EE39BF5-B99E-4FFD-A631-DE919AE99D10}">
      <dsp:nvSpPr>
        <dsp:cNvPr id="0" name=""/>
        <dsp:cNvSpPr/>
      </dsp:nvSpPr>
      <dsp:spPr>
        <a:xfrm>
          <a:off x="2566703" y="645609"/>
          <a:ext cx="4274783" cy="4133753"/>
        </a:xfrm>
        <a:prstGeom prst="blockArc">
          <a:avLst>
            <a:gd name="adj1" fmla="val 16200000"/>
            <a:gd name="adj2" fmla="val 1800000"/>
            <a:gd name="adj3" fmla="val 4643"/>
          </a:avLst>
        </a:prstGeom>
        <a:solidFill>
          <a:schemeClr val="accent3">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4449AB0-5F52-4D42-A719-3EA54E39E15F}">
      <dsp:nvSpPr>
        <dsp:cNvPr id="0" name=""/>
        <dsp:cNvSpPr/>
      </dsp:nvSpPr>
      <dsp:spPr>
        <a:xfrm>
          <a:off x="3558215" y="1670136"/>
          <a:ext cx="2259081" cy="192147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a:solidFill>
                <a:schemeClr val="tx1"/>
              </a:solidFill>
            </a:rPr>
            <a:t>Code of Ethics</a:t>
          </a:r>
          <a:endParaRPr lang="en-US" sz="2800" b="1" kern="1200" dirty="0">
            <a:solidFill>
              <a:schemeClr val="tx1"/>
            </a:solidFill>
          </a:endParaRPr>
        </a:p>
      </dsp:txBody>
      <dsp:txXfrm>
        <a:off x="3889050" y="1951530"/>
        <a:ext cx="1597411" cy="1358690"/>
      </dsp:txXfrm>
    </dsp:sp>
    <dsp:sp modelId="{EF436E16-32CC-45C8-9E03-94CBC50F7941}">
      <dsp:nvSpPr>
        <dsp:cNvPr id="0" name=""/>
        <dsp:cNvSpPr/>
      </dsp:nvSpPr>
      <dsp:spPr>
        <a:xfrm>
          <a:off x="3310195" y="80"/>
          <a:ext cx="2787799" cy="135040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Management</a:t>
          </a:r>
        </a:p>
      </dsp:txBody>
      <dsp:txXfrm>
        <a:off x="3718459" y="197842"/>
        <a:ext cx="1971271" cy="954877"/>
      </dsp:txXfrm>
    </dsp:sp>
    <dsp:sp modelId="{BB5E3998-7341-427D-B8DD-141E95DBA69D}">
      <dsp:nvSpPr>
        <dsp:cNvPr id="0" name=""/>
        <dsp:cNvSpPr/>
      </dsp:nvSpPr>
      <dsp:spPr>
        <a:xfrm>
          <a:off x="5434505" y="2888498"/>
          <a:ext cx="2067721" cy="1685180"/>
        </a:xfrm>
        <a:prstGeom prst="ellipse">
          <a:avLst/>
        </a:prstGeom>
        <a:solidFill>
          <a:schemeClr val="accent3">
            <a:hueOff val="599003"/>
            <a:satOff val="-3627"/>
            <a:lumOff val="4314"/>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Internal Audit</a:t>
          </a:r>
        </a:p>
      </dsp:txBody>
      <dsp:txXfrm>
        <a:off x="5737316" y="3135287"/>
        <a:ext cx="1462099" cy="1191602"/>
      </dsp:txXfrm>
    </dsp:sp>
    <dsp:sp modelId="{9E2D0FE0-C7DE-46A9-B71F-9857D865A404}">
      <dsp:nvSpPr>
        <dsp:cNvPr id="0" name=""/>
        <dsp:cNvSpPr/>
      </dsp:nvSpPr>
      <dsp:spPr>
        <a:xfrm>
          <a:off x="1867266" y="2872176"/>
          <a:ext cx="2145115" cy="1717824"/>
        </a:xfrm>
        <a:prstGeom prst="ellipse">
          <a:avLst/>
        </a:prstGeom>
        <a:solidFill>
          <a:schemeClr val="accent3">
            <a:hueOff val="1198005"/>
            <a:satOff val="-7255"/>
            <a:lumOff val="8627"/>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rPr>
            <a:t>Human Resource</a:t>
          </a:r>
        </a:p>
      </dsp:txBody>
      <dsp:txXfrm>
        <a:off x="2181411" y="3123746"/>
        <a:ext cx="1516825" cy="12146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F52E9-7D17-F64F-9F67-DB7731F06246}">
      <dsp:nvSpPr>
        <dsp:cNvPr id="0" name=""/>
        <dsp:cNvSpPr/>
      </dsp:nvSpPr>
      <dsp:spPr>
        <a:xfrm>
          <a:off x="3313220" y="0"/>
          <a:ext cx="4832398" cy="5658678"/>
        </a:xfrm>
        <a:prstGeom prst="diamond">
          <a:avLst/>
        </a:prstGeom>
        <a:gradFill rotWithShape="1">
          <a:gsLst>
            <a:gs pos="0">
              <a:schemeClr val="accent3">
                <a:shade val="85000"/>
                <a:satMod val="130000"/>
              </a:schemeClr>
            </a:gs>
            <a:gs pos="34000">
              <a:schemeClr val="accent3">
                <a:shade val="87000"/>
                <a:satMod val="125000"/>
              </a:schemeClr>
            </a:gs>
            <a:gs pos="70000">
              <a:schemeClr val="accent3">
                <a:tint val="100000"/>
                <a:shade val="90000"/>
                <a:satMod val="130000"/>
              </a:schemeClr>
            </a:gs>
            <a:gs pos="100000">
              <a:schemeClr val="accent3">
                <a:tint val="100000"/>
                <a:shade val="100000"/>
                <a:satMod val="110000"/>
              </a:schemeClr>
            </a:gs>
          </a:gsLst>
          <a:path path="circle">
            <a:fillToRect l="100000" t="100000" r="100000" b="100000"/>
          </a:path>
        </a:gradFill>
        <a:ln w="12700" cap="flat" cmpd="sng" algn="ctr">
          <a:solidFill>
            <a:schemeClr val="accent3"/>
          </a:solidFill>
          <a:prstDash val="solid"/>
        </a:ln>
        <a:effectLst>
          <a:outerShdw blurRad="38100" dist="25400" dir="2700000" algn="br" rotWithShape="0">
            <a:srgbClr val="000000">
              <a:alpha val="60000"/>
            </a:srgbClr>
          </a:outerShdw>
        </a:effectLst>
      </dsp:spPr>
      <dsp:style>
        <a:lnRef idx="1">
          <a:schemeClr val="accent3"/>
        </a:lnRef>
        <a:fillRef idx="3">
          <a:schemeClr val="accent3"/>
        </a:fillRef>
        <a:effectRef idx="2">
          <a:schemeClr val="accent3"/>
        </a:effectRef>
        <a:fontRef idx="minor">
          <a:schemeClr val="lt1"/>
        </a:fontRef>
      </dsp:style>
    </dsp:sp>
    <dsp:sp modelId="{D99E0503-E484-F147-A775-BCBFD6A450C7}">
      <dsp:nvSpPr>
        <dsp:cNvPr id="0" name=""/>
        <dsp:cNvSpPr/>
      </dsp:nvSpPr>
      <dsp:spPr>
        <a:xfrm>
          <a:off x="2064608" y="413305"/>
          <a:ext cx="3504268" cy="2260269"/>
        </a:xfrm>
        <a:prstGeom prst="roundRect">
          <a:avLst/>
        </a:prstGeom>
        <a:solidFill>
          <a:schemeClr val="accent2">
            <a:lumMod val="20000"/>
            <a:lumOff val="80000"/>
          </a:schemeClr>
        </a:soli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Helvetica Neue"/>
              <a:cs typeface="Helvetica Neue"/>
            </a:rPr>
            <a:t>Ask employees to sign a confidentiality agreement at the same time as their employment contract.</a:t>
          </a:r>
        </a:p>
      </dsp:txBody>
      <dsp:txXfrm>
        <a:off x="2174945" y="523642"/>
        <a:ext cx="3283594" cy="2039595"/>
      </dsp:txXfrm>
    </dsp:sp>
    <dsp:sp modelId="{29484773-2DA5-B94E-97CE-BC472E591710}">
      <dsp:nvSpPr>
        <dsp:cNvPr id="0" name=""/>
        <dsp:cNvSpPr/>
      </dsp:nvSpPr>
      <dsp:spPr>
        <a:xfrm>
          <a:off x="5884655" y="374022"/>
          <a:ext cx="3363888" cy="2260269"/>
        </a:xfrm>
        <a:prstGeom prst="roundRect">
          <a:avLst/>
        </a:prstGeom>
        <a:solidFill>
          <a:schemeClr val="accent5">
            <a:lumMod val="40000"/>
            <a:lumOff val="60000"/>
          </a:schemeClr>
        </a:soli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Helvetica Neue"/>
              <a:cs typeface="Helvetica Neue"/>
            </a:rPr>
            <a:t>Establish a clearly defined “user access hierarchy” for staff accessing sensitive data.</a:t>
          </a:r>
        </a:p>
      </dsp:txBody>
      <dsp:txXfrm>
        <a:off x="5994992" y="484359"/>
        <a:ext cx="3143214" cy="2039595"/>
      </dsp:txXfrm>
    </dsp:sp>
    <dsp:sp modelId="{7255D825-D9F1-4948-9F82-BA97EBB52C39}">
      <dsp:nvSpPr>
        <dsp:cNvPr id="0" name=""/>
        <dsp:cNvSpPr/>
      </dsp:nvSpPr>
      <dsp:spPr>
        <a:xfrm>
          <a:off x="2056387" y="3248794"/>
          <a:ext cx="3563081" cy="2010449"/>
        </a:xfrm>
        <a:prstGeom prst="roundRect">
          <a:avLst/>
        </a:prstGeom>
        <a:solidFill>
          <a:schemeClr val="accent3">
            <a:lumMod val="60000"/>
            <a:lumOff val="40000"/>
          </a:schemeClr>
        </a:soli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Helvetica Neue"/>
              <a:cs typeface="Helvetica Neue"/>
            </a:rPr>
            <a:t>Hold periodic campaigns for clients to update their data and incentivize them to participate.</a:t>
          </a:r>
        </a:p>
      </dsp:txBody>
      <dsp:txXfrm>
        <a:off x="2154529" y="3346936"/>
        <a:ext cx="3366797" cy="1814165"/>
      </dsp:txXfrm>
    </dsp:sp>
    <dsp:sp modelId="{17B93942-987B-6642-8811-21D45F927B2C}">
      <dsp:nvSpPr>
        <dsp:cNvPr id="0" name=""/>
        <dsp:cNvSpPr/>
      </dsp:nvSpPr>
      <dsp:spPr>
        <a:xfrm>
          <a:off x="6290689" y="3248794"/>
          <a:ext cx="3376842" cy="2076568"/>
        </a:xfrm>
        <a:prstGeom prst="roundRect">
          <a:avLst/>
        </a:prstGeom>
        <a:solidFill>
          <a:schemeClr val="accent4">
            <a:lumMod val="60000"/>
            <a:lumOff val="40000"/>
          </a:schemeClr>
        </a:soli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Helvetica Neue"/>
              <a:cs typeface="Helvetica Neue"/>
            </a:rPr>
            <a:t>Don’t allow information available on the ‘intranet’ to be printed or downloaded  for use outside the office.</a:t>
          </a:r>
        </a:p>
      </dsp:txBody>
      <dsp:txXfrm>
        <a:off x="6392059" y="3350164"/>
        <a:ext cx="3174102" cy="18738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F52E9-7D17-F64F-9F67-DB7731F06246}">
      <dsp:nvSpPr>
        <dsp:cNvPr id="0" name=""/>
        <dsp:cNvSpPr/>
      </dsp:nvSpPr>
      <dsp:spPr>
        <a:xfrm>
          <a:off x="3650997" y="0"/>
          <a:ext cx="4662641" cy="5459895"/>
        </a:xfrm>
        <a:prstGeom prst="diamond">
          <a:avLst/>
        </a:prstGeom>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w="12700" cap="flat" cmpd="sng" algn="ctr">
          <a:solidFill>
            <a:schemeClr val="accent6"/>
          </a:solidFill>
          <a:prstDash val="solid"/>
        </a:ln>
        <a:effectLst>
          <a:outerShdw blurRad="38100" dist="25400" dir="2700000" algn="br" rotWithShape="0">
            <a:srgbClr val="000000">
              <a:alpha val="60000"/>
            </a:srgbClr>
          </a:outerShdw>
        </a:effectLst>
      </dsp:spPr>
      <dsp:style>
        <a:lnRef idx="1">
          <a:schemeClr val="accent6"/>
        </a:lnRef>
        <a:fillRef idx="3">
          <a:schemeClr val="accent6"/>
        </a:fillRef>
        <a:effectRef idx="2">
          <a:schemeClr val="accent6"/>
        </a:effectRef>
        <a:fontRef idx="minor">
          <a:schemeClr val="lt1"/>
        </a:fontRef>
      </dsp:style>
    </dsp:sp>
    <dsp:sp modelId="{D99E0503-E484-F147-A775-BCBFD6A450C7}">
      <dsp:nvSpPr>
        <dsp:cNvPr id="0" name=""/>
        <dsp:cNvSpPr/>
      </dsp:nvSpPr>
      <dsp:spPr>
        <a:xfrm>
          <a:off x="2211390" y="417119"/>
          <a:ext cx="3277595" cy="1953431"/>
        </a:xfrm>
        <a:prstGeom prst="roundRect">
          <a:avLst/>
        </a:prstGeom>
        <a:solidFill>
          <a:schemeClr val="bg2">
            <a:lumMod val="75000"/>
          </a:schemeClr>
        </a:soli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Helvetica Neue"/>
            </a:rPr>
            <a:t>Spot check the security of physical files in branches (e.g. using internal auditors). </a:t>
          </a:r>
          <a:endParaRPr lang="en-US" sz="2200" kern="1200" dirty="0"/>
        </a:p>
      </dsp:txBody>
      <dsp:txXfrm>
        <a:off x="2306749" y="512478"/>
        <a:ext cx="3086877" cy="1762713"/>
      </dsp:txXfrm>
    </dsp:sp>
    <dsp:sp modelId="{29484773-2DA5-B94E-97CE-BC472E591710}">
      <dsp:nvSpPr>
        <dsp:cNvPr id="0" name=""/>
        <dsp:cNvSpPr/>
      </dsp:nvSpPr>
      <dsp:spPr>
        <a:xfrm>
          <a:off x="6228412" y="436081"/>
          <a:ext cx="3165590" cy="1839702"/>
        </a:xfrm>
        <a:prstGeom prst="roundRect">
          <a:avLst/>
        </a:prstGeom>
        <a:solidFill>
          <a:schemeClr val="accent1">
            <a:lumMod val="40000"/>
            <a:lumOff val="60000"/>
          </a:schemeClr>
        </a:soli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Helvetica Neue"/>
            </a:rPr>
            <a:t>Train clients on how to keep group information private.</a:t>
          </a:r>
          <a:endParaRPr lang="en-US" sz="2200" kern="1200" dirty="0"/>
        </a:p>
      </dsp:txBody>
      <dsp:txXfrm>
        <a:off x="6318219" y="525888"/>
        <a:ext cx="2985976" cy="1660088"/>
      </dsp:txXfrm>
    </dsp:sp>
    <dsp:sp modelId="{7255D825-D9F1-4948-9F82-BA97EBB52C39}">
      <dsp:nvSpPr>
        <dsp:cNvPr id="0" name=""/>
        <dsp:cNvSpPr/>
      </dsp:nvSpPr>
      <dsp:spPr>
        <a:xfrm>
          <a:off x="2120211" y="2899650"/>
          <a:ext cx="3270397" cy="1953751"/>
        </a:xfrm>
        <a:prstGeom prst="roundRect">
          <a:avLst/>
        </a:prstGeom>
        <a:solidFill>
          <a:schemeClr val="accent2">
            <a:lumMod val="40000"/>
            <a:lumOff val="60000"/>
          </a:schemeClr>
        </a:solid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latin typeface="Helvetica Neue"/>
            </a:rPr>
            <a:t>Describe the sanctions for the misuse of client data in the staff book of rules.</a:t>
          </a:r>
          <a:endParaRPr lang="en-US" sz="2100" kern="1200" dirty="0"/>
        </a:p>
      </dsp:txBody>
      <dsp:txXfrm>
        <a:off x="2215585" y="2995024"/>
        <a:ext cx="3079649" cy="1763003"/>
      </dsp:txXfrm>
    </dsp:sp>
    <dsp:sp modelId="{17B93942-987B-6642-8811-21D45F927B2C}">
      <dsp:nvSpPr>
        <dsp:cNvPr id="0" name=""/>
        <dsp:cNvSpPr/>
      </dsp:nvSpPr>
      <dsp:spPr>
        <a:xfrm>
          <a:off x="6172484" y="2729067"/>
          <a:ext cx="3732319" cy="2332819"/>
        </a:xfrm>
        <a:prstGeom prst="roundRect">
          <a:avLst/>
        </a:prstGeom>
        <a:blipFill rotWithShape="0">
          <a:blip xmlns:r="http://schemas.openxmlformats.org/officeDocument/2006/relationships" r:embed="rId1"/>
          <a:stretch>
            <a:fillRect/>
          </a:stretch>
        </a:blipFill>
        <a:ln w="12700" cap="flat" cmpd="sng" algn="ctr">
          <a:solidFill>
            <a:schemeClr val="dk1"/>
          </a:solidFill>
          <a:prstDash val="solid"/>
        </a:ln>
        <a:effectLst/>
      </dsp:spPr>
      <dsp:style>
        <a:lnRef idx="1">
          <a:schemeClr val="dk1"/>
        </a:lnRef>
        <a:fillRef idx="2">
          <a:schemeClr val="dk1"/>
        </a:fillRef>
        <a:effectRef idx="1">
          <a:schemeClr val="dk1"/>
        </a:effectRef>
        <a:fontRef idx="minor">
          <a:schemeClr val="dk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BC84DC-98DC-4427-BCEA-B182FDAA7AC7}">
      <dsp:nvSpPr>
        <dsp:cNvPr id="0" name=""/>
        <dsp:cNvSpPr/>
      </dsp:nvSpPr>
      <dsp:spPr>
        <a:xfrm>
          <a:off x="5562" y="194467"/>
          <a:ext cx="2402387" cy="2662218"/>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0069AA"/>
              </a:solidFill>
              <a:latin typeface="Helvetica Neue"/>
              <a:ea typeface="Helvetica Neue"/>
              <a:cs typeface="Helvetica Neue"/>
            </a:rPr>
            <a:t>C</a:t>
          </a:r>
          <a:r>
            <a:rPr kumimoji="0" lang="en-US" sz="2000" b="0" i="0" u="none" strike="noStrike" kern="1200" cap="none" spc="0" normalizeH="0" baseline="0" noProof="0" dirty="0">
              <a:ln>
                <a:noFill/>
              </a:ln>
              <a:solidFill>
                <a:srgbClr val="0069AA"/>
              </a:solidFill>
              <a:effectLst/>
              <a:uLnTx/>
              <a:uFillTx/>
              <a:latin typeface="Helvetica Neue"/>
              <a:ea typeface="Helvetica Neue"/>
              <a:cs typeface="Helvetica Neue"/>
            </a:rPr>
            <a:t>lients could be happy with your products and customer service,</a:t>
          </a:r>
          <a:r>
            <a:rPr kumimoji="0" lang="en-US" sz="2000" b="0" i="0" u="none" strike="noStrike" kern="1200" cap="none" spc="0" normalizeH="0" noProof="0" dirty="0">
              <a:ln>
                <a:noFill/>
              </a:ln>
              <a:solidFill>
                <a:srgbClr val="0069AA"/>
              </a:solidFill>
              <a:effectLst/>
              <a:uLnTx/>
              <a:uFillTx/>
              <a:latin typeface="Helvetica Neue"/>
              <a:ea typeface="Helvetica Neue"/>
              <a:cs typeface="Helvetica Neue"/>
            </a:rPr>
            <a:t> </a:t>
          </a:r>
          <a:r>
            <a:rPr kumimoji="0" lang="en-US" sz="2000" b="1" i="0" u="none" strike="noStrike" kern="1200" cap="none" spc="0" normalizeH="0" noProof="0" dirty="0">
              <a:ln>
                <a:noFill/>
              </a:ln>
              <a:solidFill>
                <a:srgbClr val="0069AA"/>
              </a:solidFill>
              <a:effectLst/>
              <a:uLnTx/>
              <a:uFillTx/>
              <a:latin typeface="Helvetica Neue"/>
              <a:ea typeface="Helvetica Neue"/>
              <a:cs typeface="Helvetica Neue"/>
            </a:rPr>
            <a:t>or</a:t>
          </a:r>
          <a:endParaRPr lang="en-US" sz="2000" kern="1200" dirty="0"/>
        </a:p>
      </dsp:txBody>
      <dsp:txXfrm>
        <a:off x="61853" y="250758"/>
        <a:ext cx="2289805" cy="2605927"/>
      </dsp:txXfrm>
    </dsp:sp>
    <dsp:sp modelId="{300293B8-9736-4694-93E1-795302E1F498}">
      <dsp:nvSpPr>
        <dsp:cNvPr id="0" name=""/>
        <dsp:cNvSpPr/>
      </dsp:nvSpPr>
      <dsp:spPr>
        <a:xfrm>
          <a:off x="0" y="2808899"/>
          <a:ext cx="2402387" cy="771132"/>
        </a:xfrm>
        <a:prstGeom prst="rect">
          <a:avLst/>
        </a:prstGeom>
        <a:solidFill>
          <a:srgbClr val="FFFF0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0" rIns="69850" bIns="0" numCol="1" spcCol="1270" anchor="ctr" anchorCtr="0">
          <a:noAutofit/>
        </a:bodyPr>
        <a:lstStyle/>
        <a:p>
          <a:pPr marL="0" lvl="0" indent="0" algn="l" defTabSz="2444750">
            <a:lnSpc>
              <a:spcPct val="90000"/>
            </a:lnSpc>
            <a:spcBef>
              <a:spcPct val="0"/>
            </a:spcBef>
            <a:spcAft>
              <a:spcPct val="35000"/>
            </a:spcAft>
            <a:buNone/>
          </a:pPr>
          <a:r>
            <a:rPr lang="en-US" sz="5500" kern="1200" dirty="0"/>
            <a:t> </a:t>
          </a:r>
        </a:p>
      </dsp:txBody>
      <dsp:txXfrm>
        <a:off x="0" y="2808899"/>
        <a:ext cx="1691822" cy="771132"/>
      </dsp:txXfrm>
    </dsp:sp>
    <dsp:sp modelId="{EA3E2D5A-ECDA-4859-AA20-142F5623C5B3}">
      <dsp:nvSpPr>
        <dsp:cNvPr id="0" name=""/>
        <dsp:cNvSpPr/>
      </dsp:nvSpPr>
      <dsp:spPr>
        <a:xfrm>
          <a:off x="1765343" y="2544729"/>
          <a:ext cx="840835" cy="840835"/>
        </a:xfrm>
        <a:prstGeom prst="ellips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11900A-F1D7-4C23-9029-7597B8AAC552}">
      <dsp:nvSpPr>
        <dsp:cNvPr id="0" name=""/>
        <dsp:cNvSpPr/>
      </dsp:nvSpPr>
      <dsp:spPr>
        <a:xfrm>
          <a:off x="2814491" y="205294"/>
          <a:ext cx="2402387" cy="2618909"/>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solidFill>
                <a:srgbClr val="0069AA"/>
              </a:solidFill>
              <a:latin typeface="Helvetica Neue"/>
              <a:ea typeface="Helvetica Neue"/>
              <a:cs typeface="Helvetica Neue"/>
            </a:rPr>
            <a:t>Clients might not feel empowered to share their concerns and complaints or</a:t>
          </a:r>
          <a:endParaRPr lang="en-US" sz="2000" kern="1200" dirty="0"/>
        </a:p>
        <a:p>
          <a:pPr marL="228600" lvl="1" indent="-228600" algn="l" defTabSz="889000">
            <a:lnSpc>
              <a:spcPct val="90000"/>
            </a:lnSpc>
            <a:spcBef>
              <a:spcPct val="0"/>
            </a:spcBef>
            <a:spcAft>
              <a:spcPct val="15000"/>
            </a:spcAft>
            <a:buChar char="•"/>
          </a:pPr>
          <a:r>
            <a:rPr lang="en-US" sz="2000" kern="1200" dirty="0">
              <a:solidFill>
                <a:srgbClr val="0069AA"/>
              </a:solidFill>
              <a:latin typeface="Helvetica Neue"/>
              <a:ea typeface="Helvetica Neue"/>
              <a:cs typeface="Helvetica Neue"/>
            </a:rPr>
            <a:t>They might not know how to do so, </a:t>
          </a:r>
          <a:r>
            <a:rPr lang="en-US" sz="2000" b="1" kern="1200" dirty="0">
              <a:solidFill>
                <a:srgbClr val="0069AA"/>
              </a:solidFill>
              <a:latin typeface="Helvetica Neue"/>
              <a:ea typeface="Helvetica Neue"/>
              <a:cs typeface="Helvetica Neue"/>
            </a:rPr>
            <a:t>or</a:t>
          </a:r>
          <a:endParaRPr lang="en-US" sz="2000" b="1" kern="1200" dirty="0"/>
        </a:p>
      </dsp:txBody>
      <dsp:txXfrm>
        <a:off x="2870782" y="261585"/>
        <a:ext cx="2289805" cy="2562618"/>
      </dsp:txXfrm>
    </dsp:sp>
    <dsp:sp modelId="{07AC25C9-AA42-42A6-A1F2-0D9A5DB8E1CB}">
      <dsp:nvSpPr>
        <dsp:cNvPr id="0" name=""/>
        <dsp:cNvSpPr/>
      </dsp:nvSpPr>
      <dsp:spPr>
        <a:xfrm>
          <a:off x="2852977" y="2808899"/>
          <a:ext cx="2402387" cy="771132"/>
        </a:xfrm>
        <a:prstGeom prst="rect">
          <a:avLst/>
        </a:prstGeom>
        <a:solidFill>
          <a:srgbClr val="00B0F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0" rIns="69850" bIns="0" numCol="1" spcCol="1270" anchor="ctr" anchorCtr="0">
          <a:noAutofit/>
        </a:bodyPr>
        <a:lstStyle/>
        <a:p>
          <a:pPr marL="0" lvl="0" indent="0" algn="l" defTabSz="2444750">
            <a:lnSpc>
              <a:spcPct val="90000"/>
            </a:lnSpc>
            <a:spcBef>
              <a:spcPct val="0"/>
            </a:spcBef>
            <a:spcAft>
              <a:spcPct val="35000"/>
            </a:spcAft>
            <a:buNone/>
          </a:pPr>
          <a:r>
            <a:rPr lang="en-US" sz="5500" kern="1200" dirty="0"/>
            <a:t> </a:t>
          </a:r>
        </a:p>
      </dsp:txBody>
      <dsp:txXfrm>
        <a:off x="2852977" y="2808899"/>
        <a:ext cx="1691822" cy="771132"/>
      </dsp:txXfrm>
    </dsp:sp>
    <dsp:sp modelId="{D1BC6EF4-6216-49CC-9EFD-CC6F40192208}">
      <dsp:nvSpPr>
        <dsp:cNvPr id="0" name=""/>
        <dsp:cNvSpPr/>
      </dsp:nvSpPr>
      <dsp:spPr>
        <a:xfrm>
          <a:off x="4574273" y="2533902"/>
          <a:ext cx="840835" cy="840835"/>
        </a:xfrm>
        <a:prstGeom prst="ellips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5FC0A7-1EB0-4175-A282-9C6B254EDB02}">
      <dsp:nvSpPr>
        <dsp:cNvPr id="0" name=""/>
        <dsp:cNvSpPr/>
      </dsp:nvSpPr>
      <dsp:spPr>
        <a:xfrm>
          <a:off x="5623420" y="245106"/>
          <a:ext cx="2402387" cy="2459661"/>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kumimoji="0" lang="en-US" sz="2000" b="0" i="0" u="none" strike="noStrike" kern="1200" cap="none" spc="0" normalizeH="0" baseline="0" noProof="0" dirty="0">
              <a:ln>
                <a:noFill/>
              </a:ln>
              <a:solidFill>
                <a:srgbClr val="0069AA"/>
              </a:solidFill>
              <a:effectLst/>
              <a:uLnTx/>
              <a:uFillTx/>
              <a:latin typeface="Helvetica Neue"/>
              <a:ea typeface="Helvetica Neue"/>
              <a:cs typeface="Helvetica Neue"/>
            </a:rPr>
            <a:t>Clients might not feel like they can complain</a:t>
          </a:r>
          <a:r>
            <a:rPr kumimoji="0" lang="en-US" sz="2000" b="0" i="0" u="none" strike="noStrike" kern="1200" cap="none" spc="0" normalizeH="0" noProof="0" dirty="0">
              <a:ln>
                <a:noFill/>
              </a:ln>
              <a:solidFill>
                <a:srgbClr val="0069AA"/>
              </a:solidFill>
              <a:effectLst/>
              <a:uLnTx/>
              <a:uFillTx/>
              <a:latin typeface="Helvetica Neue"/>
              <a:ea typeface="Helvetica Neue"/>
              <a:cs typeface="Helvetica Neue"/>
            </a:rPr>
            <a:t> without this affecting their business relationship with the institution.</a:t>
          </a:r>
          <a:endParaRPr lang="en-US" sz="2000" kern="1200" dirty="0"/>
        </a:p>
      </dsp:txBody>
      <dsp:txXfrm>
        <a:off x="5679711" y="301397"/>
        <a:ext cx="2289805" cy="2403370"/>
      </dsp:txXfrm>
    </dsp:sp>
    <dsp:sp modelId="{CE82FB3B-4C52-456F-AAC4-1CACDC2D3B68}">
      <dsp:nvSpPr>
        <dsp:cNvPr id="0" name=""/>
        <dsp:cNvSpPr/>
      </dsp:nvSpPr>
      <dsp:spPr>
        <a:xfrm>
          <a:off x="5822458" y="2808899"/>
          <a:ext cx="2402387" cy="771132"/>
        </a:xfrm>
        <a:prstGeom prst="rect">
          <a:avLst/>
        </a:prstGeom>
        <a:solidFill>
          <a:srgbClr val="92D050"/>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0" rIns="69850" bIns="0" numCol="1" spcCol="1270" anchor="ctr" anchorCtr="0">
          <a:noAutofit/>
        </a:bodyPr>
        <a:lstStyle/>
        <a:p>
          <a:pPr marL="0" lvl="0" indent="0" algn="l" defTabSz="2444750">
            <a:lnSpc>
              <a:spcPct val="90000"/>
            </a:lnSpc>
            <a:spcBef>
              <a:spcPct val="0"/>
            </a:spcBef>
            <a:spcAft>
              <a:spcPct val="35000"/>
            </a:spcAft>
            <a:buNone/>
          </a:pPr>
          <a:r>
            <a:rPr lang="en-US" sz="5500" kern="1200" dirty="0"/>
            <a:t> </a:t>
          </a:r>
        </a:p>
      </dsp:txBody>
      <dsp:txXfrm>
        <a:off x="5822458" y="2808899"/>
        <a:ext cx="1691822" cy="771132"/>
      </dsp:txXfrm>
    </dsp:sp>
    <dsp:sp modelId="{935EF5F8-DC49-4642-8A5C-2368BF2B5054}">
      <dsp:nvSpPr>
        <dsp:cNvPr id="0" name=""/>
        <dsp:cNvSpPr/>
      </dsp:nvSpPr>
      <dsp:spPr>
        <a:xfrm>
          <a:off x="7383202" y="2494090"/>
          <a:ext cx="840835" cy="840835"/>
        </a:xfrm>
        <a:prstGeom prst="ellips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B69468-CA97-4674-A440-47BAE7E720AD}" type="datetimeFigureOut">
              <a:rPr lang="en-US" smtClean="0"/>
              <a:t>3/16/21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4AC572-5134-4A64-A673-D2136E3461BC}" type="slidenum">
              <a:rPr lang="en-US" smtClean="0"/>
              <a:t>‹#›</a:t>
            </a:fld>
            <a:endParaRPr lang="en-US" dirty="0"/>
          </a:p>
        </p:txBody>
      </p:sp>
    </p:spTree>
    <p:extLst>
      <p:ext uri="{BB962C8B-B14F-4D97-AF65-F5344CB8AC3E}">
        <p14:creationId xmlns:p14="http://schemas.microsoft.com/office/powerpoint/2010/main" val="3609394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0F00A316-8B9D-EA47-9D7C-D0E388D446A6}"/>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defTabSz="933450">
              <a:defRPr kumimoji="1" sz="2000" b="1">
                <a:solidFill>
                  <a:schemeClr val="tx1"/>
                </a:solidFill>
                <a:latin typeface="Arial" panose="020B0604020202020204" pitchFamily="34" charset="0"/>
                <a:ea typeface="ＭＳ Ｐゴシック" panose="020B0600070205080204" pitchFamily="34" charset="-128"/>
              </a:defRPr>
            </a:lvl1pPr>
            <a:lvl2pPr marL="742950" indent="-285750" defTabSz="933450">
              <a:defRPr kumimoji="1" sz="2000" b="1">
                <a:solidFill>
                  <a:schemeClr val="tx1"/>
                </a:solidFill>
                <a:latin typeface="Arial" panose="020B0604020202020204" pitchFamily="34" charset="0"/>
                <a:ea typeface="ＭＳ Ｐゴシック" panose="020B0600070205080204" pitchFamily="34" charset="-128"/>
              </a:defRPr>
            </a:lvl2pPr>
            <a:lvl3pPr marL="1143000" indent="-228600" defTabSz="933450">
              <a:defRPr kumimoji="1" sz="2000" b="1">
                <a:solidFill>
                  <a:schemeClr val="tx1"/>
                </a:solidFill>
                <a:latin typeface="Arial" panose="020B0604020202020204" pitchFamily="34" charset="0"/>
                <a:ea typeface="ＭＳ Ｐゴシック" panose="020B0600070205080204" pitchFamily="34" charset="-128"/>
              </a:defRPr>
            </a:lvl3pPr>
            <a:lvl4pPr marL="1600200" indent="-228600" defTabSz="933450">
              <a:defRPr kumimoji="1" sz="2000" b="1">
                <a:solidFill>
                  <a:schemeClr val="tx1"/>
                </a:solidFill>
                <a:latin typeface="Arial" panose="020B0604020202020204" pitchFamily="34" charset="0"/>
                <a:ea typeface="ＭＳ Ｐゴシック" panose="020B0600070205080204" pitchFamily="34" charset="-128"/>
              </a:defRPr>
            </a:lvl4pPr>
            <a:lvl5pPr marL="2057400" indent="-228600" defTabSz="933450">
              <a:defRPr kumimoji="1" sz="2000" b="1">
                <a:solidFill>
                  <a:schemeClr val="tx1"/>
                </a:solidFill>
                <a:latin typeface="Arial" panose="020B0604020202020204" pitchFamily="34" charset="0"/>
                <a:ea typeface="ＭＳ Ｐゴシック" panose="020B0600070205080204" pitchFamily="34" charset="-128"/>
              </a:defRPr>
            </a:lvl5pPr>
            <a:lvl6pPr marL="2514600" indent="-228600" defTabSz="933450"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34" charset="-128"/>
              </a:defRPr>
            </a:lvl6pPr>
            <a:lvl7pPr marL="2971800" indent="-228600" defTabSz="933450"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34" charset="-128"/>
              </a:defRPr>
            </a:lvl7pPr>
            <a:lvl8pPr marL="3429000" indent="-228600" defTabSz="933450"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34" charset="-128"/>
              </a:defRPr>
            </a:lvl8pPr>
            <a:lvl9pPr marL="3886200" indent="-228600" defTabSz="933450" eaLnBrk="0" fontAlgn="base" hangingPunct="0">
              <a:spcBef>
                <a:spcPct val="0"/>
              </a:spcBef>
              <a:spcAft>
                <a:spcPct val="0"/>
              </a:spcAft>
              <a:defRPr kumimoji="1" sz="2000" b="1">
                <a:solidFill>
                  <a:schemeClr val="tx1"/>
                </a:solidFill>
                <a:latin typeface="Arial" panose="020B0604020202020204" pitchFamily="34" charset="0"/>
                <a:ea typeface="ＭＳ Ｐゴシック" panose="020B0600070205080204" pitchFamily="34" charset="-128"/>
              </a:defRPr>
            </a:lvl9pPr>
          </a:lstStyle>
          <a:p>
            <a:fld id="{3FB8FAAA-6E2A-5740-93C1-313C03D154E0}" type="slidenum">
              <a:rPr kumimoji="0" lang="en-US" altLang="en-US" sz="1200" b="0" smtClean="0">
                <a:latin typeface="Times New Roman" panose="02020603050405020304" pitchFamily="18" charset="0"/>
              </a:rPr>
              <a:pPr/>
              <a:t>4</a:t>
            </a:fld>
            <a:endParaRPr kumimoji="0" lang="en-US" altLang="en-US" sz="1200" b="0">
              <a:latin typeface="Times New Roman" panose="02020603050405020304" pitchFamily="18" charset="0"/>
            </a:endParaRPr>
          </a:p>
        </p:txBody>
      </p:sp>
      <p:sp>
        <p:nvSpPr>
          <p:cNvPr id="15362" name="Rectangle 2">
            <a:extLst>
              <a:ext uri="{FF2B5EF4-FFF2-40B4-BE49-F238E27FC236}">
                <a16:creationId xmlns:a16="http://schemas.microsoft.com/office/drawing/2014/main" id="{19DBDE22-DF39-8C45-8C4A-B4F876CCB1EF}"/>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A6749FB3-C037-0643-94B9-A99DF24AD7CD}"/>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7765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44B48EA7-4729-AC40-8ED7-A579A1EEDC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7F63E56-CA88-7D40-BF8F-9AD9C44C6B61}" type="slidenum">
              <a:rPr lang="en-US" altLang="en-US" smtClean="0">
                <a:cs typeface="Arial" panose="020B0604020202020204" pitchFamily="34" charset="0"/>
              </a:rPr>
              <a:pPr>
                <a:spcBef>
                  <a:spcPct val="0"/>
                </a:spcBef>
              </a:pPr>
              <a:t>21</a:t>
            </a:fld>
            <a:endParaRPr lang="en-US" altLang="en-US">
              <a:cs typeface="Arial" panose="020B0604020202020204" pitchFamily="34" charset="0"/>
            </a:endParaRPr>
          </a:p>
        </p:txBody>
      </p:sp>
      <p:sp>
        <p:nvSpPr>
          <p:cNvPr id="21506" name="Rectangle 2">
            <a:extLst>
              <a:ext uri="{FF2B5EF4-FFF2-40B4-BE49-F238E27FC236}">
                <a16:creationId xmlns:a16="http://schemas.microsoft.com/office/drawing/2014/main" id="{8E76A1F8-BF34-4C43-951C-5933DFB8F9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a:extLst>
              <a:ext uri="{FF2B5EF4-FFF2-40B4-BE49-F238E27FC236}">
                <a16:creationId xmlns:a16="http://schemas.microsoft.com/office/drawing/2014/main" id="{3A340F9A-D581-8040-A3A7-2C98724DF3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Principle in Practice – 5 mins. </a:t>
            </a:r>
          </a:p>
          <a:p>
            <a:pPr eaLnBrk="1" hangingPunct="1">
              <a:spcBef>
                <a:spcPct val="0"/>
              </a:spcBef>
            </a:pPr>
            <a:endParaRPr lang="en-US" altLang="en-US"/>
          </a:p>
          <a:p>
            <a:pPr eaLnBrk="1" hangingPunct="1">
              <a:spcBef>
                <a:spcPct val="0"/>
              </a:spcBef>
            </a:pPr>
            <a:r>
              <a:rPr lang="en-US" altLang="en-US"/>
              <a:t>Financial service providers have a responsibility to exercise good faith in designing products and delivery channels that are suitable for clients and to not take advantage of client inexperience and/or underdeveloped markets. They should take active steps to consider the characteristics of target clients during the design process. Products should function as advertized, provide value for money, and not be deceptive in design.</a:t>
            </a:r>
          </a:p>
          <a:p>
            <a:pPr eaLnBrk="1" hangingPunct="1">
              <a:spcBef>
                <a:spcPct val="0"/>
              </a:spcBef>
            </a:pPr>
            <a:endParaRPr lang="en-US" altLang="en-US"/>
          </a:p>
          <a:p>
            <a:pPr eaLnBrk="1" hangingPunct="1">
              <a:spcBef>
                <a:spcPct val="0"/>
              </a:spcBef>
            </a:pPr>
            <a:r>
              <a:rPr lang="en-US" altLang="en-US"/>
              <a:t>Considerable care should be given to designing products that suit client needs while being simple and flexible. As one example, loan repayment schedules are best structured to correspond with the expected cash flows of borrowers. The point of suitability is not to over-design products for narrowly defined purposes, but to ensure that the products are designed to be useful for clients. In delivering products, providers should gather sufficient information from the customer to ensure that the product is likely to meet the customer’s needs and capacity.</a:t>
            </a:r>
          </a:p>
          <a:p>
            <a:pPr eaLnBrk="1" hangingPunct="1">
              <a:spcBef>
                <a:spcPct val="0"/>
              </a:spcBef>
            </a:pPr>
            <a:r>
              <a:rPr lang="en-US" altLang="en-US"/>
              <a:t> </a:t>
            </a:r>
          </a:p>
          <a:p>
            <a:pPr eaLnBrk="1" hangingPunct="1">
              <a:spcBef>
                <a:spcPct val="0"/>
              </a:spcBef>
            </a:pPr>
            <a:r>
              <a:rPr lang="en-US" altLang="en-US"/>
              <a:t>Suitable product delivery. Product design should take into account the process by which products will be sold, as discussed further under Fair and Respectful Treatment.</a:t>
            </a:r>
          </a:p>
          <a:p>
            <a:pPr eaLnBrk="1" hangingPunct="1">
              <a:spcBef>
                <a:spcPct val="0"/>
              </a:spcBef>
            </a:pPr>
            <a:r>
              <a:rPr lang="en-US" altLang="en-US"/>
              <a:t>Simplicity. Simple products, including products with simple pricing, are easier for clients to understand and compare. Simple products may be more affordable and flexible for clients. Simplicity implies minimizing the use of bundled products (that is, requiring a client to buy a second product, such as credit life insurance, in order to use a first product, such as a loan).2 We note that simplicity is not an absolute value: it must serve product relevance and usefulness.</a:t>
            </a:r>
          </a:p>
          <a:p>
            <a:pPr eaLnBrk="1" hangingPunct="1">
              <a:spcBef>
                <a:spcPct val="0"/>
              </a:spcBef>
            </a:pPr>
            <a:r>
              <a:rPr lang="en-US" altLang="en-US"/>
              <a:t>Minimum changes. Products should be designed in a way that minimizes the possibility that product changes, such as unexpected changes in pricing, terms or fees will become necessary during the course of the product’s life.</a:t>
            </a:r>
          </a:p>
          <a:p>
            <a:pPr eaLnBrk="1" hangingPunct="1">
              <a:spcBef>
                <a:spcPct val="0"/>
              </a:spcBef>
            </a:pPr>
            <a:r>
              <a:rPr lang="en-US" altLang="en-US"/>
              <a:t>No waivers of client rights. As a general rule, clients should not be asked to waive their rights, such as the right to sue the provider, receive information, cancel use of the product, maintain privacy, etc. If a financial service provider considers a waiver imperative, for example if a product is not viable without a waiver, then this should be made clear to the client. Waivers requested for the convenience of the provider are generally not appropriate.</a:t>
            </a:r>
          </a:p>
          <a:p>
            <a:pPr eaLnBrk="1" hangingPunct="1">
              <a:spcBef>
                <a:spcPct val="0"/>
              </a:spcBef>
            </a:pPr>
            <a:endParaRPr lang="en-US" altLang="en-US"/>
          </a:p>
        </p:txBody>
      </p:sp>
    </p:spTree>
    <p:extLst>
      <p:ext uri="{BB962C8B-B14F-4D97-AF65-F5344CB8AC3E}">
        <p14:creationId xmlns:p14="http://schemas.microsoft.com/office/powerpoint/2010/main" val="3112384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44B48EA7-4729-AC40-8ED7-A579A1EEDC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7F63E56-CA88-7D40-BF8F-9AD9C44C6B61}" type="slidenum">
              <a:rPr lang="en-US" altLang="en-US" smtClean="0">
                <a:cs typeface="Arial" panose="020B0604020202020204" pitchFamily="34" charset="0"/>
              </a:rPr>
              <a:pPr>
                <a:spcBef>
                  <a:spcPct val="0"/>
                </a:spcBef>
              </a:pPr>
              <a:t>22</a:t>
            </a:fld>
            <a:endParaRPr lang="en-US" altLang="en-US">
              <a:cs typeface="Arial" panose="020B0604020202020204" pitchFamily="34" charset="0"/>
            </a:endParaRPr>
          </a:p>
        </p:txBody>
      </p:sp>
      <p:sp>
        <p:nvSpPr>
          <p:cNvPr id="21506" name="Rectangle 2">
            <a:extLst>
              <a:ext uri="{FF2B5EF4-FFF2-40B4-BE49-F238E27FC236}">
                <a16:creationId xmlns:a16="http://schemas.microsoft.com/office/drawing/2014/main" id="{8E76A1F8-BF34-4C43-951C-5933DFB8F9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a:extLst>
              <a:ext uri="{FF2B5EF4-FFF2-40B4-BE49-F238E27FC236}">
                <a16:creationId xmlns:a16="http://schemas.microsoft.com/office/drawing/2014/main" id="{3A340F9A-D581-8040-A3A7-2C98724DF3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Principle in Practice – 5 mins. </a:t>
            </a:r>
          </a:p>
          <a:p>
            <a:pPr eaLnBrk="1" hangingPunct="1">
              <a:spcBef>
                <a:spcPct val="0"/>
              </a:spcBef>
            </a:pPr>
            <a:endParaRPr lang="en-US" altLang="en-US"/>
          </a:p>
          <a:p>
            <a:pPr eaLnBrk="1" hangingPunct="1">
              <a:spcBef>
                <a:spcPct val="0"/>
              </a:spcBef>
            </a:pPr>
            <a:r>
              <a:rPr lang="en-US" altLang="en-US"/>
              <a:t>Financial service providers have a responsibility to exercise good faith in designing products and delivery channels that are suitable for clients and to not take advantage of client inexperience and/or underdeveloped markets. They should take active steps to consider the characteristics of target clients during the design process. Products should function as advertized, provide value for money, and not be deceptive in design.</a:t>
            </a:r>
          </a:p>
          <a:p>
            <a:pPr eaLnBrk="1" hangingPunct="1">
              <a:spcBef>
                <a:spcPct val="0"/>
              </a:spcBef>
            </a:pPr>
            <a:endParaRPr lang="en-US" altLang="en-US"/>
          </a:p>
          <a:p>
            <a:pPr eaLnBrk="1" hangingPunct="1">
              <a:spcBef>
                <a:spcPct val="0"/>
              </a:spcBef>
            </a:pPr>
            <a:r>
              <a:rPr lang="en-US" altLang="en-US"/>
              <a:t>Considerable care should be given to designing products that suit client needs while being simple and flexible. As one example, loan repayment schedules are best structured to correspond with the expected cash flows of borrowers. The point of suitability is not to over-design products for narrowly defined purposes, but to ensure that the products are designed to be useful for clients. In delivering products, providers should gather sufficient information from the customer to ensure that the product is likely to meet the customer’s needs and capacity.</a:t>
            </a:r>
          </a:p>
          <a:p>
            <a:pPr eaLnBrk="1" hangingPunct="1">
              <a:spcBef>
                <a:spcPct val="0"/>
              </a:spcBef>
            </a:pPr>
            <a:r>
              <a:rPr lang="en-US" altLang="en-US"/>
              <a:t> </a:t>
            </a:r>
          </a:p>
          <a:p>
            <a:pPr eaLnBrk="1" hangingPunct="1">
              <a:spcBef>
                <a:spcPct val="0"/>
              </a:spcBef>
            </a:pPr>
            <a:r>
              <a:rPr lang="en-US" altLang="en-US"/>
              <a:t>Suitable product delivery. Product design should take into account the process by which products will be sold, as discussed further under Fair and Respectful Treatment.</a:t>
            </a:r>
          </a:p>
          <a:p>
            <a:pPr eaLnBrk="1" hangingPunct="1">
              <a:spcBef>
                <a:spcPct val="0"/>
              </a:spcBef>
            </a:pPr>
            <a:r>
              <a:rPr lang="en-US" altLang="en-US"/>
              <a:t>Simplicity. Simple products, including products with simple pricing, are easier for clients to understand and compare. Simple products may be more affordable and flexible for clients. Simplicity implies minimizing the use of bundled products (that is, requiring a client to buy a second product, such as credit life insurance, in order to use a first product, such as a loan).2 We note that simplicity is not an absolute value: it must serve product relevance and usefulness.</a:t>
            </a:r>
          </a:p>
          <a:p>
            <a:pPr eaLnBrk="1" hangingPunct="1">
              <a:spcBef>
                <a:spcPct val="0"/>
              </a:spcBef>
            </a:pPr>
            <a:r>
              <a:rPr lang="en-US" altLang="en-US"/>
              <a:t>Minimum changes. Products should be designed in a way that minimizes the possibility that product changes, such as unexpected changes in pricing, terms or fees will become necessary during the course of the product’s life.</a:t>
            </a:r>
          </a:p>
          <a:p>
            <a:pPr eaLnBrk="1" hangingPunct="1">
              <a:spcBef>
                <a:spcPct val="0"/>
              </a:spcBef>
            </a:pPr>
            <a:r>
              <a:rPr lang="en-US" altLang="en-US"/>
              <a:t>No waivers of client rights. As a general rule, clients should not be asked to waive their rights, such as the right to sue the provider, receive information, cancel use of the product, maintain privacy, etc. If a financial service provider considers a waiver imperative, for example if a product is not viable without a waiver, then this should be made clear to the client. Waivers requested for the convenience of the provider are generally not appropriate.</a:t>
            </a:r>
          </a:p>
          <a:p>
            <a:pPr eaLnBrk="1" hangingPunct="1">
              <a:spcBef>
                <a:spcPct val="0"/>
              </a:spcBef>
            </a:pPr>
            <a:endParaRPr lang="en-US" altLang="en-US"/>
          </a:p>
        </p:txBody>
      </p:sp>
    </p:spTree>
    <p:extLst>
      <p:ext uri="{BB962C8B-B14F-4D97-AF65-F5344CB8AC3E}">
        <p14:creationId xmlns:p14="http://schemas.microsoft.com/office/powerpoint/2010/main" val="1651015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44B48EA7-4729-AC40-8ED7-A579A1EEDC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7F63E56-CA88-7D40-BF8F-9AD9C44C6B61}" type="slidenum">
              <a:rPr lang="en-US" altLang="en-US" smtClean="0">
                <a:cs typeface="Arial" panose="020B0604020202020204" pitchFamily="34" charset="0"/>
              </a:rPr>
              <a:pPr>
                <a:spcBef>
                  <a:spcPct val="0"/>
                </a:spcBef>
              </a:pPr>
              <a:t>23</a:t>
            </a:fld>
            <a:endParaRPr lang="en-US" altLang="en-US">
              <a:cs typeface="Arial" panose="020B0604020202020204" pitchFamily="34" charset="0"/>
            </a:endParaRPr>
          </a:p>
        </p:txBody>
      </p:sp>
      <p:sp>
        <p:nvSpPr>
          <p:cNvPr id="21506" name="Rectangle 2">
            <a:extLst>
              <a:ext uri="{FF2B5EF4-FFF2-40B4-BE49-F238E27FC236}">
                <a16:creationId xmlns:a16="http://schemas.microsoft.com/office/drawing/2014/main" id="{8E76A1F8-BF34-4C43-951C-5933DFB8F9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a:extLst>
              <a:ext uri="{FF2B5EF4-FFF2-40B4-BE49-F238E27FC236}">
                <a16:creationId xmlns:a16="http://schemas.microsoft.com/office/drawing/2014/main" id="{3A340F9A-D581-8040-A3A7-2C98724DF3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Principle in Practice – 5 mins. </a:t>
            </a:r>
          </a:p>
          <a:p>
            <a:pPr eaLnBrk="1" hangingPunct="1">
              <a:spcBef>
                <a:spcPct val="0"/>
              </a:spcBef>
            </a:pPr>
            <a:endParaRPr lang="en-US" altLang="en-US"/>
          </a:p>
          <a:p>
            <a:pPr eaLnBrk="1" hangingPunct="1">
              <a:spcBef>
                <a:spcPct val="0"/>
              </a:spcBef>
            </a:pPr>
            <a:r>
              <a:rPr lang="en-US" altLang="en-US"/>
              <a:t>Financial service providers have a responsibility to exercise good faith in designing products and delivery channels that are suitable for clients and to not take advantage of client inexperience and/or underdeveloped markets. They should take active steps to consider the characteristics of target clients during the design process. Products should function as advertized, provide value for money, and not be deceptive in design.</a:t>
            </a:r>
          </a:p>
          <a:p>
            <a:pPr eaLnBrk="1" hangingPunct="1">
              <a:spcBef>
                <a:spcPct val="0"/>
              </a:spcBef>
            </a:pPr>
            <a:endParaRPr lang="en-US" altLang="en-US"/>
          </a:p>
          <a:p>
            <a:pPr eaLnBrk="1" hangingPunct="1">
              <a:spcBef>
                <a:spcPct val="0"/>
              </a:spcBef>
            </a:pPr>
            <a:r>
              <a:rPr lang="en-US" altLang="en-US"/>
              <a:t>Considerable care should be given to designing products that suit client needs while being simple and flexible. As one example, loan repayment schedules are best structured to correspond with the expected cash flows of borrowers. The point of suitability is not to over-design products for narrowly defined purposes, but to ensure that the products are designed to be useful for clients. In delivering products, providers should gather sufficient information from the customer to ensure that the product is likely to meet the customer’s needs and capacity.</a:t>
            </a:r>
          </a:p>
          <a:p>
            <a:pPr eaLnBrk="1" hangingPunct="1">
              <a:spcBef>
                <a:spcPct val="0"/>
              </a:spcBef>
            </a:pPr>
            <a:r>
              <a:rPr lang="en-US" altLang="en-US"/>
              <a:t> </a:t>
            </a:r>
          </a:p>
          <a:p>
            <a:pPr eaLnBrk="1" hangingPunct="1">
              <a:spcBef>
                <a:spcPct val="0"/>
              </a:spcBef>
            </a:pPr>
            <a:r>
              <a:rPr lang="en-US" altLang="en-US"/>
              <a:t>Suitable product delivery. Product design should take into account the process by which products will be sold, as discussed further under Fair and Respectful Treatment.</a:t>
            </a:r>
          </a:p>
          <a:p>
            <a:pPr eaLnBrk="1" hangingPunct="1">
              <a:spcBef>
                <a:spcPct val="0"/>
              </a:spcBef>
            </a:pPr>
            <a:r>
              <a:rPr lang="en-US" altLang="en-US"/>
              <a:t>Simplicity. Simple products, including products with simple pricing, are easier for clients to understand and compare. Simple products may be more affordable and flexible for clients. Simplicity implies minimizing the use of bundled products (that is, requiring a client to buy a second product, such as credit life insurance, in order to use a first product, such as a loan).2 We note that simplicity is not an absolute value: it must serve product relevance and usefulness.</a:t>
            </a:r>
          </a:p>
          <a:p>
            <a:pPr eaLnBrk="1" hangingPunct="1">
              <a:spcBef>
                <a:spcPct val="0"/>
              </a:spcBef>
            </a:pPr>
            <a:r>
              <a:rPr lang="en-US" altLang="en-US"/>
              <a:t>Minimum changes. Products should be designed in a way that minimizes the possibility that product changes, such as unexpected changes in pricing, terms or fees will become necessary during the course of the product’s life.</a:t>
            </a:r>
          </a:p>
          <a:p>
            <a:pPr eaLnBrk="1" hangingPunct="1">
              <a:spcBef>
                <a:spcPct val="0"/>
              </a:spcBef>
            </a:pPr>
            <a:r>
              <a:rPr lang="en-US" altLang="en-US"/>
              <a:t>No waivers of client rights. As a general rule, clients should not be asked to waive their rights, such as the right to sue the provider, receive information, cancel use of the product, maintain privacy, etc. If a financial service provider considers a waiver imperative, for example if a product is not viable without a waiver, then this should be made clear to the client. Waivers requested for the convenience of the provider are generally not appropriate.</a:t>
            </a:r>
          </a:p>
          <a:p>
            <a:pPr eaLnBrk="1" hangingPunct="1">
              <a:spcBef>
                <a:spcPct val="0"/>
              </a:spcBef>
            </a:pPr>
            <a:endParaRPr lang="en-US" altLang="en-US"/>
          </a:p>
        </p:txBody>
      </p:sp>
    </p:spTree>
    <p:extLst>
      <p:ext uri="{BB962C8B-B14F-4D97-AF65-F5344CB8AC3E}">
        <p14:creationId xmlns:p14="http://schemas.microsoft.com/office/powerpoint/2010/main" val="3158088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C1DF418A-4C2F-694F-A809-B7EB3DBF6B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7B5B5DD-615A-EE4A-8EC3-7D93C9CBB3B4}" type="slidenum">
              <a:rPr lang="en-US" altLang="en-US" smtClean="0">
                <a:cs typeface="Arial" panose="020B0604020202020204" pitchFamily="34" charset="0"/>
              </a:rPr>
              <a:pPr>
                <a:spcBef>
                  <a:spcPct val="0"/>
                </a:spcBef>
              </a:pPr>
              <a:t>24</a:t>
            </a:fld>
            <a:endParaRPr lang="en-US" altLang="en-US">
              <a:cs typeface="Arial" panose="020B0604020202020204" pitchFamily="34" charset="0"/>
            </a:endParaRPr>
          </a:p>
        </p:txBody>
      </p:sp>
      <p:sp>
        <p:nvSpPr>
          <p:cNvPr id="43010" name="Rectangle 2">
            <a:extLst>
              <a:ext uri="{FF2B5EF4-FFF2-40B4-BE49-F238E27FC236}">
                <a16:creationId xmlns:a16="http://schemas.microsoft.com/office/drawing/2014/main" id="{D46512E6-7C58-0548-A6A0-9D4E85408D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a:extLst>
              <a:ext uri="{FF2B5EF4-FFF2-40B4-BE49-F238E27FC236}">
                <a16:creationId xmlns:a16="http://schemas.microsoft.com/office/drawing/2014/main" id="{58154BB1-29D6-E84C-AF90-A8268686C6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0586132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90C343A4-870E-6D4D-9138-2F00FA57DF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BCE55F8-FE2A-F847-BD03-98CFBC50A41F}" type="slidenum">
              <a:rPr lang="en-US" altLang="en-US" smtClean="0">
                <a:cs typeface="Arial" panose="020B0604020202020204" pitchFamily="34" charset="0"/>
              </a:rPr>
              <a:pPr>
                <a:spcBef>
                  <a:spcPct val="0"/>
                </a:spcBef>
              </a:pPr>
              <a:t>25</a:t>
            </a:fld>
            <a:endParaRPr lang="en-US" altLang="en-US">
              <a:cs typeface="Arial" panose="020B0604020202020204" pitchFamily="34" charset="0"/>
            </a:endParaRPr>
          </a:p>
        </p:txBody>
      </p:sp>
      <p:sp>
        <p:nvSpPr>
          <p:cNvPr id="19458" name="Rectangle 2">
            <a:extLst>
              <a:ext uri="{FF2B5EF4-FFF2-40B4-BE49-F238E27FC236}">
                <a16:creationId xmlns:a16="http://schemas.microsoft.com/office/drawing/2014/main" id="{20E3BCA7-7E03-0046-AB70-8CF136A555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a:extLst>
              <a:ext uri="{FF2B5EF4-FFF2-40B4-BE49-F238E27FC236}">
                <a16:creationId xmlns:a16="http://schemas.microsoft.com/office/drawing/2014/main" id="{AAB9BE5D-939A-F44F-AABD-0B2D92D389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0663" indent="-220663" eaLnBrk="1" hangingPunct="1">
              <a:spcBef>
                <a:spcPct val="0"/>
              </a:spcBef>
            </a:pPr>
            <a:r>
              <a:rPr lang="en-US" altLang="en-US">
                <a:latin typeface="Helvetica Neue" panose="02000503000000020004" pitchFamily="2" charset="0"/>
              </a:rPr>
              <a:t>Principle in Practice – 8 mins </a:t>
            </a:r>
          </a:p>
          <a:p>
            <a:pPr marL="220663" indent="-220663" eaLnBrk="1" hangingPunct="1">
              <a:spcBef>
                <a:spcPct val="0"/>
              </a:spcBef>
            </a:pPr>
            <a:r>
              <a:rPr lang="en-US" altLang="en-US" b="1"/>
              <a:t>Responsible pricing</a:t>
            </a:r>
          </a:p>
          <a:p>
            <a:pPr marL="220663" indent="-220663" eaLnBrk="1" hangingPunct="1">
              <a:spcBef>
                <a:spcPct val="0"/>
              </a:spcBef>
            </a:pPr>
            <a:r>
              <a:rPr lang="es-CO" altLang="en-US"/>
              <a:t>This is the Campaign’s definition of Responsible Pricing</a:t>
            </a:r>
            <a:r>
              <a:rPr lang="en-US" altLang="en-US">
                <a:latin typeface="Helvetica Neue" panose="02000503000000020004" pitchFamily="2" charset="0"/>
              </a:rPr>
              <a:t>. An institution puts this principle into practice by ensuring that p</a:t>
            </a:r>
            <a:r>
              <a:rPr lang="en-US" altLang="en-US"/>
              <a:t>ricing, terms and conditions will be set in a way that is affordable to clients while allowing for financial institutions to be sustainable. </a:t>
            </a:r>
          </a:p>
          <a:p>
            <a:pPr marL="220663" indent="-220663" eaLnBrk="1" hangingPunct="1">
              <a:spcBef>
                <a:spcPct val="0"/>
              </a:spcBef>
            </a:pPr>
            <a:endParaRPr lang="en-US" altLang="en-US"/>
          </a:p>
          <a:p>
            <a:pPr marL="220663" indent="-220663" eaLnBrk="1" hangingPunct="1">
              <a:spcBef>
                <a:spcPct val="0"/>
              </a:spcBef>
            </a:pPr>
            <a:r>
              <a:rPr lang="en-US" altLang="en-US"/>
              <a:t>Concept of sustainability to institution and affordability for client.  </a:t>
            </a:r>
          </a:p>
          <a:p>
            <a:pPr marL="220663" indent="-220663" eaLnBrk="1" hangingPunct="1">
              <a:spcBef>
                <a:spcPct val="0"/>
              </a:spcBef>
              <a:buFontTx/>
              <a:buChar char="•"/>
            </a:pPr>
            <a:r>
              <a:rPr lang="en-US" altLang="en-US"/>
              <a:t>Sustainability is a client protection issue, if an institution is not operating in the long term then clients are not going to be protected or served.  Important for institution to at least cover its costs and ensure they are around in longer term. </a:t>
            </a:r>
          </a:p>
          <a:p>
            <a:pPr marL="220663" indent="-220663" eaLnBrk="1" hangingPunct="1">
              <a:spcBef>
                <a:spcPct val="0"/>
              </a:spcBef>
              <a:buFontTx/>
              <a:buChar char="•"/>
            </a:pPr>
            <a:r>
              <a:rPr lang="en-US" altLang="en-US"/>
              <a:t>Second standard is about pricing policy and the third is about ensuring the institution do not signal any pricing issues.  </a:t>
            </a:r>
          </a:p>
          <a:p>
            <a:pPr marL="220663" indent="-220663" eaLnBrk="1" hangingPunct="1">
              <a:spcBef>
                <a:spcPct val="0"/>
              </a:spcBef>
            </a:pPr>
            <a:endParaRPr lang="en-US" altLang="en-US"/>
          </a:p>
          <a:p>
            <a:pPr marL="220663" indent="-220663" eaLnBrk="1" hangingPunct="1">
              <a:spcBef>
                <a:spcPct val="0"/>
              </a:spcBef>
            </a:pPr>
            <a:r>
              <a:rPr lang="en-US" altLang="en-US"/>
              <a:t>We don</a:t>
            </a:r>
            <a:r>
              <a:rPr lang="ja-JP" altLang="en-US"/>
              <a:t>’</a:t>
            </a:r>
            <a:r>
              <a:rPr lang="en-US" altLang="ja-JP"/>
              <a:t>t have separated as in the past APR on one side and fees on the other It was important to have one standard that looks at overall pricing and fees are part of that.  Fees is just one component of pricing and we need to look at the various types of fees and whether there are some that seem to be acceptable.  </a:t>
            </a:r>
          </a:p>
          <a:p>
            <a:pPr marL="220663" indent="-220663" eaLnBrk="1" hangingPunct="1">
              <a:spcBef>
                <a:spcPct val="0"/>
              </a:spcBef>
            </a:pPr>
            <a:endParaRPr lang="en-US" altLang="en-US"/>
          </a:p>
          <a:p>
            <a:pPr marL="220663" indent="-220663" eaLnBrk="1" hangingPunct="1">
              <a:spcBef>
                <a:spcPct val="0"/>
              </a:spcBef>
            </a:pPr>
            <a:r>
              <a:rPr lang="en-US" altLang="en-US"/>
              <a:t>The whole approach for quant in pricing reflect that there is pricing data available out there and to the extent that it is available it should be used.  It is very difficult if not impossible to have stringent rules about what constitutes fair pricing given that there are so many components that come into pricing. We wanted to push quant indicators as much as possible to be as good as possible and to quire certifiers to take them into consideration in decision-making but not just look at them, but have much more stringent requirements around the pricing process and pricing policy that the MFI has.  </a:t>
            </a:r>
          </a:p>
          <a:p>
            <a:pPr marL="220663" indent="-220663" eaLnBrk="1" hangingPunct="1">
              <a:spcBef>
                <a:spcPct val="0"/>
              </a:spcBef>
            </a:pPr>
            <a:endParaRPr lang="en-US" altLang="en-US"/>
          </a:p>
          <a:p>
            <a:pPr marL="220663" indent="-220663" eaLnBrk="1" hangingPunct="1">
              <a:spcBef>
                <a:spcPct val="0"/>
              </a:spcBef>
            </a:pPr>
            <a:r>
              <a:rPr lang="en-US" altLang="en-US"/>
              <a:t>Radical transparency approach, not just on pricing products but around pricing approach.  Require all of that information to be made available and require a conversation between a certifier and the institution so they understand the philosophy around pricing is. We are requiring them to do the quant analysis into account into decision-making.  </a:t>
            </a:r>
          </a:p>
          <a:p>
            <a:pPr marL="220663" indent="-220663" eaLnBrk="1" hangingPunct="1">
              <a:spcBef>
                <a:spcPct val="0"/>
              </a:spcBef>
            </a:pPr>
            <a:endParaRPr lang="en-US" altLang="en-US"/>
          </a:p>
          <a:p>
            <a:pPr marL="220663" indent="-220663" eaLnBrk="1" hangingPunct="1">
              <a:spcBef>
                <a:spcPct val="0"/>
              </a:spcBef>
            </a:pPr>
            <a:r>
              <a:rPr lang="en-US" altLang="en-US"/>
              <a:t>We are not satisfied with a peer analysis, ultimately it gets very subjective.  </a:t>
            </a:r>
          </a:p>
          <a:p>
            <a:pPr marL="220663" indent="-220663" eaLnBrk="1" hangingPunct="1">
              <a:spcBef>
                <a:spcPct val="0"/>
              </a:spcBef>
            </a:pPr>
            <a:r>
              <a:rPr lang="en-US" altLang="en-US"/>
              <a:t>Use best data they possibly have: Like what?  If the don't have product-level data then ???</a:t>
            </a:r>
          </a:p>
          <a:p>
            <a:pPr marL="220663" indent="-220663" eaLnBrk="1" hangingPunct="1">
              <a:spcBef>
                <a:spcPct val="0"/>
              </a:spcBef>
            </a:pPr>
            <a:r>
              <a:rPr lang="en-US" altLang="en-US"/>
              <a:t>Do peer group analysis and but also to do analysis against expected performance and what this will allow us to do is to have more information that feeds into decision-making process. Combination of the two that will come into account into deciding whether or not an organization has responsible pricing.  We will ask the certifiers to do the analysis for the overall pricing, whether APR if they have product-level data or yield if they don</a:t>
            </a:r>
            <a:r>
              <a:rPr lang="ja-JP" altLang="en-US"/>
              <a:t>’</a:t>
            </a:r>
            <a:r>
              <a:rPr lang="en-US" altLang="ja-JP"/>
              <a:t>t.  But also look at main components of pricing, not just benchmark overall pricing but also benchmark individual components.  </a:t>
            </a:r>
          </a:p>
          <a:p>
            <a:pPr marL="220663" indent="-220663" eaLnBrk="1" hangingPunct="1">
              <a:spcBef>
                <a:spcPct val="0"/>
              </a:spcBef>
            </a:pPr>
            <a:endParaRPr lang="en-US" altLang="en-US"/>
          </a:p>
          <a:p>
            <a:pPr marL="220663" indent="-220663" eaLnBrk="1" hangingPunct="1">
              <a:spcBef>
                <a:spcPct val="0"/>
              </a:spcBef>
            </a:pPr>
            <a:r>
              <a:rPr lang="en-US" altLang="en-US"/>
              <a:t>In 1.0 we were looking at efficiency, but not other components. That is a difference.  We are looking at overall pricing including efficiency but also major components like loan loss ratio and also profit. We are not looking at cost of funds we feel that institutions do not have that much control over the cost of funds.  Less relevant in the context of a certification.  We will be looking at more than efficiency. For each of these elements, the certifier will compare performance of the MFI with peers and with expected performance and that if the MFI is within range, than its green, if it</a:t>
            </a:r>
            <a:r>
              <a:rPr lang="ja-JP" altLang="en-US"/>
              <a:t>’</a:t>
            </a:r>
            <a:r>
              <a:rPr lang="en-US" altLang="ja-JP"/>
              <a:t>s outside the range it</a:t>
            </a:r>
            <a:r>
              <a:rPr lang="ja-JP" altLang="en-US"/>
              <a:t>’</a:t>
            </a:r>
            <a:r>
              <a:rPr lang="en-US" altLang="ja-JP"/>
              <a:t>s orange that requires more conversation.  Except for when the FI is both outside of range both compared to peers and compared to expected performance than it will be red and it will fail.  It allows it to have some boundary, so that we have fewer cases having a subjective analysis of pricing is tricky.  So we are limiting these if an institution is significantly outside the range when you compare to peers and expected performance, than it's just red.  </a:t>
            </a:r>
          </a:p>
          <a:p>
            <a:pPr marL="220663" indent="-220663" eaLnBrk="1" hangingPunct="1">
              <a:spcBef>
                <a:spcPct val="0"/>
              </a:spcBef>
            </a:pPr>
            <a:endParaRPr lang="en-US" altLang="en-US"/>
          </a:p>
          <a:p>
            <a:pPr marL="220663" indent="-220663" eaLnBrk="1" hangingPunct="1">
              <a:spcBef>
                <a:spcPct val="0"/>
              </a:spcBef>
            </a:pPr>
            <a:r>
              <a:rPr lang="en-US" altLang="en-US"/>
              <a:t>How are you calculating expected performance? For loan loss expense we are setting the expectation based on what a good quality portfolio is, less than 5%, knowing that this can be adjusted at the market level.  </a:t>
            </a:r>
          </a:p>
          <a:p>
            <a:pPr marL="220663" indent="-220663" eaLnBrk="1" hangingPunct="1">
              <a:spcBef>
                <a:spcPct val="0"/>
              </a:spcBef>
            </a:pPr>
            <a:endParaRPr lang="en-US" altLang="en-US"/>
          </a:p>
          <a:p>
            <a:pPr marL="220663" indent="-220663" eaLnBrk="1" hangingPunct="1">
              <a:spcBef>
                <a:spcPct val="0"/>
              </a:spcBef>
            </a:pPr>
            <a:r>
              <a:rPr lang="en-US" altLang="en-US"/>
              <a:t>For profit, we use it according to guidelines of what social investors are using.  Daniel did historical analysis as an upper range, 5% ROA that above which would trigger an orange flag.  The social investors have been working with 7%, so we went with this. It</a:t>
            </a:r>
            <a:r>
              <a:rPr lang="ja-JP" altLang="en-US"/>
              <a:t>’</a:t>
            </a:r>
            <a:r>
              <a:rPr lang="en-US" altLang="ja-JP"/>
              <a:t>s not a cap, it would trigger more discussion and then for operating expense, this is what Daniel Rozas worked on, he worked on a predictive model of what OPEX would be given a bunch of criteria.  Daniel used Mix data to refine model.  Come up with predictive operating expense ratio, factoring in as many factors as possible.</a:t>
            </a:r>
            <a:endParaRPr lang="en-US" altLang="en-US"/>
          </a:p>
        </p:txBody>
      </p:sp>
    </p:spTree>
    <p:extLst>
      <p:ext uri="{BB962C8B-B14F-4D97-AF65-F5344CB8AC3E}">
        <p14:creationId xmlns:p14="http://schemas.microsoft.com/office/powerpoint/2010/main" val="19016151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71555C3C-34EC-1C4A-AABC-3E9A15B3C2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CBE9EBCB-3538-A440-96E4-86852F5139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sz="1100"/>
              <a:t>Definition of Over – Indebtedness (5 mins) OPTIONAL (As per the market/participants needs) </a:t>
            </a:r>
          </a:p>
        </p:txBody>
      </p:sp>
      <p:sp>
        <p:nvSpPr>
          <p:cNvPr id="19459" name="Slide Number Placeholder 3">
            <a:extLst>
              <a:ext uri="{FF2B5EF4-FFF2-40B4-BE49-F238E27FC236}">
                <a16:creationId xmlns:a16="http://schemas.microsoft.com/office/drawing/2014/main" id="{5EDED2F3-5D97-0647-AA68-2A7564FE8E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B0A7D0A-52C4-F946-B879-BB1933D5AB34}" type="slidenum">
              <a:rPr lang="en-US" altLang="en-US" smtClean="0">
                <a:solidFill>
                  <a:srgbClr val="000000"/>
                </a:solidFill>
              </a:rPr>
              <a:pPr>
                <a:spcBef>
                  <a:spcPct val="0"/>
                </a:spcBef>
              </a:pPr>
              <a:t>26</a:t>
            </a:fld>
            <a:endParaRPr lang="en-US" altLang="en-US">
              <a:solidFill>
                <a:srgbClr val="000000"/>
              </a:solidFill>
            </a:endParaRPr>
          </a:p>
        </p:txBody>
      </p:sp>
    </p:spTree>
    <p:extLst>
      <p:ext uri="{BB962C8B-B14F-4D97-AF65-F5344CB8AC3E}">
        <p14:creationId xmlns:p14="http://schemas.microsoft.com/office/powerpoint/2010/main" val="783471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90C343A4-870E-6D4D-9138-2F00FA57DF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BCE55F8-FE2A-F847-BD03-98CFBC50A41F}" type="slidenum">
              <a:rPr lang="en-US" altLang="en-US" smtClean="0">
                <a:cs typeface="Arial" panose="020B0604020202020204" pitchFamily="34" charset="0"/>
              </a:rPr>
              <a:pPr>
                <a:spcBef>
                  <a:spcPct val="0"/>
                </a:spcBef>
              </a:pPr>
              <a:t>27</a:t>
            </a:fld>
            <a:endParaRPr lang="en-US" altLang="en-US">
              <a:cs typeface="Arial" panose="020B0604020202020204" pitchFamily="34" charset="0"/>
            </a:endParaRPr>
          </a:p>
        </p:txBody>
      </p:sp>
      <p:sp>
        <p:nvSpPr>
          <p:cNvPr id="19458" name="Rectangle 2">
            <a:extLst>
              <a:ext uri="{FF2B5EF4-FFF2-40B4-BE49-F238E27FC236}">
                <a16:creationId xmlns:a16="http://schemas.microsoft.com/office/drawing/2014/main" id="{20E3BCA7-7E03-0046-AB70-8CF136A555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a:extLst>
              <a:ext uri="{FF2B5EF4-FFF2-40B4-BE49-F238E27FC236}">
                <a16:creationId xmlns:a16="http://schemas.microsoft.com/office/drawing/2014/main" id="{AAB9BE5D-939A-F44F-AABD-0B2D92D389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0663" indent="-220663" eaLnBrk="1" hangingPunct="1">
              <a:spcBef>
                <a:spcPct val="0"/>
              </a:spcBef>
            </a:pPr>
            <a:r>
              <a:rPr lang="en-US" altLang="en-US">
                <a:latin typeface="Helvetica Neue" panose="02000503000000020004" pitchFamily="2" charset="0"/>
              </a:rPr>
              <a:t>Principle in Practice – 8 mins </a:t>
            </a:r>
          </a:p>
          <a:p>
            <a:pPr marL="220663" indent="-220663" eaLnBrk="1" hangingPunct="1">
              <a:spcBef>
                <a:spcPct val="0"/>
              </a:spcBef>
            </a:pPr>
            <a:r>
              <a:rPr lang="en-US" altLang="en-US" b="1"/>
              <a:t>Responsible pricing</a:t>
            </a:r>
          </a:p>
          <a:p>
            <a:pPr marL="220663" indent="-220663" eaLnBrk="1" hangingPunct="1">
              <a:spcBef>
                <a:spcPct val="0"/>
              </a:spcBef>
            </a:pPr>
            <a:r>
              <a:rPr lang="es-CO" altLang="en-US"/>
              <a:t>This is the Campaign’s definition of Responsible Pricing</a:t>
            </a:r>
            <a:r>
              <a:rPr lang="en-US" altLang="en-US">
                <a:latin typeface="Helvetica Neue" panose="02000503000000020004" pitchFamily="2" charset="0"/>
              </a:rPr>
              <a:t>. An institution puts this principle into practice by ensuring that p</a:t>
            </a:r>
            <a:r>
              <a:rPr lang="en-US" altLang="en-US"/>
              <a:t>ricing, terms and conditions will be set in a way that is affordable to clients while allowing for financial institutions to be sustainable. </a:t>
            </a:r>
          </a:p>
          <a:p>
            <a:pPr marL="220663" indent="-220663" eaLnBrk="1" hangingPunct="1">
              <a:spcBef>
                <a:spcPct val="0"/>
              </a:spcBef>
            </a:pPr>
            <a:endParaRPr lang="en-US" altLang="en-US"/>
          </a:p>
          <a:p>
            <a:pPr marL="220663" indent="-220663" eaLnBrk="1" hangingPunct="1">
              <a:spcBef>
                <a:spcPct val="0"/>
              </a:spcBef>
            </a:pPr>
            <a:r>
              <a:rPr lang="en-US" altLang="en-US"/>
              <a:t>Concept of sustainability to institution and affordability for client.  </a:t>
            </a:r>
          </a:p>
          <a:p>
            <a:pPr marL="220663" indent="-220663" eaLnBrk="1" hangingPunct="1">
              <a:spcBef>
                <a:spcPct val="0"/>
              </a:spcBef>
              <a:buFontTx/>
              <a:buChar char="•"/>
            </a:pPr>
            <a:r>
              <a:rPr lang="en-US" altLang="en-US"/>
              <a:t>Sustainability is a client protection issue, if an institution is not operating in the long term then clients are not going to be protected or served.  Important for institution to at least cover its costs and ensure they are around in longer term. </a:t>
            </a:r>
          </a:p>
          <a:p>
            <a:pPr marL="220663" indent="-220663" eaLnBrk="1" hangingPunct="1">
              <a:spcBef>
                <a:spcPct val="0"/>
              </a:spcBef>
              <a:buFontTx/>
              <a:buChar char="•"/>
            </a:pPr>
            <a:r>
              <a:rPr lang="en-US" altLang="en-US"/>
              <a:t>Second standard is about pricing policy and the third is about ensuring the institution do not signal any pricing issues.  </a:t>
            </a:r>
          </a:p>
          <a:p>
            <a:pPr marL="220663" indent="-220663" eaLnBrk="1" hangingPunct="1">
              <a:spcBef>
                <a:spcPct val="0"/>
              </a:spcBef>
            </a:pPr>
            <a:endParaRPr lang="en-US" altLang="en-US"/>
          </a:p>
          <a:p>
            <a:pPr marL="220663" indent="-220663" eaLnBrk="1" hangingPunct="1">
              <a:spcBef>
                <a:spcPct val="0"/>
              </a:spcBef>
            </a:pPr>
            <a:r>
              <a:rPr lang="en-US" altLang="en-US"/>
              <a:t>We don</a:t>
            </a:r>
            <a:r>
              <a:rPr lang="ja-JP" altLang="en-US"/>
              <a:t>’</a:t>
            </a:r>
            <a:r>
              <a:rPr lang="en-US" altLang="ja-JP"/>
              <a:t>t have separated as in the past APR on one side and fees on the other It was important to have one standard that looks at overall pricing and fees are part of that.  Fees is just one component of pricing and we need to look at the various types of fees and whether there are some that seem to be acceptable.  </a:t>
            </a:r>
          </a:p>
          <a:p>
            <a:pPr marL="220663" indent="-220663" eaLnBrk="1" hangingPunct="1">
              <a:spcBef>
                <a:spcPct val="0"/>
              </a:spcBef>
            </a:pPr>
            <a:endParaRPr lang="en-US" altLang="en-US"/>
          </a:p>
          <a:p>
            <a:pPr marL="220663" indent="-220663" eaLnBrk="1" hangingPunct="1">
              <a:spcBef>
                <a:spcPct val="0"/>
              </a:spcBef>
            </a:pPr>
            <a:r>
              <a:rPr lang="en-US" altLang="en-US"/>
              <a:t>The whole approach for quant in pricing reflect that there is pricing data available out there and to the extent that it is available it should be used.  It is very difficult if not impossible to have stringent rules about what constitutes fair pricing given that there are so many components that come into pricing. We wanted to push quant indicators as much as possible to be as good as possible and to quire certifiers to take them into consideration in decision-making but not just look at them, but have much more stringent requirements around the pricing process and pricing policy that the MFI has.  </a:t>
            </a:r>
          </a:p>
          <a:p>
            <a:pPr marL="220663" indent="-220663" eaLnBrk="1" hangingPunct="1">
              <a:spcBef>
                <a:spcPct val="0"/>
              </a:spcBef>
            </a:pPr>
            <a:endParaRPr lang="en-US" altLang="en-US"/>
          </a:p>
          <a:p>
            <a:pPr marL="220663" indent="-220663" eaLnBrk="1" hangingPunct="1">
              <a:spcBef>
                <a:spcPct val="0"/>
              </a:spcBef>
            </a:pPr>
            <a:r>
              <a:rPr lang="en-US" altLang="en-US"/>
              <a:t>Radical transparency approach, not just on pricing products but around pricing approach.  Require all of that information to be made available and require a conversation between a certifier and the institution so they understand the philosophy around pricing is. We are requiring them to do the quant analysis into account into decision-making.  </a:t>
            </a:r>
          </a:p>
          <a:p>
            <a:pPr marL="220663" indent="-220663" eaLnBrk="1" hangingPunct="1">
              <a:spcBef>
                <a:spcPct val="0"/>
              </a:spcBef>
            </a:pPr>
            <a:endParaRPr lang="en-US" altLang="en-US"/>
          </a:p>
          <a:p>
            <a:pPr marL="220663" indent="-220663" eaLnBrk="1" hangingPunct="1">
              <a:spcBef>
                <a:spcPct val="0"/>
              </a:spcBef>
            </a:pPr>
            <a:r>
              <a:rPr lang="en-US" altLang="en-US"/>
              <a:t>We are not satisfied with a peer analysis, ultimately it gets very subjective.  </a:t>
            </a:r>
          </a:p>
          <a:p>
            <a:pPr marL="220663" indent="-220663" eaLnBrk="1" hangingPunct="1">
              <a:spcBef>
                <a:spcPct val="0"/>
              </a:spcBef>
            </a:pPr>
            <a:r>
              <a:rPr lang="en-US" altLang="en-US"/>
              <a:t>Use best data they possibly have: Like what?  If the don't have product-level data then ???</a:t>
            </a:r>
          </a:p>
          <a:p>
            <a:pPr marL="220663" indent="-220663" eaLnBrk="1" hangingPunct="1">
              <a:spcBef>
                <a:spcPct val="0"/>
              </a:spcBef>
            </a:pPr>
            <a:r>
              <a:rPr lang="en-US" altLang="en-US"/>
              <a:t>Do peer group analysis and but also to do analysis against expected performance and what this will allow us to do is to have more information that feeds into decision-making process. Combination of the two that will come into account into deciding whether or not an organization has responsible pricing.  We will ask the certifiers to do the analysis for the overall pricing, whether APR if they have product-level data or yield if they don</a:t>
            </a:r>
            <a:r>
              <a:rPr lang="ja-JP" altLang="en-US"/>
              <a:t>’</a:t>
            </a:r>
            <a:r>
              <a:rPr lang="en-US" altLang="ja-JP"/>
              <a:t>t.  But also look at main components of pricing, not just benchmark overall pricing but also benchmark individual components.  </a:t>
            </a:r>
          </a:p>
          <a:p>
            <a:pPr marL="220663" indent="-220663" eaLnBrk="1" hangingPunct="1">
              <a:spcBef>
                <a:spcPct val="0"/>
              </a:spcBef>
            </a:pPr>
            <a:endParaRPr lang="en-US" altLang="en-US"/>
          </a:p>
          <a:p>
            <a:pPr marL="220663" indent="-220663" eaLnBrk="1" hangingPunct="1">
              <a:spcBef>
                <a:spcPct val="0"/>
              </a:spcBef>
            </a:pPr>
            <a:r>
              <a:rPr lang="en-US" altLang="en-US"/>
              <a:t>In 1.0 we were looking at efficiency, but not other components. That is a difference.  We are looking at overall pricing including efficiency but also major components like loan loss ratio and also profit. We are not looking at cost of funds we feel that institutions do not have that much control over the cost of funds.  Less relevant in the context of a certification.  We will be looking at more than efficiency. For each of these elements, the certifier will compare performance of the MFI with peers and with expected performance and that if the MFI is within range, than its green, if it</a:t>
            </a:r>
            <a:r>
              <a:rPr lang="ja-JP" altLang="en-US"/>
              <a:t>’</a:t>
            </a:r>
            <a:r>
              <a:rPr lang="en-US" altLang="ja-JP"/>
              <a:t>s outside the range it</a:t>
            </a:r>
            <a:r>
              <a:rPr lang="ja-JP" altLang="en-US"/>
              <a:t>’</a:t>
            </a:r>
            <a:r>
              <a:rPr lang="en-US" altLang="ja-JP"/>
              <a:t>s orange that requires more conversation.  Except for when the FI is both outside of range both compared to peers and compared to expected performance than it will be red and it will fail.  It allows it to have some boundary, so that we have fewer cases having a subjective analysis of pricing is tricky.  So we are limiting these if an institution is significantly outside the range when you compare to peers and expected performance, than it's just red.  </a:t>
            </a:r>
          </a:p>
          <a:p>
            <a:pPr marL="220663" indent="-220663" eaLnBrk="1" hangingPunct="1">
              <a:spcBef>
                <a:spcPct val="0"/>
              </a:spcBef>
            </a:pPr>
            <a:endParaRPr lang="en-US" altLang="en-US"/>
          </a:p>
          <a:p>
            <a:pPr marL="220663" indent="-220663" eaLnBrk="1" hangingPunct="1">
              <a:spcBef>
                <a:spcPct val="0"/>
              </a:spcBef>
            </a:pPr>
            <a:r>
              <a:rPr lang="en-US" altLang="en-US"/>
              <a:t>How are you calculating expected performance? For loan loss expense we are setting the expectation based on what a good quality portfolio is, less than 5%, knowing that this can be adjusted at the market level.  </a:t>
            </a:r>
          </a:p>
          <a:p>
            <a:pPr marL="220663" indent="-220663" eaLnBrk="1" hangingPunct="1">
              <a:spcBef>
                <a:spcPct val="0"/>
              </a:spcBef>
            </a:pPr>
            <a:endParaRPr lang="en-US" altLang="en-US"/>
          </a:p>
          <a:p>
            <a:pPr marL="220663" indent="-220663" eaLnBrk="1" hangingPunct="1">
              <a:spcBef>
                <a:spcPct val="0"/>
              </a:spcBef>
            </a:pPr>
            <a:r>
              <a:rPr lang="en-US" altLang="en-US"/>
              <a:t>For profit, we use it according to guidelines of what social investors are using.  Daniel did historical analysis as an upper range, 5% ROA that above which would trigger an orange flag.  The social investors have been working with 7%, so we went with this. It</a:t>
            </a:r>
            <a:r>
              <a:rPr lang="ja-JP" altLang="en-US"/>
              <a:t>’</a:t>
            </a:r>
            <a:r>
              <a:rPr lang="en-US" altLang="ja-JP"/>
              <a:t>s not a cap, it would trigger more discussion and then for operating expense, this is what Daniel Rozas worked on, he worked on a predictive model of what OPEX would be given a bunch of criteria.  Daniel used Mix data to refine model.  Come up with predictive operating expense ratio, factoring in as many factors as possible.</a:t>
            </a:r>
            <a:endParaRPr lang="en-US" altLang="en-US"/>
          </a:p>
        </p:txBody>
      </p:sp>
    </p:spTree>
    <p:extLst>
      <p:ext uri="{BB962C8B-B14F-4D97-AF65-F5344CB8AC3E}">
        <p14:creationId xmlns:p14="http://schemas.microsoft.com/office/powerpoint/2010/main" val="3680822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90C343A4-870E-6D4D-9138-2F00FA57DF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BCE55F8-FE2A-F847-BD03-98CFBC50A41F}" type="slidenum">
              <a:rPr lang="en-US" altLang="en-US" smtClean="0">
                <a:cs typeface="Arial" panose="020B0604020202020204" pitchFamily="34" charset="0"/>
              </a:rPr>
              <a:pPr>
                <a:spcBef>
                  <a:spcPct val="0"/>
                </a:spcBef>
              </a:pPr>
              <a:t>28</a:t>
            </a:fld>
            <a:endParaRPr lang="en-US" altLang="en-US">
              <a:cs typeface="Arial" panose="020B0604020202020204" pitchFamily="34" charset="0"/>
            </a:endParaRPr>
          </a:p>
        </p:txBody>
      </p:sp>
      <p:sp>
        <p:nvSpPr>
          <p:cNvPr id="19458" name="Rectangle 2">
            <a:extLst>
              <a:ext uri="{FF2B5EF4-FFF2-40B4-BE49-F238E27FC236}">
                <a16:creationId xmlns:a16="http://schemas.microsoft.com/office/drawing/2014/main" id="{20E3BCA7-7E03-0046-AB70-8CF136A555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a:extLst>
              <a:ext uri="{FF2B5EF4-FFF2-40B4-BE49-F238E27FC236}">
                <a16:creationId xmlns:a16="http://schemas.microsoft.com/office/drawing/2014/main" id="{AAB9BE5D-939A-F44F-AABD-0B2D92D389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0663" indent="-220663" eaLnBrk="1" hangingPunct="1">
              <a:spcBef>
                <a:spcPct val="0"/>
              </a:spcBef>
            </a:pPr>
            <a:r>
              <a:rPr lang="en-US" altLang="en-US">
                <a:latin typeface="Helvetica Neue" panose="02000503000000020004" pitchFamily="2" charset="0"/>
              </a:rPr>
              <a:t>Principle in Practice – 8 mins </a:t>
            </a:r>
          </a:p>
          <a:p>
            <a:pPr marL="220663" indent="-220663" eaLnBrk="1" hangingPunct="1">
              <a:spcBef>
                <a:spcPct val="0"/>
              </a:spcBef>
            </a:pPr>
            <a:r>
              <a:rPr lang="en-US" altLang="en-US" b="1"/>
              <a:t>Responsible pricing</a:t>
            </a:r>
          </a:p>
          <a:p>
            <a:pPr marL="220663" indent="-220663" eaLnBrk="1" hangingPunct="1">
              <a:spcBef>
                <a:spcPct val="0"/>
              </a:spcBef>
            </a:pPr>
            <a:r>
              <a:rPr lang="es-CO" altLang="en-US"/>
              <a:t>This is the Campaign’s definition of Responsible Pricing</a:t>
            </a:r>
            <a:r>
              <a:rPr lang="en-US" altLang="en-US">
                <a:latin typeface="Helvetica Neue" panose="02000503000000020004" pitchFamily="2" charset="0"/>
              </a:rPr>
              <a:t>. An institution puts this principle into practice by ensuring that p</a:t>
            </a:r>
            <a:r>
              <a:rPr lang="en-US" altLang="en-US"/>
              <a:t>ricing, terms and conditions will be set in a way that is affordable to clients while allowing for financial institutions to be sustainable. </a:t>
            </a:r>
          </a:p>
          <a:p>
            <a:pPr marL="220663" indent="-220663" eaLnBrk="1" hangingPunct="1">
              <a:spcBef>
                <a:spcPct val="0"/>
              </a:spcBef>
            </a:pPr>
            <a:endParaRPr lang="en-US" altLang="en-US"/>
          </a:p>
          <a:p>
            <a:pPr marL="220663" indent="-220663" eaLnBrk="1" hangingPunct="1">
              <a:spcBef>
                <a:spcPct val="0"/>
              </a:spcBef>
            </a:pPr>
            <a:r>
              <a:rPr lang="en-US" altLang="en-US"/>
              <a:t>Concept of sustainability to institution and affordability for client.  </a:t>
            </a:r>
          </a:p>
          <a:p>
            <a:pPr marL="220663" indent="-220663" eaLnBrk="1" hangingPunct="1">
              <a:spcBef>
                <a:spcPct val="0"/>
              </a:spcBef>
              <a:buFontTx/>
              <a:buChar char="•"/>
            </a:pPr>
            <a:r>
              <a:rPr lang="en-US" altLang="en-US"/>
              <a:t>Sustainability is a client protection issue, if an institution is not operating in the long term then clients are not going to be protected or served.  Important for institution to at least cover its costs and ensure they are around in longer term. </a:t>
            </a:r>
          </a:p>
          <a:p>
            <a:pPr marL="220663" indent="-220663" eaLnBrk="1" hangingPunct="1">
              <a:spcBef>
                <a:spcPct val="0"/>
              </a:spcBef>
              <a:buFontTx/>
              <a:buChar char="•"/>
            </a:pPr>
            <a:r>
              <a:rPr lang="en-US" altLang="en-US"/>
              <a:t>Second standard is about pricing policy and the third is about ensuring the institution do not signal any pricing issues.  </a:t>
            </a:r>
          </a:p>
          <a:p>
            <a:pPr marL="220663" indent="-220663" eaLnBrk="1" hangingPunct="1">
              <a:spcBef>
                <a:spcPct val="0"/>
              </a:spcBef>
            </a:pPr>
            <a:endParaRPr lang="en-US" altLang="en-US"/>
          </a:p>
          <a:p>
            <a:pPr marL="220663" indent="-220663" eaLnBrk="1" hangingPunct="1">
              <a:spcBef>
                <a:spcPct val="0"/>
              </a:spcBef>
            </a:pPr>
            <a:r>
              <a:rPr lang="en-US" altLang="en-US"/>
              <a:t>We don</a:t>
            </a:r>
            <a:r>
              <a:rPr lang="ja-JP" altLang="en-US"/>
              <a:t>’</a:t>
            </a:r>
            <a:r>
              <a:rPr lang="en-US" altLang="ja-JP"/>
              <a:t>t have separated as in the past APR on one side and fees on the other It was important to have one standard that looks at overall pricing and fees are part of that.  Fees is just one component of pricing and we need to look at the various types of fees and whether there are some that seem to be acceptable.  </a:t>
            </a:r>
          </a:p>
          <a:p>
            <a:pPr marL="220663" indent="-220663" eaLnBrk="1" hangingPunct="1">
              <a:spcBef>
                <a:spcPct val="0"/>
              </a:spcBef>
            </a:pPr>
            <a:endParaRPr lang="en-US" altLang="en-US"/>
          </a:p>
          <a:p>
            <a:pPr marL="220663" indent="-220663" eaLnBrk="1" hangingPunct="1">
              <a:spcBef>
                <a:spcPct val="0"/>
              </a:spcBef>
            </a:pPr>
            <a:r>
              <a:rPr lang="en-US" altLang="en-US"/>
              <a:t>The whole approach for quant in pricing reflect that there is pricing data available out there and to the extent that it is available it should be used.  It is very difficult if not impossible to have stringent rules about what constitutes fair pricing given that there are so many components that come into pricing. We wanted to push quant indicators as much as possible to be as good as possible and to quire certifiers to take them into consideration in decision-making but not just look at them, but have much more stringent requirements around the pricing process and pricing policy that the MFI has.  </a:t>
            </a:r>
          </a:p>
          <a:p>
            <a:pPr marL="220663" indent="-220663" eaLnBrk="1" hangingPunct="1">
              <a:spcBef>
                <a:spcPct val="0"/>
              </a:spcBef>
            </a:pPr>
            <a:endParaRPr lang="en-US" altLang="en-US"/>
          </a:p>
          <a:p>
            <a:pPr marL="220663" indent="-220663" eaLnBrk="1" hangingPunct="1">
              <a:spcBef>
                <a:spcPct val="0"/>
              </a:spcBef>
            </a:pPr>
            <a:r>
              <a:rPr lang="en-US" altLang="en-US"/>
              <a:t>Radical transparency approach, not just on pricing products but around pricing approach.  Require all of that information to be made available and require a conversation between a certifier and the institution so they understand the philosophy around pricing is. We are requiring them to do the quant analysis into account into decision-making.  </a:t>
            </a:r>
          </a:p>
          <a:p>
            <a:pPr marL="220663" indent="-220663" eaLnBrk="1" hangingPunct="1">
              <a:spcBef>
                <a:spcPct val="0"/>
              </a:spcBef>
            </a:pPr>
            <a:endParaRPr lang="en-US" altLang="en-US"/>
          </a:p>
          <a:p>
            <a:pPr marL="220663" indent="-220663" eaLnBrk="1" hangingPunct="1">
              <a:spcBef>
                <a:spcPct val="0"/>
              </a:spcBef>
            </a:pPr>
            <a:r>
              <a:rPr lang="en-US" altLang="en-US"/>
              <a:t>We are not satisfied with a peer analysis, ultimately it gets very subjective.  </a:t>
            </a:r>
          </a:p>
          <a:p>
            <a:pPr marL="220663" indent="-220663" eaLnBrk="1" hangingPunct="1">
              <a:spcBef>
                <a:spcPct val="0"/>
              </a:spcBef>
            </a:pPr>
            <a:r>
              <a:rPr lang="en-US" altLang="en-US"/>
              <a:t>Use best data they possibly have: Like what?  If the don't have product-level data then ???</a:t>
            </a:r>
          </a:p>
          <a:p>
            <a:pPr marL="220663" indent="-220663" eaLnBrk="1" hangingPunct="1">
              <a:spcBef>
                <a:spcPct val="0"/>
              </a:spcBef>
            </a:pPr>
            <a:r>
              <a:rPr lang="en-US" altLang="en-US"/>
              <a:t>Do peer group analysis and but also to do analysis against expected performance and what this will allow us to do is to have more information that feeds into decision-making process. Combination of the two that will come into account into deciding whether or not an organization has responsible pricing.  We will ask the certifiers to do the analysis for the overall pricing, whether APR if they have product-level data or yield if they don</a:t>
            </a:r>
            <a:r>
              <a:rPr lang="ja-JP" altLang="en-US"/>
              <a:t>’</a:t>
            </a:r>
            <a:r>
              <a:rPr lang="en-US" altLang="ja-JP"/>
              <a:t>t.  But also look at main components of pricing, not just benchmark overall pricing but also benchmark individual components.  </a:t>
            </a:r>
          </a:p>
          <a:p>
            <a:pPr marL="220663" indent="-220663" eaLnBrk="1" hangingPunct="1">
              <a:spcBef>
                <a:spcPct val="0"/>
              </a:spcBef>
            </a:pPr>
            <a:endParaRPr lang="en-US" altLang="en-US"/>
          </a:p>
          <a:p>
            <a:pPr marL="220663" indent="-220663" eaLnBrk="1" hangingPunct="1">
              <a:spcBef>
                <a:spcPct val="0"/>
              </a:spcBef>
            </a:pPr>
            <a:r>
              <a:rPr lang="en-US" altLang="en-US"/>
              <a:t>In 1.0 we were looking at efficiency, but not other components. That is a difference.  We are looking at overall pricing including efficiency but also major components like loan loss ratio and also profit. We are not looking at cost of funds we feel that institutions do not have that much control over the cost of funds.  Less relevant in the context of a certification.  We will be looking at more than efficiency. For each of these elements, the certifier will compare performance of the MFI with peers and with expected performance and that if the MFI is within range, than its green, if it</a:t>
            </a:r>
            <a:r>
              <a:rPr lang="ja-JP" altLang="en-US"/>
              <a:t>’</a:t>
            </a:r>
            <a:r>
              <a:rPr lang="en-US" altLang="ja-JP"/>
              <a:t>s outside the range it</a:t>
            </a:r>
            <a:r>
              <a:rPr lang="ja-JP" altLang="en-US"/>
              <a:t>’</a:t>
            </a:r>
            <a:r>
              <a:rPr lang="en-US" altLang="ja-JP"/>
              <a:t>s orange that requires more conversation.  Except for when the FI is both outside of range both compared to peers and compared to expected performance than it will be red and it will fail.  It allows it to have some boundary, so that we have fewer cases having a subjective analysis of pricing is tricky.  So we are limiting these if an institution is significantly outside the range when you compare to peers and expected performance, than it's just red.  </a:t>
            </a:r>
          </a:p>
          <a:p>
            <a:pPr marL="220663" indent="-220663" eaLnBrk="1" hangingPunct="1">
              <a:spcBef>
                <a:spcPct val="0"/>
              </a:spcBef>
            </a:pPr>
            <a:endParaRPr lang="en-US" altLang="en-US"/>
          </a:p>
          <a:p>
            <a:pPr marL="220663" indent="-220663" eaLnBrk="1" hangingPunct="1">
              <a:spcBef>
                <a:spcPct val="0"/>
              </a:spcBef>
            </a:pPr>
            <a:r>
              <a:rPr lang="en-US" altLang="en-US"/>
              <a:t>How are you calculating expected performance? For loan loss expense we are setting the expectation based on what a good quality portfolio is, less than 5%, knowing that this can be adjusted at the market level.  </a:t>
            </a:r>
          </a:p>
          <a:p>
            <a:pPr marL="220663" indent="-220663" eaLnBrk="1" hangingPunct="1">
              <a:spcBef>
                <a:spcPct val="0"/>
              </a:spcBef>
            </a:pPr>
            <a:endParaRPr lang="en-US" altLang="en-US"/>
          </a:p>
          <a:p>
            <a:pPr marL="220663" indent="-220663" eaLnBrk="1" hangingPunct="1">
              <a:spcBef>
                <a:spcPct val="0"/>
              </a:spcBef>
            </a:pPr>
            <a:r>
              <a:rPr lang="en-US" altLang="en-US"/>
              <a:t>For profit, we use it according to guidelines of what social investors are using.  Daniel did historical analysis as an upper range, 5% ROA that above which would trigger an orange flag.  The social investors have been working with 7%, so we went with this. It</a:t>
            </a:r>
            <a:r>
              <a:rPr lang="ja-JP" altLang="en-US"/>
              <a:t>’</a:t>
            </a:r>
            <a:r>
              <a:rPr lang="en-US" altLang="ja-JP"/>
              <a:t>s not a cap, it would trigger more discussion and then for operating expense, this is what Daniel Rozas worked on, he worked on a predictive model of what OPEX would be given a bunch of criteria.  Daniel used Mix data to refine model.  Come up with predictive operating expense ratio, factoring in as many factors as possible.</a:t>
            </a:r>
            <a:endParaRPr lang="en-US" altLang="en-US"/>
          </a:p>
        </p:txBody>
      </p:sp>
    </p:spTree>
    <p:extLst>
      <p:ext uri="{BB962C8B-B14F-4D97-AF65-F5344CB8AC3E}">
        <p14:creationId xmlns:p14="http://schemas.microsoft.com/office/powerpoint/2010/main" val="2810764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DAC6216E-20D2-7B42-91A0-C3A2B37B45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82C73733-A6BE-DB47-A919-D48108A32F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sz="1100"/>
              <a:t>Definition of Over – Indebtedness (5 mins) OPTIONAL (As per the market/participants needs) </a:t>
            </a:r>
          </a:p>
        </p:txBody>
      </p:sp>
      <p:sp>
        <p:nvSpPr>
          <p:cNvPr id="23555" name="Slide Number Placeholder 3">
            <a:extLst>
              <a:ext uri="{FF2B5EF4-FFF2-40B4-BE49-F238E27FC236}">
                <a16:creationId xmlns:a16="http://schemas.microsoft.com/office/drawing/2014/main" id="{6FBE5D50-8A69-1040-AB97-79BDEFBAFA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B0D049A-E21C-5744-B906-EC33BD0C1BE7}" type="slidenum">
              <a:rPr lang="en-US" altLang="en-US" smtClean="0">
                <a:solidFill>
                  <a:srgbClr val="000000"/>
                </a:solidFill>
              </a:rPr>
              <a:pPr>
                <a:spcBef>
                  <a:spcPct val="0"/>
                </a:spcBef>
              </a:pPr>
              <a:t>29</a:t>
            </a:fld>
            <a:endParaRPr lang="en-US" altLang="en-US">
              <a:solidFill>
                <a:srgbClr val="000000"/>
              </a:solidFill>
            </a:endParaRPr>
          </a:p>
        </p:txBody>
      </p:sp>
    </p:spTree>
    <p:extLst>
      <p:ext uri="{BB962C8B-B14F-4D97-AF65-F5344CB8AC3E}">
        <p14:creationId xmlns:p14="http://schemas.microsoft.com/office/powerpoint/2010/main" val="242967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DAC6216E-20D2-7B42-91A0-C3A2B37B45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a:extLst>
              <a:ext uri="{FF2B5EF4-FFF2-40B4-BE49-F238E27FC236}">
                <a16:creationId xmlns:a16="http://schemas.microsoft.com/office/drawing/2014/main" id="{82C73733-A6BE-DB47-A919-D48108A32F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sz="1100"/>
              <a:t>Definition of Over – Indebtedness (5 mins) OPTIONAL (As per the market/participants needs) </a:t>
            </a:r>
          </a:p>
        </p:txBody>
      </p:sp>
      <p:sp>
        <p:nvSpPr>
          <p:cNvPr id="23555" name="Slide Number Placeholder 3">
            <a:extLst>
              <a:ext uri="{FF2B5EF4-FFF2-40B4-BE49-F238E27FC236}">
                <a16:creationId xmlns:a16="http://schemas.microsoft.com/office/drawing/2014/main" id="{6FBE5D50-8A69-1040-AB97-79BDEFBAFA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B0D049A-E21C-5744-B906-EC33BD0C1BE7}" type="slidenum">
              <a:rPr lang="en-US" altLang="en-US" smtClean="0">
                <a:solidFill>
                  <a:srgbClr val="000000"/>
                </a:solidFill>
              </a:rPr>
              <a:pPr>
                <a:spcBef>
                  <a:spcPct val="0"/>
                </a:spcBef>
              </a:pPr>
              <a:t>30</a:t>
            </a:fld>
            <a:endParaRPr lang="en-US" altLang="en-US">
              <a:solidFill>
                <a:srgbClr val="000000"/>
              </a:solidFill>
            </a:endParaRPr>
          </a:p>
        </p:txBody>
      </p:sp>
    </p:spTree>
    <p:extLst>
      <p:ext uri="{BB962C8B-B14F-4D97-AF65-F5344CB8AC3E}">
        <p14:creationId xmlns:p14="http://schemas.microsoft.com/office/powerpoint/2010/main" val="3573951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AC572-5134-4A64-A673-D2136E3461BC}" type="slidenum">
              <a:rPr lang="en-US" smtClean="0"/>
              <a:t>11</a:t>
            </a:fld>
            <a:endParaRPr lang="en-US" dirty="0"/>
          </a:p>
        </p:txBody>
      </p:sp>
    </p:spTree>
    <p:extLst>
      <p:ext uri="{BB962C8B-B14F-4D97-AF65-F5344CB8AC3E}">
        <p14:creationId xmlns:p14="http://schemas.microsoft.com/office/powerpoint/2010/main" val="168697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AA841119-F821-7449-B52F-9D714636D8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a:extLst>
              <a:ext uri="{FF2B5EF4-FFF2-40B4-BE49-F238E27FC236}">
                <a16:creationId xmlns:a16="http://schemas.microsoft.com/office/drawing/2014/main" id="{A61010C7-D3CB-B148-B1DC-DAD8DB36A1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sz="1100"/>
              <a:t>Highlight main points – 1 min</a:t>
            </a:r>
          </a:p>
          <a:p>
            <a:pPr>
              <a:lnSpc>
                <a:spcPct val="90000"/>
              </a:lnSpc>
            </a:pPr>
            <a:r>
              <a:rPr lang="en-US" altLang="en-US" sz="1100"/>
              <a:t>These are some of the most common causes of over-indebtedness:</a:t>
            </a:r>
          </a:p>
          <a:p>
            <a:pPr>
              <a:lnSpc>
                <a:spcPct val="90000"/>
              </a:lnSpc>
              <a:spcBef>
                <a:spcPct val="0"/>
              </a:spcBef>
              <a:buFontTx/>
              <a:buChar char="•"/>
            </a:pPr>
            <a:r>
              <a:rPr lang="en-US" altLang="en-US" sz="2300">
                <a:latin typeface="Helvetica Neue" panose="02000503000000020004" pitchFamily="2" charset="0"/>
              </a:rPr>
              <a:t>The client is issued multiple loans at one or several institutions because:</a:t>
            </a:r>
          </a:p>
          <a:p>
            <a:pPr lvl="1">
              <a:lnSpc>
                <a:spcPct val="90000"/>
              </a:lnSpc>
              <a:spcBef>
                <a:spcPct val="0"/>
              </a:spcBef>
              <a:buFont typeface="Courier New" panose="02070309020205020404" pitchFamily="49" charset="0"/>
              <a:buChar char="o"/>
            </a:pPr>
            <a:r>
              <a:rPr lang="en-US" altLang="en-US" sz="2500">
                <a:solidFill>
                  <a:srgbClr val="0069AA"/>
                </a:solidFill>
                <a:latin typeface="Helvetica Neue" panose="02000503000000020004" pitchFamily="2" charset="0"/>
              </a:rPr>
              <a:t> </a:t>
            </a:r>
            <a:r>
              <a:rPr lang="en-US" altLang="en-US" sz="2100">
                <a:solidFill>
                  <a:srgbClr val="0069AA"/>
                </a:solidFill>
                <a:latin typeface="Helvetica Neue" panose="02000503000000020004" pitchFamily="2" charset="0"/>
              </a:rPr>
              <a:t>The institution lacks information on the client’s liabilities (e.g. non-existent credit bureaus), and /or</a:t>
            </a:r>
          </a:p>
          <a:p>
            <a:pPr lvl="1">
              <a:lnSpc>
                <a:spcPct val="90000"/>
              </a:lnSpc>
              <a:spcBef>
                <a:spcPct val="0"/>
              </a:spcBef>
              <a:buFont typeface="Courier New" panose="02070309020205020404" pitchFamily="49" charset="0"/>
              <a:buChar char="o"/>
            </a:pPr>
            <a:r>
              <a:rPr lang="en-US" altLang="en-US" sz="2100">
                <a:solidFill>
                  <a:srgbClr val="0069AA"/>
                </a:solidFill>
                <a:latin typeface="Helvetica Neue" panose="02000503000000020004" pitchFamily="2" charset="0"/>
              </a:rPr>
              <a:t> Loan officers are incentivized to oversell credit products. </a:t>
            </a:r>
          </a:p>
          <a:p>
            <a:pPr>
              <a:lnSpc>
                <a:spcPct val="90000"/>
              </a:lnSpc>
              <a:spcBef>
                <a:spcPct val="0"/>
              </a:spcBef>
              <a:buFontTx/>
              <a:buChar char="•"/>
            </a:pPr>
            <a:r>
              <a:rPr lang="en-US" altLang="en-US" sz="2100">
                <a:solidFill>
                  <a:srgbClr val="0069AA"/>
                </a:solidFill>
                <a:latin typeface="Helvetica Neue" panose="02000503000000020004" pitchFamily="2" charset="0"/>
              </a:rPr>
              <a:t>Repayment schedules do not match clients’ business cycles (e.g. agriculture).</a:t>
            </a:r>
          </a:p>
          <a:p>
            <a:pPr>
              <a:lnSpc>
                <a:spcPct val="90000"/>
              </a:lnSpc>
              <a:spcBef>
                <a:spcPct val="0"/>
              </a:spcBef>
              <a:buFontTx/>
              <a:buChar char="•"/>
            </a:pPr>
            <a:r>
              <a:rPr lang="en-US" altLang="en-US" sz="2300">
                <a:latin typeface="Helvetica Neue" panose="02000503000000020004" pitchFamily="2" charset="0"/>
              </a:rPr>
              <a:t> The institution relies on guarantees as a substitute for adequate capacity analysis.</a:t>
            </a:r>
          </a:p>
          <a:p>
            <a:pPr>
              <a:lnSpc>
                <a:spcPct val="90000"/>
              </a:lnSpc>
              <a:spcBef>
                <a:spcPct val="0"/>
              </a:spcBef>
              <a:buFontTx/>
              <a:buChar char="•"/>
            </a:pPr>
            <a:r>
              <a:rPr lang="en-US" altLang="en-US" sz="2300">
                <a:latin typeface="Helvetica Neue" panose="02000503000000020004" pitchFamily="2" charset="0"/>
              </a:rPr>
              <a:t>Accidents, disease, or natural disasters. </a:t>
            </a:r>
          </a:p>
          <a:p>
            <a:pPr lvl="1">
              <a:lnSpc>
                <a:spcPct val="90000"/>
              </a:lnSpc>
              <a:spcBef>
                <a:spcPct val="0"/>
              </a:spcBef>
              <a:buFont typeface="Courier New" panose="02070309020205020404" pitchFamily="49" charset="0"/>
              <a:buChar char="o"/>
            </a:pPr>
            <a:endParaRPr lang="en-US" altLang="en-US" sz="2100">
              <a:solidFill>
                <a:srgbClr val="0069AA"/>
              </a:solidFill>
              <a:latin typeface="Helvetica Neue" panose="02000503000000020004" pitchFamily="2" charset="0"/>
            </a:endParaRPr>
          </a:p>
          <a:p>
            <a:pPr>
              <a:lnSpc>
                <a:spcPct val="90000"/>
              </a:lnSpc>
            </a:pPr>
            <a:endParaRPr lang="en-US" altLang="en-US" sz="1100"/>
          </a:p>
        </p:txBody>
      </p:sp>
      <p:sp>
        <p:nvSpPr>
          <p:cNvPr id="25603" name="Slide Number Placeholder 3">
            <a:extLst>
              <a:ext uri="{FF2B5EF4-FFF2-40B4-BE49-F238E27FC236}">
                <a16:creationId xmlns:a16="http://schemas.microsoft.com/office/drawing/2014/main" id="{6BB3F8A8-C35B-2D43-B274-0A02CF7CA1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5BBEEBD-5D47-9343-8FA8-87B335953568}" type="slidenum">
              <a:rPr lang="en-US" altLang="en-US" smtClean="0"/>
              <a:pPr>
                <a:spcBef>
                  <a:spcPct val="0"/>
                </a:spcBef>
              </a:pPr>
              <a:t>31</a:t>
            </a:fld>
            <a:endParaRPr lang="en-US" altLang="en-US"/>
          </a:p>
        </p:txBody>
      </p:sp>
    </p:spTree>
    <p:extLst>
      <p:ext uri="{BB962C8B-B14F-4D97-AF65-F5344CB8AC3E}">
        <p14:creationId xmlns:p14="http://schemas.microsoft.com/office/powerpoint/2010/main" val="3692693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DB5F07C6-B592-3948-9521-32750D647F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AB9C1BAA-E700-0F48-88EB-B318653D57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Highlight main points – 2 mins (OPTIONAL)</a:t>
            </a:r>
          </a:p>
          <a:p>
            <a:r>
              <a:rPr lang="en-US" altLang="en-US"/>
              <a:t>When an institution has a high level of over-indebtedness among their clients, they will likely have an unhealthy portfolio. These are a few of the most common ways that over-indebted clients affect an MFI:</a:t>
            </a:r>
          </a:p>
          <a:p>
            <a:pPr>
              <a:buFontTx/>
              <a:buAutoNum type="arabicPeriod"/>
            </a:pPr>
            <a:r>
              <a:rPr lang="en-US" altLang="en-US"/>
              <a:t>Increase in client delinquency</a:t>
            </a:r>
          </a:p>
          <a:p>
            <a:pPr>
              <a:buFontTx/>
              <a:buAutoNum type="arabicPeriod"/>
            </a:pPr>
            <a:r>
              <a:rPr lang="en-US" altLang="en-US"/>
              <a:t>Portfolio provisioning prevents institution from making other loans</a:t>
            </a:r>
          </a:p>
          <a:p>
            <a:pPr>
              <a:buFontTx/>
              <a:buAutoNum type="arabicPeriod"/>
            </a:pPr>
            <a:r>
              <a:rPr lang="en-US" altLang="en-US"/>
              <a:t>Slow and costly legal proceedings for collections</a:t>
            </a:r>
          </a:p>
          <a:p>
            <a:pPr>
              <a:buFontTx/>
              <a:buAutoNum type="arabicPeriod"/>
            </a:pPr>
            <a:r>
              <a:rPr lang="en-US" altLang="en-US"/>
              <a:t>Damage to the institution’s image and portfolio</a:t>
            </a:r>
          </a:p>
        </p:txBody>
      </p:sp>
      <p:sp>
        <p:nvSpPr>
          <p:cNvPr id="29699" name="Slide Number Placeholder 3">
            <a:extLst>
              <a:ext uri="{FF2B5EF4-FFF2-40B4-BE49-F238E27FC236}">
                <a16:creationId xmlns:a16="http://schemas.microsoft.com/office/drawing/2014/main" id="{7CBA8E6E-13F2-934F-B428-ECE84021CF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5FBE5C3-3600-BB41-89E2-80615E6CBCFF}" type="slidenum">
              <a:rPr lang="en-US" altLang="en-US" smtClean="0"/>
              <a:pPr>
                <a:spcBef>
                  <a:spcPct val="0"/>
                </a:spcBef>
              </a:pPr>
              <a:t>32</a:t>
            </a:fld>
            <a:endParaRPr lang="en-US" altLang="en-US"/>
          </a:p>
        </p:txBody>
      </p:sp>
    </p:spTree>
    <p:extLst>
      <p:ext uri="{BB962C8B-B14F-4D97-AF65-F5344CB8AC3E}">
        <p14:creationId xmlns:p14="http://schemas.microsoft.com/office/powerpoint/2010/main" val="368373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48C44BAE-8F12-8643-9647-F908DC52A62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4F9A24E3-EDCF-3844-9D3F-65F8E5EFC1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Highlight main points – 2 mins </a:t>
            </a:r>
          </a:p>
          <a:p>
            <a:r>
              <a:rPr lang="en-US" altLang="en-US"/>
              <a:t>Over-indebtedness is often very difficult for a client to handle. These are several of the ways that over-indebted clients typically deal with their dilemma:</a:t>
            </a:r>
          </a:p>
          <a:p>
            <a:pPr>
              <a:spcAft>
                <a:spcPts val="1763"/>
              </a:spcAft>
              <a:buSzPct val="150000"/>
              <a:buFontTx/>
              <a:buChar char="•"/>
            </a:pPr>
            <a:r>
              <a:rPr lang="en-US" altLang="en-US">
                <a:latin typeface="Helvetica Neue" panose="02000503000000020004" pitchFamily="2" charset="0"/>
              </a:rPr>
              <a:t>Work longer hours</a:t>
            </a:r>
          </a:p>
          <a:p>
            <a:pPr>
              <a:spcAft>
                <a:spcPts val="1763"/>
              </a:spcAft>
              <a:buSzPct val="150000"/>
              <a:buFontTx/>
              <a:buChar char="•"/>
            </a:pPr>
            <a:r>
              <a:rPr lang="en-US" altLang="en-US">
                <a:latin typeface="Helvetica Neue" panose="02000503000000020004" pitchFamily="2" charset="0"/>
              </a:rPr>
              <a:t>Reduce consumption</a:t>
            </a:r>
          </a:p>
          <a:p>
            <a:pPr>
              <a:spcAft>
                <a:spcPts val="1763"/>
              </a:spcAft>
              <a:buSzPct val="150000"/>
              <a:buFontTx/>
              <a:buChar char="•"/>
            </a:pPr>
            <a:r>
              <a:rPr lang="en-US" altLang="en-US">
                <a:latin typeface="Helvetica Neue" panose="02000503000000020004" pitchFamily="2" charset="0"/>
              </a:rPr>
              <a:t>Use savings for loan repayment</a:t>
            </a:r>
          </a:p>
          <a:p>
            <a:pPr>
              <a:spcAft>
                <a:spcPts val="1763"/>
              </a:spcAft>
              <a:buSzPct val="150000"/>
              <a:buFontTx/>
              <a:buChar char="•"/>
            </a:pPr>
            <a:r>
              <a:rPr lang="en-US" altLang="en-US">
                <a:latin typeface="Helvetica Neue" panose="02000503000000020004" pitchFamily="2" charset="0"/>
              </a:rPr>
              <a:t>Take new loans to pay off current debt</a:t>
            </a:r>
          </a:p>
          <a:p>
            <a:pPr>
              <a:spcAft>
                <a:spcPts val="1763"/>
              </a:spcAft>
              <a:buSzPct val="150000"/>
              <a:buFontTx/>
              <a:buChar char="•"/>
            </a:pPr>
            <a:r>
              <a:rPr lang="en-US" altLang="en-US">
                <a:latin typeface="Helvetica Neue" panose="02000503000000020004" pitchFamily="2" charset="0"/>
              </a:rPr>
              <a:t>Sell assets, including productive assets</a:t>
            </a:r>
          </a:p>
          <a:p>
            <a:pPr>
              <a:spcAft>
                <a:spcPts val="1763"/>
              </a:spcAft>
              <a:buSzPct val="150000"/>
              <a:buFontTx/>
              <a:buChar char="•"/>
            </a:pPr>
            <a:r>
              <a:rPr lang="en-US" altLang="en-US">
                <a:latin typeface="Helvetica Neue" panose="02000503000000020004" pitchFamily="2" charset="0"/>
              </a:rPr>
              <a:t>Invest less in productive assets and human capital</a:t>
            </a:r>
          </a:p>
          <a:p>
            <a:pPr>
              <a:spcAft>
                <a:spcPts val="1763"/>
              </a:spcAft>
              <a:buSzPct val="150000"/>
              <a:buFontTx/>
              <a:buChar char="•"/>
            </a:pPr>
            <a:r>
              <a:rPr lang="en-US" altLang="en-US">
                <a:latin typeface="Helvetica Neue" panose="02000503000000020004" pitchFamily="2" charset="0"/>
              </a:rPr>
              <a:t>Search for help from family, depleting relatives’ assets</a:t>
            </a:r>
          </a:p>
          <a:p>
            <a:pPr>
              <a:buFont typeface="Calibri" panose="020F0502020204030204" pitchFamily="34" charset="0"/>
              <a:buNone/>
            </a:pPr>
            <a:r>
              <a:rPr lang="en-US" altLang="en-US">
                <a:latin typeface="Helvetica Neue" panose="02000503000000020004" pitchFamily="2" charset="0"/>
              </a:rPr>
              <a:t> </a:t>
            </a:r>
          </a:p>
          <a:p>
            <a:endParaRPr lang="en-US" altLang="en-US">
              <a:latin typeface="Helvetica Neue" panose="02000503000000020004" pitchFamily="2" charset="0"/>
            </a:endParaRPr>
          </a:p>
          <a:p>
            <a:endParaRPr lang="en-US" altLang="en-US">
              <a:latin typeface="Helvetica Neue" panose="02000503000000020004" pitchFamily="2" charset="0"/>
            </a:endParaRPr>
          </a:p>
          <a:p>
            <a:endParaRPr lang="en-US" altLang="en-US"/>
          </a:p>
          <a:p>
            <a:endParaRPr lang="en-US" altLang="en-US"/>
          </a:p>
          <a:p>
            <a:endParaRPr lang="en-US" altLang="en-US"/>
          </a:p>
        </p:txBody>
      </p:sp>
      <p:sp>
        <p:nvSpPr>
          <p:cNvPr id="31747" name="Slide Number Placeholder 3">
            <a:extLst>
              <a:ext uri="{FF2B5EF4-FFF2-40B4-BE49-F238E27FC236}">
                <a16:creationId xmlns:a16="http://schemas.microsoft.com/office/drawing/2014/main" id="{0A44D020-5BA3-744C-8161-B1DFD546A4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F221A6F-857F-A84C-8130-B649AB5B1308}" type="slidenum">
              <a:rPr lang="en-US" altLang="en-US" smtClean="0"/>
              <a:pPr>
                <a:spcBef>
                  <a:spcPct val="0"/>
                </a:spcBef>
              </a:pPr>
              <a:t>33</a:t>
            </a:fld>
            <a:endParaRPr lang="en-US" altLang="en-US"/>
          </a:p>
        </p:txBody>
      </p:sp>
    </p:spTree>
    <p:extLst>
      <p:ext uri="{BB962C8B-B14F-4D97-AF65-F5344CB8AC3E}">
        <p14:creationId xmlns:p14="http://schemas.microsoft.com/office/powerpoint/2010/main" val="1715608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2EA74958-6CF0-9A46-87EE-18738615DB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BD0E17B-73F5-E54F-9AB0-B5C84C6267CE}" type="slidenum">
              <a:rPr lang="en-US" altLang="en-US" smtClean="0"/>
              <a:pPr>
                <a:spcBef>
                  <a:spcPct val="0"/>
                </a:spcBef>
              </a:pPr>
              <a:t>34</a:t>
            </a:fld>
            <a:endParaRPr lang="en-US" altLang="en-US"/>
          </a:p>
        </p:txBody>
      </p:sp>
      <p:sp>
        <p:nvSpPr>
          <p:cNvPr id="35842" name="Rectangle 2">
            <a:extLst>
              <a:ext uri="{FF2B5EF4-FFF2-40B4-BE49-F238E27FC236}">
                <a16:creationId xmlns:a16="http://schemas.microsoft.com/office/drawing/2014/main" id="{4229BD31-005D-DC41-B4D0-72760514DF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a:extLst>
              <a:ext uri="{FF2B5EF4-FFF2-40B4-BE49-F238E27FC236}">
                <a16:creationId xmlns:a16="http://schemas.microsoft.com/office/drawing/2014/main" id="{F10A9EA8-7F1C-A940-8D03-A05A1514B56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2250" indent="-222250" eaLnBrk="1" hangingPunct="1"/>
            <a:r>
              <a:rPr lang="es-CO" altLang="en-US"/>
              <a:t>3 mins</a:t>
            </a:r>
          </a:p>
          <a:p>
            <a:pPr marL="222250" indent="-222250" eaLnBrk="1" hangingPunct="1"/>
            <a:r>
              <a:rPr lang="es-CO" altLang="en-US"/>
              <a:t>This is the Campaign’s definition of the principle “Prevention of over-indebtendess.” An institution puts the principle into practice by:</a:t>
            </a:r>
          </a:p>
          <a:p>
            <a:pPr marL="222250" indent="-222250" eaLnBrk="1" hangingPunct="1">
              <a:buFontTx/>
              <a:buAutoNum type="arabicPeriod"/>
            </a:pPr>
            <a:r>
              <a:rPr lang="en-US" altLang="en-US">
                <a:latin typeface="Helvetica Neue" panose="02000503000000020004" pitchFamily="2" charset="0"/>
              </a:rPr>
              <a:t>Carefully establishing the borrower’s ability to afford the loan and repay it, and</a:t>
            </a:r>
          </a:p>
          <a:p>
            <a:pPr marL="222250" indent="-222250" eaLnBrk="1" hangingPunct="1">
              <a:buFontTx/>
              <a:buAutoNum type="arabicPeriod"/>
            </a:pPr>
            <a:r>
              <a:rPr lang="en-US" altLang="en-US">
                <a:latin typeface="Helvetica Neue" panose="02000503000000020004" pitchFamily="2" charset="0"/>
              </a:rPr>
              <a:t>Taking adequate care </a:t>
            </a:r>
            <a:r>
              <a:rPr lang="en-US" altLang="en-US">
                <a:solidFill>
                  <a:schemeClr val="bg1"/>
                </a:solidFill>
                <a:latin typeface="Helvetica Neue" panose="02000503000000020004" pitchFamily="2" charset="0"/>
              </a:rPr>
              <a:t>that non-credit, financial products (such as insurance) extended to low-income clients are appropriate to their needs and means.</a:t>
            </a:r>
          </a:p>
          <a:p>
            <a:pPr marL="222250" indent="-222250" eaLnBrk="1" hangingPunct="1">
              <a:buFontTx/>
              <a:buAutoNum type="arabicPeriod"/>
            </a:pPr>
            <a:r>
              <a:rPr lang="en-US" altLang="en-US">
                <a:solidFill>
                  <a:schemeClr val="bg1"/>
                </a:solidFill>
                <a:latin typeface="Helvetica Neue" panose="02000503000000020004" pitchFamily="2" charset="0"/>
              </a:rPr>
              <a:t>If the institution does these two things, </a:t>
            </a:r>
            <a:r>
              <a:rPr lang="en-US" altLang="en-US">
                <a:latin typeface="Helvetica Neue" panose="02000503000000020004" pitchFamily="2" charset="0"/>
              </a:rPr>
              <a:t>borrowers should be able to handle debt service requirements without sacrificing their basic quality of life. </a:t>
            </a:r>
          </a:p>
          <a:p>
            <a:pPr marL="222250" indent="-222250"/>
            <a:endParaRPr lang="en-US" altLang="en-US">
              <a:latin typeface="Helvetica Neue" panose="02000503000000020004" pitchFamily="2" charset="0"/>
            </a:endParaRPr>
          </a:p>
          <a:p>
            <a:pPr marL="222250" indent="-222250"/>
            <a:r>
              <a:rPr lang="en-US" altLang="en-US">
                <a:latin typeface="Helvetica Neue" panose="02000503000000020004" pitchFamily="2" charset="0"/>
              </a:rPr>
              <a:t>Research and practical experience show that borrowers consistently overestimate their own capacity to repay debt. While borrowers should take responsibility for their borrowing behavior, lenders have a responsibility to carefully assess borrower capacity before making a loan.</a:t>
            </a:r>
            <a:endParaRPr lang="es-CO" altLang="en-US"/>
          </a:p>
        </p:txBody>
      </p:sp>
    </p:spTree>
    <p:extLst>
      <p:ext uri="{BB962C8B-B14F-4D97-AF65-F5344CB8AC3E}">
        <p14:creationId xmlns:p14="http://schemas.microsoft.com/office/powerpoint/2010/main" val="2048448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BD395D35-A189-2043-9ED5-D04A5A41FD6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477292C-1B55-4141-A932-2B4759843FD3}" type="slidenum">
              <a:rPr lang="en-US" altLang="en-US" smtClean="0">
                <a:cs typeface="Arial" panose="020B0604020202020204" pitchFamily="34" charset="0"/>
              </a:rPr>
              <a:pPr>
                <a:spcBef>
                  <a:spcPct val="0"/>
                </a:spcBef>
              </a:pPr>
              <a:t>35</a:t>
            </a:fld>
            <a:endParaRPr lang="en-US" altLang="en-US">
              <a:cs typeface="Arial" panose="020B0604020202020204" pitchFamily="34" charset="0"/>
            </a:endParaRPr>
          </a:p>
        </p:txBody>
      </p:sp>
      <p:sp>
        <p:nvSpPr>
          <p:cNvPr id="37890" name="Rectangle 2">
            <a:extLst>
              <a:ext uri="{FF2B5EF4-FFF2-40B4-BE49-F238E27FC236}">
                <a16:creationId xmlns:a16="http://schemas.microsoft.com/office/drawing/2014/main" id="{8C741E08-0362-3942-B18F-4888A205AE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id="{7FB5184E-7E76-CC4C-B889-F6C0160E93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Principle in Practice – 5 mins </a:t>
            </a:r>
          </a:p>
          <a:p>
            <a:r>
              <a:rPr lang="en-US" altLang="en-US"/>
              <a:t>A major focus of credit product design is the prevention of client over-indebtedness, as described in the section on that principle. Over-indebtedness is avoided in product design through eligibility criteria and other terms that balance loan size against a client’s capacity to repay. It is important to have benchmarks for loan officer productivity and growth and monitoring  targets and hold itself accountable to those targets. </a:t>
            </a:r>
          </a:p>
          <a:p>
            <a:endParaRPr lang="en-US" altLang="en-US"/>
          </a:p>
          <a:p>
            <a:endParaRPr lang="en-US" altLang="en-US"/>
          </a:p>
          <a:p>
            <a:endParaRPr lang="en-US" altLang="en-US"/>
          </a:p>
        </p:txBody>
      </p:sp>
    </p:spTree>
    <p:extLst>
      <p:ext uri="{BB962C8B-B14F-4D97-AF65-F5344CB8AC3E}">
        <p14:creationId xmlns:p14="http://schemas.microsoft.com/office/powerpoint/2010/main" val="2274536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597FAB48-2930-E348-9944-74ED1315D0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264AA6E-58A7-444F-92A5-4D072DCDFC95}" type="slidenum">
              <a:rPr lang="en-US" altLang="en-US" smtClean="0">
                <a:cs typeface="Arial" panose="020B0604020202020204" pitchFamily="34" charset="0"/>
              </a:rPr>
              <a:pPr>
                <a:spcBef>
                  <a:spcPct val="0"/>
                </a:spcBef>
              </a:pPr>
              <a:t>36</a:t>
            </a:fld>
            <a:endParaRPr lang="en-US" altLang="en-US">
              <a:cs typeface="Arial" panose="020B0604020202020204" pitchFamily="34" charset="0"/>
            </a:endParaRPr>
          </a:p>
        </p:txBody>
      </p:sp>
      <p:sp>
        <p:nvSpPr>
          <p:cNvPr id="39938" name="Rectangle 2">
            <a:extLst>
              <a:ext uri="{FF2B5EF4-FFF2-40B4-BE49-F238E27FC236}">
                <a16:creationId xmlns:a16="http://schemas.microsoft.com/office/drawing/2014/main" id="{6348A471-D5F0-E646-B987-6A14AFECD8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a:extLst>
              <a:ext uri="{FF2B5EF4-FFF2-40B4-BE49-F238E27FC236}">
                <a16:creationId xmlns:a16="http://schemas.microsoft.com/office/drawing/2014/main" id="{01533A6F-2A0B-9A40-AE6A-C4E232C66A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Principle in Practice – 5 mins </a:t>
            </a:r>
          </a:p>
          <a:p>
            <a:r>
              <a:rPr lang="en-US" altLang="en-US"/>
              <a:t>A major focus of credit product design is the prevention of client over-indebtedness, as described in the section on that principle. Over-indebtedness is avoided in product design through eligibility criteria and other terms that balance loan size against a client’s capacity to repay. It is important to have benchmarks for loan officer productivity and growth and monitoring  targets and hold itself accountable to those targets. </a:t>
            </a:r>
          </a:p>
          <a:p>
            <a:endParaRPr lang="en-US" altLang="en-US"/>
          </a:p>
          <a:p>
            <a:endParaRPr lang="en-US" altLang="en-US"/>
          </a:p>
          <a:p>
            <a:endParaRPr lang="en-US" altLang="en-US"/>
          </a:p>
        </p:txBody>
      </p:sp>
    </p:spTree>
    <p:extLst>
      <p:ext uri="{BB962C8B-B14F-4D97-AF65-F5344CB8AC3E}">
        <p14:creationId xmlns:p14="http://schemas.microsoft.com/office/powerpoint/2010/main" val="31268445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19B8078C-8B4F-4F4B-914C-B863CB4D59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9A262F6-2050-B645-85B0-E5188C58ACF6}" type="slidenum">
              <a:rPr lang="en-US" altLang="en-US" smtClean="0">
                <a:cs typeface="Arial" panose="020B0604020202020204" pitchFamily="34" charset="0"/>
              </a:rPr>
              <a:pPr>
                <a:spcBef>
                  <a:spcPct val="0"/>
                </a:spcBef>
              </a:pPr>
              <a:t>37</a:t>
            </a:fld>
            <a:endParaRPr lang="en-US" altLang="en-US">
              <a:cs typeface="Arial" panose="020B0604020202020204" pitchFamily="34" charset="0"/>
            </a:endParaRPr>
          </a:p>
        </p:txBody>
      </p:sp>
      <p:sp>
        <p:nvSpPr>
          <p:cNvPr id="41986" name="Rectangle 2">
            <a:extLst>
              <a:ext uri="{FF2B5EF4-FFF2-40B4-BE49-F238E27FC236}">
                <a16:creationId xmlns:a16="http://schemas.microsoft.com/office/drawing/2014/main" id="{EDB5C3C2-9DAC-1145-A419-AC9D4BBC24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a:extLst>
              <a:ext uri="{FF2B5EF4-FFF2-40B4-BE49-F238E27FC236}">
                <a16:creationId xmlns:a16="http://schemas.microsoft.com/office/drawing/2014/main" id="{5B9CE4AC-4B32-7749-983B-8D6C88308D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Principle in Practice – 5 mins </a:t>
            </a:r>
          </a:p>
          <a:p>
            <a:r>
              <a:rPr lang="en-US" altLang="en-US"/>
              <a:t>A major focus of credit product design is the prevention of client over-indebtedness, as described in the section on that principle. Over-indebtedness is avoided in product design through eligibility criteria and other terms that balance loan size against a client’s capacity to repay. It is important to have benchmarks for loan officer productivity and growth and monitoring  targets and hold itself accountable to those targets. </a:t>
            </a:r>
          </a:p>
          <a:p>
            <a:endParaRPr lang="en-US" altLang="en-US"/>
          </a:p>
          <a:p>
            <a:endParaRPr lang="en-US" altLang="en-US"/>
          </a:p>
          <a:p>
            <a:endParaRPr lang="en-US" altLang="en-US"/>
          </a:p>
        </p:txBody>
      </p:sp>
    </p:spTree>
    <p:extLst>
      <p:ext uri="{BB962C8B-B14F-4D97-AF65-F5344CB8AC3E}">
        <p14:creationId xmlns:p14="http://schemas.microsoft.com/office/powerpoint/2010/main" val="3046775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597FAB48-2930-E348-9944-74ED1315D0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264AA6E-58A7-444F-92A5-4D072DCDFC95}" type="slidenum">
              <a:rPr lang="en-US" altLang="en-US" smtClean="0">
                <a:cs typeface="Arial" panose="020B0604020202020204" pitchFamily="34" charset="0"/>
              </a:rPr>
              <a:pPr>
                <a:spcBef>
                  <a:spcPct val="0"/>
                </a:spcBef>
              </a:pPr>
              <a:t>38</a:t>
            </a:fld>
            <a:endParaRPr lang="en-US" altLang="en-US">
              <a:cs typeface="Arial" panose="020B0604020202020204" pitchFamily="34" charset="0"/>
            </a:endParaRPr>
          </a:p>
        </p:txBody>
      </p:sp>
      <p:sp>
        <p:nvSpPr>
          <p:cNvPr id="39938" name="Rectangle 2">
            <a:extLst>
              <a:ext uri="{FF2B5EF4-FFF2-40B4-BE49-F238E27FC236}">
                <a16:creationId xmlns:a16="http://schemas.microsoft.com/office/drawing/2014/main" id="{6348A471-D5F0-E646-B987-6A14AFECD87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a:extLst>
              <a:ext uri="{FF2B5EF4-FFF2-40B4-BE49-F238E27FC236}">
                <a16:creationId xmlns:a16="http://schemas.microsoft.com/office/drawing/2014/main" id="{01533A6F-2A0B-9A40-AE6A-C4E232C66A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Principle in Practice – 5 mins </a:t>
            </a:r>
          </a:p>
          <a:p>
            <a:r>
              <a:rPr lang="en-US" altLang="en-US"/>
              <a:t>A major focus of credit product design is the prevention of client over-indebtedness, as described in the section on that principle. Over-indebtedness is avoided in product design through eligibility criteria and other terms that balance loan size against a client’s capacity to repay. It is important to have benchmarks for loan officer productivity and growth and monitoring  targets and hold itself accountable to those targets. </a:t>
            </a:r>
          </a:p>
          <a:p>
            <a:endParaRPr lang="en-US" altLang="en-US"/>
          </a:p>
          <a:p>
            <a:endParaRPr lang="en-US" altLang="en-US"/>
          </a:p>
          <a:p>
            <a:endParaRPr lang="en-US" altLang="en-US"/>
          </a:p>
        </p:txBody>
      </p:sp>
    </p:spTree>
    <p:extLst>
      <p:ext uri="{BB962C8B-B14F-4D97-AF65-F5344CB8AC3E}">
        <p14:creationId xmlns:p14="http://schemas.microsoft.com/office/powerpoint/2010/main" val="2029808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C9714885-747C-9745-B7DD-F65C6B6954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4BCB8A8-391C-D64E-B7A8-57ACA4F9EB61}" type="slidenum">
              <a:rPr lang="en-US" altLang="en-US" smtClean="0">
                <a:cs typeface="Arial" panose="020B0604020202020204" pitchFamily="34" charset="0"/>
              </a:rPr>
              <a:pPr>
                <a:spcBef>
                  <a:spcPct val="0"/>
                </a:spcBef>
              </a:pPr>
              <a:t>39</a:t>
            </a:fld>
            <a:endParaRPr lang="en-US" altLang="en-US">
              <a:cs typeface="Arial" panose="020B0604020202020204" pitchFamily="34" charset="0"/>
            </a:endParaRPr>
          </a:p>
        </p:txBody>
      </p:sp>
      <p:sp>
        <p:nvSpPr>
          <p:cNvPr id="50178" name="Rectangle 2">
            <a:extLst>
              <a:ext uri="{FF2B5EF4-FFF2-40B4-BE49-F238E27FC236}">
                <a16:creationId xmlns:a16="http://schemas.microsoft.com/office/drawing/2014/main" id="{C527652F-8F25-6843-AC6F-8905C22A5E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a:extLst>
              <a:ext uri="{FF2B5EF4-FFF2-40B4-BE49-F238E27FC236}">
                <a16:creationId xmlns:a16="http://schemas.microsoft.com/office/drawing/2014/main" id="{A4EA56BE-D675-9843-8807-A2E3A54EC7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675237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90C343A4-870E-6D4D-9138-2F00FA57DF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BCE55F8-FE2A-F847-BD03-98CFBC50A41F}" type="slidenum">
              <a:rPr lang="en-US" altLang="en-US" smtClean="0">
                <a:cs typeface="Arial" panose="020B0604020202020204" pitchFamily="34" charset="0"/>
              </a:rPr>
              <a:pPr>
                <a:spcBef>
                  <a:spcPct val="0"/>
                </a:spcBef>
              </a:pPr>
              <a:t>40</a:t>
            </a:fld>
            <a:endParaRPr lang="en-US" altLang="en-US">
              <a:cs typeface="Arial" panose="020B0604020202020204" pitchFamily="34" charset="0"/>
            </a:endParaRPr>
          </a:p>
        </p:txBody>
      </p:sp>
      <p:sp>
        <p:nvSpPr>
          <p:cNvPr id="19458" name="Rectangle 2">
            <a:extLst>
              <a:ext uri="{FF2B5EF4-FFF2-40B4-BE49-F238E27FC236}">
                <a16:creationId xmlns:a16="http://schemas.microsoft.com/office/drawing/2014/main" id="{20E3BCA7-7E03-0046-AB70-8CF136A555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a:extLst>
              <a:ext uri="{FF2B5EF4-FFF2-40B4-BE49-F238E27FC236}">
                <a16:creationId xmlns:a16="http://schemas.microsoft.com/office/drawing/2014/main" id="{AAB9BE5D-939A-F44F-AABD-0B2D92D389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0663" indent="-220663" eaLnBrk="1" hangingPunct="1">
              <a:spcBef>
                <a:spcPct val="0"/>
              </a:spcBef>
            </a:pPr>
            <a:r>
              <a:rPr lang="en-US" altLang="en-US">
                <a:latin typeface="Helvetica Neue" panose="02000503000000020004" pitchFamily="2" charset="0"/>
              </a:rPr>
              <a:t>Principle in Practice – 8 mins </a:t>
            </a:r>
          </a:p>
          <a:p>
            <a:pPr marL="220663" indent="-220663" eaLnBrk="1" hangingPunct="1">
              <a:spcBef>
                <a:spcPct val="0"/>
              </a:spcBef>
            </a:pPr>
            <a:r>
              <a:rPr lang="en-US" altLang="en-US" b="1"/>
              <a:t>Responsible pricing</a:t>
            </a:r>
          </a:p>
          <a:p>
            <a:pPr marL="220663" indent="-220663" eaLnBrk="1" hangingPunct="1">
              <a:spcBef>
                <a:spcPct val="0"/>
              </a:spcBef>
            </a:pPr>
            <a:r>
              <a:rPr lang="es-CO" altLang="en-US"/>
              <a:t>This is the Campaign’s definition of Responsible Pricing</a:t>
            </a:r>
            <a:r>
              <a:rPr lang="en-US" altLang="en-US">
                <a:latin typeface="Helvetica Neue" panose="02000503000000020004" pitchFamily="2" charset="0"/>
              </a:rPr>
              <a:t>. An institution puts this principle into practice by ensuring that p</a:t>
            </a:r>
            <a:r>
              <a:rPr lang="en-US" altLang="en-US"/>
              <a:t>ricing, terms and conditions will be set in a way that is affordable to clients while allowing for financial institutions to be sustainable. </a:t>
            </a:r>
          </a:p>
          <a:p>
            <a:pPr marL="220663" indent="-220663" eaLnBrk="1" hangingPunct="1">
              <a:spcBef>
                <a:spcPct val="0"/>
              </a:spcBef>
            </a:pPr>
            <a:endParaRPr lang="en-US" altLang="en-US"/>
          </a:p>
          <a:p>
            <a:pPr marL="220663" indent="-220663" eaLnBrk="1" hangingPunct="1">
              <a:spcBef>
                <a:spcPct val="0"/>
              </a:spcBef>
            </a:pPr>
            <a:r>
              <a:rPr lang="en-US" altLang="en-US"/>
              <a:t>Concept of sustainability to institution and affordability for client.  </a:t>
            </a:r>
          </a:p>
          <a:p>
            <a:pPr marL="220663" indent="-220663" eaLnBrk="1" hangingPunct="1">
              <a:spcBef>
                <a:spcPct val="0"/>
              </a:spcBef>
              <a:buFontTx/>
              <a:buChar char="•"/>
            </a:pPr>
            <a:r>
              <a:rPr lang="en-US" altLang="en-US"/>
              <a:t>Sustainability is a client protection issue, if an institution is not operating in the long term then clients are not going to be protected or served.  Important for institution to at least cover its costs and ensure they are around in longer term. </a:t>
            </a:r>
          </a:p>
          <a:p>
            <a:pPr marL="220663" indent="-220663" eaLnBrk="1" hangingPunct="1">
              <a:spcBef>
                <a:spcPct val="0"/>
              </a:spcBef>
              <a:buFontTx/>
              <a:buChar char="•"/>
            </a:pPr>
            <a:r>
              <a:rPr lang="en-US" altLang="en-US"/>
              <a:t>Second standard is about pricing policy and the third is about ensuring the institution do not signal any pricing issues.  </a:t>
            </a:r>
          </a:p>
          <a:p>
            <a:pPr marL="220663" indent="-220663" eaLnBrk="1" hangingPunct="1">
              <a:spcBef>
                <a:spcPct val="0"/>
              </a:spcBef>
            </a:pPr>
            <a:endParaRPr lang="en-US" altLang="en-US"/>
          </a:p>
          <a:p>
            <a:pPr marL="220663" indent="-220663" eaLnBrk="1" hangingPunct="1">
              <a:spcBef>
                <a:spcPct val="0"/>
              </a:spcBef>
            </a:pPr>
            <a:r>
              <a:rPr lang="en-US" altLang="en-US"/>
              <a:t>We don</a:t>
            </a:r>
            <a:r>
              <a:rPr lang="ja-JP" altLang="en-US"/>
              <a:t>’</a:t>
            </a:r>
            <a:r>
              <a:rPr lang="en-US" altLang="ja-JP"/>
              <a:t>t have separated as in the past APR on one side and fees on the other It was important to have one standard that looks at overall pricing and fees are part of that.  Fees is just one component of pricing and we need to look at the various types of fees and whether there are some that seem to be acceptable.  </a:t>
            </a:r>
          </a:p>
          <a:p>
            <a:pPr marL="220663" indent="-220663" eaLnBrk="1" hangingPunct="1">
              <a:spcBef>
                <a:spcPct val="0"/>
              </a:spcBef>
            </a:pPr>
            <a:endParaRPr lang="en-US" altLang="en-US"/>
          </a:p>
          <a:p>
            <a:pPr marL="220663" indent="-220663" eaLnBrk="1" hangingPunct="1">
              <a:spcBef>
                <a:spcPct val="0"/>
              </a:spcBef>
            </a:pPr>
            <a:r>
              <a:rPr lang="en-US" altLang="en-US"/>
              <a:t>The whole approach for quant in pricing reflect that there is pricing data available out there and to the extent that it is available it should be used.  It is very difficult if not impossible to have stringent rules about what constitutes fair pricing given that there are so many components that come into pricing. We wanted to push quant indicators as much as possible to be as good as possible and to quire certifiers to take them into consideration in decision-making but not just look at them, but have much more stringent requirements around the pricing process and pricing policy that the MFI has.  </a:t>
            </a:r>
          </a:p>
          <a:p>
            <a:pPr marL="220663" indent="-220663" eaLnBrk="1" hangingPunct="1">
              <a:spcBef>
                <a:spcPct val="0"/>
              </a:spcBef>
            </a:pPr>
            <a:endParaRPr lang="en-US" altLang="en-US"/>
          </a:p>
          <a:p>
            <a:pPr marL="220663" indent="-220663" eaLnBrk="1" hangingPunct="1">
              <a:spcBef>
                <a:spcPct val="0"/>
              </a:spcBef>
            </a:pPr>
            <a:r>
              <a:rPr lang="en-US" altLang="en-US"/>
              <a:t>Radical transparency approach, not just on pricing products but around pricing approach.  Require all of that information to be made available and require a conversation between a certifier and the institution so they understand the philosophy around pricing is. We are requiring them to do the quant analysis into account into decision-making.  </a:t>
            </a:r>
          </a:p>
          <a:p>
            <a:pPr marL="220663" indent="-220663" eaLnBrk="1" hangingPunct="1">
              <a:spcBef>
                <a:spcPct val="0"/>
              </a:spcBef>
            </a:pPr>
            <a:endParaRPr lang="en-US" altLang="en-US"/>
          </a:p>
          <a:p>
            <a:pPr marL="220663" indent="-220663" eaLnBrk="1" hangingPunct="1">
              <a:spcBef>
                <a:spcPct val="0"/>
              </a:spcBef>
            </a:pPr>
            <a:r>
              <a:rPr lang="en-US" altLang="en-US"/>
              <a:t>We are not satisfied with a peer analysis, ultimately it gets very subjective.  </a:t>
            </a:r>
          </a:p>
          <a:p>
            <a:pPr marL="220663" indent="-220663" eaLnBrk="1" hangingPunct="1">
              <a:spcBef>
                <a:spcPct val="0"/>
              </a:spcBef>
            </a:pPr>
            <a:r>
              <a:rPr lang="en-US" altLang="en-US"/>
              <a:t>Use best data they possibly have: Like what?  If the don't have product-level data then ???</a:t>
            </a:r>
          </a:p>
          <a:p>
            <a:pPr marL="220663" indent="-220663" eaLnBrk="1" hangingPunct="1">
              <a:spcBef>
                <a:spcPct val="0"/>
              </a:spcBef>
            </a:pPr>
            <a:r>
              <a:rPr lang="en-US" altLang="en-US"/>
              <a:t>Do peer group analysis and but also to do analysis against expected performance and what this will allow us to do is to have more information that feeds into decision-making process. Combination of the two that will come into account into deciding whether or not an organization has responsible pricing.  We will ask the certifiers to do the analysis for the overall pricing, whether APR if they have product-level data or yield if they don</a:t>
            </a:r>
            <a:r>
              <a:rPr lang="ja-JP" altLang="en-US"/>
              <a:t>’</a:t>
            </a:r>
            <a:r>
              <a:rPr lang="en-US" altLang="ja-JP"/>
              <a:t>t.  But also look at main components of pricing, not just benchmark overall pricing but also benchmark individual components.  </a:t>
            </a:r>
          </a:p>
          <a:p>
            <a:pPr marL="220663" indent="-220663" eaLnBrk="1" hangingPunct="1">
              <a:spcBef>
                <a:spcPct val="0"/>
              </a:spcBef>
            </a:pPr>
            <a:endParaRPr lang="en-US" altLang="en-US"/>
          </a:p>
          <a:p>
            <a:pPr marL="220663" indent="-220663" eaLnBrk="1" hangingPunct="1">
              <a:spcBef>
                <a:spcPct val="0"/>
              </a:spcBef>
            </a:pPr>
            <a:r>
              <a:rPr lang="en-US" altLang="en-US"/>
              <a:t>In 1.0 we were looking at efficiency, but not other components. That is a difference.  We are looking at overall pricing including efficiency but also major components like loan loss ratio and also profit. We are not looking at cost of funds we feel that institutions do not have that much control over the cost of funds.  Less relevant in the context of a certification.  We will be looking at more than efficiency. For each of these elements, the certifier will compare performance of the MFI with peers and with expected performance and that if the MFI is within range, than its green, if it</a:t>
            </a:r>
            <a:r>
              <a:rPr lang="ja-JP" altLang="en-US"/>
              <a:t>’</a:t>
            </a:r>
            <a:r>
              <a:rPr lang="en-US" altLang="ja-JP"/>
              <a:t>s outside the range it</a:t>
            </a:r>
            <a:r>
              <a:rPr lang="ja-JP" altLang="en-US"/>
              <a:t>’</a:t>
            </a:r>
            <a:r>
              <a:rPr lang="en-US" altLang="ja-JP"/>
              <a:t>s orange that requires more conversation.  Except for when the FI is both outside of range both compared to peers and compared to expected performance than it will be red and it will fail.  It allows it to have some boundary, so that we have fewer cases having a subjective analysis of pricing is tricky.  So we are limiting these if an institution is significantly outside the range when you compare to peers and expected performance, than it's just red.  </a:t>
            </a:r>
          </a:p>
          <a:p>
            <a:pPr marL="220663" indent="-220663" eaLnBrk="1" hangingPunct="1">
              <a:spcBef>
                <a:spcPct val="0"/>
              </a:spcBef>
            </a:pPr>
            <a:endParaRPr lang="en-US" altLang="en-US"/>
          </a:p>
          <a:p>
            <a:pPr marL="220663" indent="-220663" eaLnBrk="1" hangingPunct="1">
              <a:spcBef>
                <a:spcPct val="0"/>
              </a:spcBef>
            </a:pPr>
            <a:r>
              <a:rPr lang="en-US" altLang="en-US"/>
              <a:t>How are you calculating expected performance? For loan loss expense we are setting the expectation based on what a good quality portfolio is, less than 5%, knowing that this can be adjusted at the market level.  </a:t>
            </a:r>
          </a:p>
          <a:p>
            <a:pPr marL="220663" indent="-220663" eaLnBrk="1" hangingPunct="1">
              <a:spcBef>
                <a:spcPct val="0"/>
              </a:spcBef>
            </a:pPr>
            <a:endParaRPr lang="en-US" altLang="en-US"/>
          </a:p>
          <a:p>
            <a:pPr marL="220663" indent="-220663" eaLnBrk="1" hangingPunct="1">
              <a:spcBef>
                <a:spcPct val="0"/>
              </a:spcBef>
            </a:pPr>
            <a:r>
              <a:rPr lang="en-US" altLang="en-US"/>
              <a:t>For profit, we use it according to guidelines of what social investors are using.  Daniel did historical analysis as an upper range, 5% ROA that above which would trigger an orange flag.  The social investors have been working with 7%, so we went with this. It</a:t>
            </a:r>
            <a:r>
              <a:rPr lang="ja-JP" altLang="en-US"/>
              <a:t>’</a:t>
            </a:r>
            <a:r>
              <a:rPr lang="en-US" altLang="ja-JP"/>
              <a:t>s not a cap, it would trigger more discussion and then for operating expense, this is what Daniel Rozas worked on, he worked on a predictive model of what OPEX would be given a bunch of criteria.  Daniel used Mix data to refine model.  Come up with predictive operating expense ratio, factoring in as many factors as possible.</a:t>
            </a:r>
            <a:endParaRPr lang="en-US" altLang="en-US"/>
          </a:p>
        </p:txBody>
      </p:sp>
    </p:spTree>
    <p:extLst>
      <p:ext uri="{BB962C8B-B14F-4D97-AF65-F5344CB8AC3E}">
        <p14:creationId xmlns:p14="http://schemas.microsoft.com/office/powerpoint/2010/main" val="2666762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a:extLst>
              <a:ext uri="{FF2B5EF4-FFF2-40B4-BE49-F238E27FC236}">
                <a16:creationId xmlns:a16="http://schemas.microsoft.com/office/drawing/2014/main" id="{EB8CB12B-D568-E14A-82A5-3CF31CEF1D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1432734-3BD4-7546-807B-842CFCF6242D}" type="slidenum">
              <a:rPr lang="en-US" altLang="en-US" smtClean="0">
                <a:cs typeface="Arial" panose="020B0604020202020204" pitchFamily="34" charset="0"/>
              </a:rPr>
              <a:pPr>
                <a:spcBef>
                  <a:spcPct val="0"/>
                </a:spcBef>
              </a:pPr>
              <a:t>14</a:t>
            </a:fld>
            <a:endParaRPr lang="en-US" altLang="en-US">
              <a:cs typeface="Arial" panose="020B0604020202020204" pitchFamily="34" charset="0"/>
            </a:endParaRPr>
          </a:p>
        </p:txBody>
      </p:sp>
      <p:sp>
        <p:nvSpPr>
          <p:cNvPr id="13314" name="Rectangle 2">
            <a:extLst>
              <a:ext uri="{FF2B5EF4-FFF2-40B4-BE49-F238E27FC236}">
                <a16:creationId xmlns:a16="http://schemas.microsoft.com/office/drawing/2014/main" id="{E8FFF1AB-9F85-D14F-9EA8-43466AABAB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a:extLst>
              <a:ext uri="{FF2B5EF4-FFF2-40B4-BE49-F238E27FC236}">
                <a16:creationId xmlns:a16="http://schemas.microsoft.com/office/drawing/2014/main" id="{C47C09E4-DAD3-FC42-8898-022FAE7DCA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0663" indent="-220663" eaLnBrk="1" hangingPunct="1">
              <a:spcBef>
                <a:spcPct val="0"/>
              </a:spcBef>
            </a:pPr>
            <a:r>
              <a:rPr lang="en-US" altLang="en-US">
                <a:latin typeface="Helvetica Neue" panose="02000503000000020004" pitchFamily="2" charset="0"/>
              </a:rPr>
              <a:t>Principle in Practice – 8 mins </a:t>
            </a:r>
          </a:p>
          <a:p>
            <a:pPr marL="220663" indent="-220663" eaLnBrk="1" hangingPunct="1">
              <a:spcBef>
                <a:spcPct val="0"/>
              </a:spcBef>
            </a:pPr>
            <a:r>
              <a:rPr lang="en-US" altLang="en-US" b="1"/>
              <a:t>Responsible pricing</a:t>
            </a:r>
          </a:p>
          <a:p>
            <a:pPr marL="220663" indent="-220663" eaLnBrk="1" hangingPunct="1">
              <a:spcBef>
                <a:spcPct val="0"/>
              </a:spcBef>
            </a:pPr>
            <a:r>
              <a:rPr lang="es-CO" altLang="en-US"/>
              <a:t>This is the Campaign’s definition of Responsible Pricing</a:t>
            </a:r>
            <a:r>
              <a:rPr lang="en-US" altLang="en-US">
                <a:latin typeface="Helvetica Neue" panose="02000503000000020004" pitchFamily="2" charset="0"/>
              </a:rPr>
              <a:t>. An institution puts this principle into practice by ensuring that p</a:t>
            </a:r>
            <a:r>
              <a:rPr lang="en-US" altLang="en-US"/>
              <a:t>ricing, terms and conditions will be set in a way that is affordable to clients while allowing for financial institutions to be sustainable. </a:t>
            </a:r>
          </a:p>
          <a:p>
            <a:pPr marL="220663" indent="-220663" eaLnBrk="1" hangingPunct="1">
              <a:spcBef>
                <a:spcPct val="0"/>
              </a:spcBef>
            </a:pPr>
            <a:endParaRPr lang="en-US" altLang="en-US"/>
          </a:p>
          <a:p>
            <a:pPr marL="220663" indent="-220663" eaLnBrk="1" hangingPunct="1">
              <a:spcBef>
                <a:spcPct val="0"/>
              </a:spcBef>
            </a:pPr>
            <a:r>
              <a:rPr lang="en-US" altLang="en-US"/>
              <a:t>Concept of sustainability to institution and affordability for client.  </a:t>
            </a:r>
          </a:p>
          <a:p>
            <a:pPr marL="220663" indent="-220663" eaLnBrk="1" hangingPunct="1">
              <a:spcBef>
                <a:spcPct val="0"/>
              </a:spcBef>
              <a:buFontTx/>
              <a:buChar char="•"/>
            </a:pPr>
            <a:r>
              <a:rPr lang="en-US" altLang="en-US"/>
              <a:t>Sustainability is a client protection issue, if an institution is not operating in the long term then clients are not going to be protected or served.  Important for institution to at least cover its costs and ensure they are around in longer term. </a:t>
            </a:r>
          </a:p>
          <a:p>
            <a:pPr marL="220663" indent="-220663" eaLnBrk="1" hangingPunct="1">
              <a:spcBef>
                <a:spcPct val="0"/>
              </a:spcBef>
              <a:buFontTx/>
              <a:buChar char="•"/>
            </a:pPr>
            <a:r>
              <a:rPr lang="en-US" altLang="en-US"/>
              <a:t>Second standard is about pricing policy and the third is about ensuring the institution do not signal any pricing issues.  </a:t>
            </a:r>
          </a:p>
          <a:p>
            <a:pPr marL="220663" indent="-220663" eaLnBrk="1" hangingPunct="1">
              <a:spcBef>
                <a:spcPct val="0"/>
              </a:spcBef>
            </a:pPr>
            <a:endParaRPr lang="en-US" altLang="en-US"/>
          </a:p>
          <a:p>
            <a:pPr marL="220663" indent="-220663" eaLnBrk="1" hangingPunct="1">
              <a:spcBef>
                <a:spcPct val="0"/>
              </a:spcBef>
            </a:pPr>
            <a:r>
              <a:rPr lang="en-US" altLang="en-US"/>
              <a:t>We don</a:t>
            </a:r>
            <a:r>
              <a:rPr lang="ja-JP" altLang="en-US"/>
              <a:t>’</a:t>
            </a:r>
            <a:r>
              <a:rPr lang="en-US" altLang="ja-JP"/>
              <a:t>t have separated as in the past APR on one side and fees on the other It was important to have one standard that looks at overall pricing and fees are part of that.  Fees is just one component of pricing and we need to look at the various types of fees and whether there are some that seem to be acceptable.  </a:t>
            </a:r>
          </a:p>
          <a:p>
            <a:pPr marL="220663" indent="-220663" eaLnBrk="1" hangingPunct="1">
              <a:spcBef>
                <a:spcPct val="0"/>
              </a:spcBef>
            </a:pPr>
            <a:endParaRPr lang="en-US" altLang="en-US"/>
          </a:p>
          <a:p>
            <a:pPr marL="220663" indent="-220663" eaLnBrk="1" hangingPunct="1">
              <a:spcBef>
                <a:spcPct val="0"/>
              </a:spcBef>
            </a:pPr>
            <a:r>
              <a:rPr lang="en-US" altLang="en-US"/>
              <a:t>The whole approach for quant in pricing reflect that there is pricing data available out there and to the extent that it is available it should be used.  It is very difficult if not impossible to have stringent rules about what constitutes fair pricing given that there are so many components that come into pricing. We wanted to push quant indicators as much as possible to be as good as possible and to quire certifiers to take them into consideration in decision-making but not just look at them, but have much more stringent requirements around the pricing process and pricing policy that the MFI has.  </a:t>
            </a:r>
          </a:p>
          <a:p>
            <a:pPr marL="220663" indent="-220663" eaLnBrk="1" hangingPunct="1">
              <a:spcBef>
                <a:spcPct val="0"/>
              </a:spcBef>
            </a:pPr>
            <a:endParaRPr lang="en-US" altLang="en-US"/>
          </a:p>
          <a:p>
            <a:pPr marL="220663" indent="-220663" eaLnBrk="1" hangingPunct="1">
              <a:spcBef>
                <a:spcPct val="0"/>
              </a:spcBef>
            </a:pPr>
            <a:r>
              <a:rPr lang="en-US" altLang="en-US"/>
              <a:t>Radical transparency approach, not just on pricing products but around pricing approach.  Require all of that information to be made available and require a conversation between a certifier and the institution so they understand the philosophy around pricing is. We are requiring them to do the quant analysis into account into decision-making.  </a:t>
            </a:r>
          </a:p>
          <a:p>
            <a:pPr marL="220663" indent="-220663" eaLnBrk="1" hangingPunct="1">
              <a:spcBef>
                <a:spcPct val="0"/>
              </a:spcBef>
            </a:pPr>
            <a:endParaRPr lang="en-US" altLang="en-US"/>
          </a:p>
          <a:p>
            <a:pPr marL="220663" indent="-220663" eaLnBrk="1" hangingPunct="1">
              <a:spcBef>
                <a:spcPct val="0"/>
              </a:spcBef>
            </a:pPr>
            <a:r>
              <a:rPr lang="en-US" altLang="en-US"/>
              <a:t>We are not satisfied with a peer analysis, ultimately it gets very subjective.  </a:t>
            </a:r>
          </a:p>
          <a:p>
            <a:pPr marL="220663" indent="-220663" eaLnBrk="1" hangingPunct="1">
              <a:spcBef>
                <a:spcPct val="0"/>
              </a:spcBef>
            </a:pPr>
            <a:r>
              <a:rPr lang="en-US" altLang="en-US"/>
              <a:t>Use best data they possibly have: Like what?  If the don't have product-level data then ???</a:t>
            </a:r>
          </a:p>
          <a:p>
            <a:pPr marL="220663" indent="-220663" eaLnBrk="1" hangingPunct="1">
              <a:spcBef>
                <a:spcPct val="0"/>
              </a:spcBef>
            </a:pPr>
            <a:r>
              <a:rPr lang="en-US" altLang="en-US"/>
              <a:t>Do peer group analysis and but also to do analysis against expected performance and what this will allow us to do is to have more information that feeds into decision-making process. Combination of the two that will come into account into deciding whether or not an organization has responsible pricing.  We will ask the certifiers to do the analysis for the overall pricing, whether APR if they have product-level data or yield if they don</a:t>
            </a:r>
            <a:r>
              <a:rPr lang="ja-JP" altLang="en-US"/>
              <a:t>’</a:t>
            </a:r>
            <a:r>
              <a:rPr lang="en-US" altLang="ja-JP"/>
              <a:t>t.  But also look at main components of pricing, not just benchmark overall pricing but also benchmark individual components.  </a:t>
            </a:r>
          </a:p>
          <a:p>
            <a:pPr marL="220663" indent="-220663" eaLnBrk="1" hangingPunct="1">
              <a:spcBef>
                <a:spcPct val="0"/>
              </a:spcBef>
            </a:pPr>
            <a:endParaRPr lang="en-US" altLang="en-US"/>
          </a:p>
          <a:p>
            <a:pPr marL="220663" indent="-220663" eaLnBrk="1" hangingPunct="1">
              <a:spcBef>
                <a:spcPct val="0"/>
              </a:spcBef>
            </a:pPr>
            <a:r>
              <a:rPr lang="en-US" altLang="en-US"/>
              <a:t>In 1.0 we were looking at efficiency, but not other components. That is a difference.  We are looking at overall pricing including efficiency but also major components like loan loss ratio and also profit. We are not looking at cost of funds we feel that institutions do not have that much control over the cost of funds.  Less relevant in the context of a certification.  We will be looking at more than efficiency. For each of these elements, the certifier will compare performance of the MFI with peers and with expected performance and that if the MFI is within range, than its green, if it</a:t>
            </a:r>
            <a:r>
              <a:rPr lang="ja-JP" altLang="en-US"/>
              <a:t>’</a:t>
            </a:r>
            <a:r>
              <a:rPr lang="en-US" altLang="ja-JP"/>
              <a:t>s outside the range it</a:t>
            </a:r>
            <a:r>
              <a:rPr lang="ja-JP" altLang="en-US"/>
              <a:t>’</a:t>
            </a:r>
            <a:r>
              <a:rPr lang="en-US" altLang="ja-JP"/>
              <a:t>s orange that requires more conversation.  Except for when the FI is both outside of range both compared to peers and compared to expected performance than it will be red and it will fail.  It allows it to have some boundary, so that we have fewer cases having a subjective analysis of pricing is tricky.  So we are limiting these if an institution is significantly outside the range when you compare to peers and expected performance, than it's just red.  </a:t>
            </a:r>
          </a:p>
          <a:p>
            <a:pPr marL="220663" indent="-220663" eaLnBrk="1" hangingPunct="1">
              <a:spcBef>
                <a:spcPct val="0"/>
              </a:spcBef>
            </a:pPr>
            <a:endParaRPr lang="en-US" altLang="en-US"/>
          </a:p>
          <a:p>
            <a:pPr marL="220663" indent="-220663" eaLnBrk="1" hangingPunct="1">
              <a:spcBef>
                <a:spcPct val="0"/>
              </a:spcBef>
            </a:pPr>
            <a:r>
              <a:rPr lang="en-US" altLang="en-US"/>
              <a:t>How are you calculating expected performance? For loan loss expense we are setting the expectation based on what a good quality portfolio is, less than 5%, knowing that this can be adjusted at the market level.  </a:t>
            </a:r>
          </a:p>
          <a:p>
            <a:pPr marL="220663" indent="-220663" eaLnBrk="1" hangingPunct="1">
              <a:spcBef>
                <a:spcPct val="0"/>
              </a:spcBef>
            </a:pPr>
            <a:endParaRPr lang="en-US" altLang="en-US"/>
          </a:p>
          <a:p>
            <a:pPr marL="220663" indent="-220663" eaLnBrk="1" hangingPunct="1">
              <a:spcBef>
                <a:spcPct val="0"/>
              </a:spcBef>
            </a:pPr>
            <a:r>
              <a:rPr lang="en-US" altLang="en-US"/>
              <a:t>For profit, we use it according to guidelines of what social investors are using.  Daniel did historical analysis as an upper range, 5% ROA that above which would trigger an orange flag.  The social investors have been working with 7%, so we went with this. It</a:t>
            </a:r>
            <a:r>
              <a:rPr lang="ja-JP" altLang="en-US"/>
              <a:t>’</a:t>
            </a:r>
            <a:r>
              <a:rPr lang="en-US" altLang="ja-JP"/>
              <a:t>s not a cap, it would trigger more discussion and then for operating expense, this is what Daniel Rozas worked on, he worked on a predictive model of what OPEX would be given a bunch of criteria.  Daniel used Mix data to refine model.  Come up with predictive operating expense ratio, factoring in as many factors as possible.</a:t>
            </a:r>
            <a:endParaRPr lang="en-US" altLang="en-US"/>
          </a:p>
        </p:txBody>
      </p:sp>
    </p:spTree>
    <p:extLst>
      <p:ext uri="{BB962C8B-B14F-4D97-AF65-F5344CB8AC3E}">
        <p14:creationId xmlns:p14="http://schemas.microsoft.com/office/powerpoint/2010/main" val="4224523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C4D450A6-F40B-B649-80B9-2E991BD4292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2780706-AFDB-244A-BF78-4B9601CC58FE}" type="slidenum">
              <a:rPr lang="en-US" altLang="en-US" smtClean="0">
                <a:cs typeface="Arial" panose="020B0604020202020204" pitchFamily="34" charset="0"/>
              </a:rPr>
              <a:pPr>
                <a:spcBef>
                  <a:spcPct val="0"/>
                </a:spcBef>
              </a:pPr>
              <a:t>41</a:t>
            </a:fld>
            <a:endParaRPr lang="en-US" altLang="en-US">
              <a:cs typeface="Arial" panose="020B0604020202020204" pitchFamily="34" charset="0"/>
            </a:endParaRPr>
          </a:p>
        </p:txBody>
      </p:sp>
      <p:sp>
        <p:nvSpPr>
          <p:cNvPr id="18434" name="Rectangle 2">
            <a:extLst>
              <a:ext uri="{FF2B5EF4-FFF2-40B4-BE49-F238E27FC236}">
                <a16:creationId xmlns:a16="http://schemas.microsoft.com/office/drawing/2014/main" id="{55881E3F-B801-224D-8B39-55D23C5AFD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Rectangle 3">
            <a:extLst>
              <a:ext uri="{FF2B5EF4-FFF2-40B4-BE49-F238E27FC236}">
                <a16:creationId xmlns:a16="http://schemas.microsoft.com/office/drawing/2014/main" id="{C941E8C5-7043-7744-B476-F71BAF84F9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0663" indent="-220663" eaLnBrk="1" hangingPunct="1">
              <a:spcBef>
                <a:spcPct val="0"/>
              </a:spcBef>
            </a:pPr>
            <a:r>
              <a:rPr lang="es-CO" altLang="en-US"/>
              <a:t>This is the Campaign’s definition of the principle “Transparency.” An institution puts the principle into practice by </a:t>
            </a:r>
            <a:r>
              <a:rPr lang="en-US" altLang="en-US">
                <a:latin typeface="Helvetica Neue" panose="02000503000000020004" pitchFamily="2" charset="0"/>
              </a:rPr>
              <a:t>communicating clear, sufficient, and timely information in a manner and language that client can understand, so that clients can make informed decisions. </a:t>
            </a:r>
          </a:p>
          <a:p>
            <a:pPr marL="220663" indent="-220663" eaLnBrk="1" hangingPunct="1">
              <a:spcBef>
                <a:spcPct val="0"/>
              </a:spcBef>
            </a:pPr>
            <a:endParaRPr lang="en-US" altLang="en-US">
              <a:latin typeface="Helvetica Neue" panose="02000503000000020004" pitchFamily="2" charset="0"/>
            </a:endParaRPr>
          </a:p>
          <a:p>
            <a:pPr marL="220663" indent="-220663" eaLnBrk="1" hangingPunct="1">
              <a:spcBef>
                <a:spcPct val="0"/>
              </a:spcBef>
            </a:pPr>
            <a:r>
              <a:rPr lang="en-US" altLang="en-US">
                <a:latin typeface="Helvetica Neue" panose="02000503000000020004" pitchFamily="2" charset="0"/>
              </a:rPr>
              <a:t>Consider this: Transparency is an important part of many of the other principles. Foremost, it is a pre-condition to responsible pricing. In other words, transparency is the foundation of responsible pricing.</a:t>
            </a:r>
          </a:p>
          <a:p>
            <a:pPr marL="220663" indent="-220663" eaLnBrk="1" hangingPunct="1">
              <a:spcBef>
                <a:spcPct val="0"/>
              </a:spcBef>
            </a:pPr>
            <a:endParaRPr lang="es-CO" altLang="en-US"/>
          </a:p>
        </p:txBody>
      </p:sp>
    </p:spTree>
    <p:extLst>
      <p:ext uri="{BB962C8B-B14F-4D97-AF65-F5344CB8AC3E}">
        <p14:creationId xmlns:p14="http://schemas.microsoft.com/office/powerpoint/2010/main" val="27203893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90C343A4-870E-6D4D-9138-2F00FA57DF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BCE55F8-FE2A-F847-BD03-98CFBC50A41F}" type="slidenum">
              <a:rPr lang="en-US" altLang="en-US" smtClean="0">
                <a:cs typeface="Arial" panose="020B0604020202020204" pitchFamily="34" charset="0"/>
              </a:rPr>
              <a:pPr>
                <a:spcBef>
                  <a:spcPct val="0"/>
                </a:spcBef>
              </a:pPr>
              <a:t>42</a:t>
            </a:fld>
            <a:endParaRPr lang="en-US" altLang="en-US">
              <a:cs typeface="Arial" panose="020B0604020202020204" pitchFamily="34" charset="0"/>
            </a:endParaRPr>
          </a:p>
        </p:txBody>
      </p:sp>
      <p:sp>
        <p:nvSpPr>
          <p:cNvPr id="19458" name="Rectangle 2">
            <a:extLst>
              <a:ext uri="{FF2B5EF4-FFF2-40B4-BE49-F238E27FC236}">
                <a16:creationId xmlns:a16="http://schemas.microsoft.com/office/drawing/2014/main" id="{20E3BCA7-7E03-0046-AB70-8CF136A555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a:extLst>
              <a:ext uri="{FF2B5EF4-FFF2-40B4-BE49-F238E27FC236}">
                <a16:creationId xmlns:a16="http://schemas.microsoft.com/office/drawing/2014/main" id="{AAB9BE5D-939A-F44F-AABD-0B2D92D389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0663" indent="-220663" eaLnBrk="1" hangingPunct="1">
              <a:spcBef>
                <a:spcPct val="0"/>
              </a:spcBef>
            </a:pPr>
            <a:r>
              <a:rPr lang="en-US" altLang="en-US" dirty="0">
                <a:latin typeface="Helvetica Neue" panose="02000503000000020004" pitchFamily="2" charset="0"/>
              </a:rPr>
              <a:t>Principle in Practice – 8 mins </a:t>
            </a:r>
          </a:p>
          <a:p>
            <a:pPr marL="220663" indent="-220663" eaLnBrk="1" hangingPunct="1">
              <a:spcBef>
                <a:spcPct val="0"/>
              </a:spcBef>
            </a:pPr>
            <a:r>
              <a:rPr lang="en-US" altLang="en-US" b="1" dirty="0"/>
              <a:t>Responsible pricing</a:t>
            </a:r>
          </a:p>
          <a:p>
            <a:pPr marL="220663" indent="-220663" eaLnBrk="1" hangingPunct="1">
              <a:spcBef>
                <a:spcPct val="0"/>
              </a:spcBef>
            </a:pPr>
            <a:r>
              <a:rPr lang="es-CO" altLang="en-US" dirty="0"/>
              <a:t>This is the Campaign’s definition of Responsible Pricing</a:t>
            </a:r>
            <a:r>
              <a:rPr lang="en-US" altLang="en-US" dirty="0">
                <a:latin typeface="Helvetica Neue" panose="02000503000000020004" pitchFamily="2" charset="0"/>
              </a:rPr>
              <a:t>. An institution puts this principle into practice by ensuring that p</a:t>
            </a:r>
            <a:r>
              <a:rPr lang="en-US" altLang="en-US" dirty="0"/>
              <a:t>ricing, terms and conditions will be set in a way that is affordable to clients while allowing for financial institutions to be sustainable. </a:t>
            </a:r>
          </a:p>
          <a:p>
            <a:pPr marL="220663" indent="-220663" eaLnBrk="1" hangingPunct="1">
              <a:spcBef>
                <a:spcPct val="0"/>
              </a:spcBef>
            </a:pPr>
            <a:endParaRPr lang="en-US" altLang="en-US" dirty="0"/>
          </a:p>
          <a:p>
            <a:pPr marL="220663" indent="-220663" eaLnBrk="1" hangingPunct="1">
              <a:spcBef>
                <a:spcPct val="0"/>
              </a:spcBef>
            </a:pPr>
            <a:r>
              <a:rPr lang="en-US" altLang="en-US" dirty="0"/>
              <a:t>Concept of sustainability to institution and affordability for client.  </a:t>
            </a:r>
          </a:p>
          <a:p>
            <a:pPr marL="220663" indent="-220663" eaLnBrk="1" hangingPunct="1">
              <a:spcBef>
                <a:spcPct val="0"/>
              </a:spcBef>
              <a:buFontTx/>
              <a:buChar char="•"/>
            </a:pPr>
            <a:r>
              <a:rPr lang="en-US" altLang="en-US" dirty="0"/>
              <a:t>Sustainability is a client protection issue, if an institution is not operating in the long term then clients are not going to be protected or served.  Important for institution to at least cover its costs and ensure they are around in longer term. </a:t>
            </a:r>
          </a:p>
          <a:p>
            <a:pPr marL="220663" indent="-220663" eaLnBrk="1" hangingPunct="1">
              <a:spcBef>
                <a:spcPct val="0"/>
              </a:spcBef>
              <a:buFontTx/>
              <a:buChar char="•"/>
            </a:pPr>
            <a:r>
              <a:rPr lang="en-US" altLang="en-US" dirty="0"/>
              <a:t>Second standard is about pricing policy and the third is about ensuring the institution do not signal any pricing issues.  </a:t>
            </a:r>
          </a:p>
          <a:p>
            <a:pPr marL="220663" indent="-220663" eaLnBrk="1" hangingPunct="1">
              <a:spcBef>
                <a:spcPct val="0"/>
              </a:spcBef>
            </a:pPr>
            <a:endParaRPr lang="en-US" altLang="en-US" dirty="0"/>
          </a:p>
          <a:p>
            <a:pPr marL="220663" indent="-220663" eaLnBrk="1" hangingPunct="1">
              <a:spcBef>
                <a:spcPct val="0"/>
              </a:spcBef>
            </a:pPr>
            <a:r>
              <a:rPr lang="en-US" altLang="en-US" dirty="0"/>
              <a:t>We don</a:t>
            </a:r>
            <a:r>
              <a:rPr lang="ja-JP" altLang="en-US"/>
              <a:t>’</a:t>
            </a:r>
            <a:r>
              <a:rPr lang="en-US" altLang="ja-JP" dirty="0"/>
              <a:t>t have separated as in the past APR on one side and fees on the other It was important to have one standard that looks at overall pricing and fees are part of that.  Fees is just one component of pricing and we need to look at the various types of fees and whether there are some that seem to be acceptable.  </a:t>
            </a:r>
          </a:p>
          <a:p>
            <a:pPr marL="220663" indent="-220663" eaLnBrk="1" hangingPunct="1">
              <a:spcBef>
                <a:spcPct val="0"/>
              </a:spcBef>
            </a:pPr>
            <a:endParaRPr lang="en-US" altLang="en-US" dirty="0"/>
          </a:p>
          <a:p>
            <a:pPr marL="220663" indent="-220663" eaLnBrk="1" hangingPunct="1">
              <a:spcBef>
                <a:spcPct val="0"/>
              </a:spcBef>
            </a:pPr>
            <a:r>
              <a:rPr lang="en-US" altLang="en-US" dirty="0"/>
              <a:t>The whole approach for quant in pricing reflect that there is pricing data available out there and to the extent that it is available it should be used.  It is very difficult if not impossible to have stringent rules about what constitutes fair pricing given that there are so many components that come into pricing. We wanted to push quant indicators as much as possible to be as good as possible and to quire certifiers to take them into consideration in decision-making but not just look at them, but have much more stringent requirements around the pricing process and pricing policy that the MFI has.  </a:t>
            </a:r>
          </a:p>
          <a:p>
            <a:pPr marL="220663" indent="-220663" eaLnBrk="1" hangingPunct="1">
              <a:spcBef>
                <a:spcPct val="0"/>
              </a:spcBef>
            </a:pPr>
            <a:endParaRPr lang="en-US" altLang="en-US" dirty="0"/>
          </a:p>
          <a:p>
            <a:pPr marL="220663" indent="-220663" eaLnBrk="1" hangingPunct="1">
              <a:spcBef>
                <a:spcPct val="0"/>
              </a:spcBef>
            </a:pPr>
            <a:r>
              <a:rPr lang="en-US" altLang="en-US" dirty="0"/>
              <a:t>Radical transparency approach, not just on pricing products but around pricing approach.  Require all of that information to be made available and require a conversation between a certifier and the institution so they understand the philosophy around pricing is. We are requiring them to do the quant analysis into account into decision-making.  </a:t>
            </a:r>
          </a:p>
          <a:p>
            <a:pPr marL="220663" indent="-220663" eaLnBrk="1" hangingPunct="1">
              <a:spcBef>
                <a:spcPct val="0"/>
              </a:spcBef>
            </a:pPr>
            <a:endParaRPr lang="en-US" altLang="en-US" dirty="0"/>
          </a:p>
          <a:p>
            <a:pPr marL="220663" indent="-220663" eaLnBrk="1" hangingPunct="1">
              <a:spcBef>
                <a:spcPct val="0"/>
              </a:spcBef>
            </a:pPr>
            <a:r>
              <a:rPr lang="en-US" altLang="en-US" dirty="0"/>
              <a:t>We are not satisfied with a peer analysis, ultimately it gets very subjective.  </a:t>
            </a:r>
          </a:p>
          <a:p>
            <a:pPr marL="220663" indent="-220663" eaLnBrk="1" hangingPunct="1">
              <a:spcBef>
                <a:spcPct val="0"/>
              </a:spcBef>
            </a:pPr>
            <a:r>
              <a:rPr lang="en-US" altLang="en-US" dirty="0"/>
              <a:t>Use best data they possibly have: Like what?  If the don't have product-level data then ???</a:t>
            </a:r>
          </a:p>
          <a:p>
            <a:pPr marL="220663" indent="-220663" eaLnBrk="1" hangingPunct="1">
              <a:spcBef>
                <a:spcPct val="0"/>
              </a:spcBef>
            </a:pPr>
            <a:r>
              <a:rPr lang="en-US" altLang="en-US" dirty="0"/>
              <a:t>Do peer group analysis and but also to do analysis against expected performance and what this will allow us to do is to have more information that feeds into decision-making process. Combination of the two that will come into account into deciding whether or not an organization has responsible pricing.  We will ask the certifiers to do the analysis for the overall pricing, whether APR if they have product-level data or yield if they don</a:t>
            </a:r>
            <a:r>
              <a:rPr lang="ja-JP" altLang="en-US"/>
              <a:t>’</a:t>
            </a:r>
            <a:r>
              <a:rPr lang="en-US" altLang="ja-JP" dirty="0"/>
              <a:t>t.  But also look at main components of pricing, not just benchmark overall pricing but also benchmark individual components.  </a:t>
            </a:r>
          </a:p>
          <a:p>
            <a:pPr marL="220663" indent="-220663" eaLnBrk="1" hangingPunct="1">
              <a:spcBef>
                <a:spcPct val="0"/>
              </a:spcBef>
            </a:pPr>
            <a:endParaRPr lang="en-US" altLang="en-US" dirty="0"/>
          </a:p>
          <a:p>
            <a:pPr marL="220663" indent="-220663" eaLnBrk="1" hangingPunct="1">
              <a:spcBef>
                <a:spcPct val="0"/>
              </a:spcBef>
            </a:pPr>
            <a:r>
              <a:rPr lang="en-US" altLang="en-US" dirty="0"/>
              <a:t>In 1.0 we were looking at efficiency, but not other components. That is a difference.  We are looking at overall pricing including efficiency but also major components like loan loss ratio and also profit. We are not looking at cost of funds we feel that institutions do not have that much control over the cost of funds.  Less relevant in the context of a certification.  We will be looking at more than efficiency. For each of these elements, the certifier will compare performance of the MFI with peers and with expected performance and that if the MFI is within range, than its green, if it</a:t>
            </a:r>
            <a:r>
              <a:rPr lang="ja-JP" altLang="en-US"/>
              <a:t>’</a:t>
            </a:r>
            <a:r>
              <a:rPr lang="en-US" altLang="ja-JP" dirty="0"/>
              <a:t>s outside the range it</a:t>
            </a:r>
            <a:r>
              <a:rPr lang="ja-JP" altLang="en-US"/>
              <a:t>’</a:t>
            </a:r>
            <a:r>
              <a:rPr lang="en-US" altLang="ja-JP" dirty="0"/>
              <a:t>s orange that requires more conversation.  Except for when the FI is both outside of range both compared to peers and compared to expected performance than it will be red and it will fail.  It allows it to have some boundary, so that we have fewer cases having a subjective analysis of pricing is tricky.  So we are limiting these if an institution is significantly outside the range when you compare to peers and expected performance, than it's just red.  </a:t>
            </a:r>
          </a:p>
          <a:p>
            <a:pPr marL="220663" indent="-220663" eaLnBrk="1" hangingPunct="1">
              <a:spcBef>
                <a:spcPct val="0"/>
              </a:spcBef>
            </a:pPr>
            <a:endParaRPr lang="en-US" altLang="en-US" dirty="0"/>
          </a:p>
          <a:p>
            <a:pPr marL="220663" indent="-220663" eaLnBrk="1" hangingPunct="1">
              <a:spcBef>
                <a:spcPct val="0"/>
              </a:spcBef>
            </a:pPr>
            <a:r>
              <a:rPr lang="en-US" altLang="en-US" dirty="0"/>
              <a:t>How are you calculating expected performance? For loan loss expense we are setting the expectation based on what a good quality portfolio is, less than 5%, knowing that this can be adjusted at the market level.  </a:t>
            </a:r>
          </a:p>
          <a:p>
            <a:pPr marL="220663" indent="-220663" eaLnBrk="1" hangingPunct="1">
              <a:spcBef>
                <a:spcPct val="0"/>
              </a:spcBef>
            </a:pPr>
            <a:endParaRPr lang="en-US" altLang="en-US" dirty="0"/>
          </a:p>
          <a:p>
            <a:pPr marL="220663" indent="-220663" eaLnBrk="1" hangingPunct="1">
              <a:spcBef>
                <a:spcPct val="0"/>
              </a:spcBef>
            </a:pPr>
            <a:r>
              <a:rPr lang="en-US" altLang="en-US" dirty="0"/>
              <a:t>For profit, we use it according to guidelines of what social investors are using.  Daniel did historical analysis as an upper range, 5% ROA that above which would trigger an orange flag.  The social investors have been working with 7%, so we went with this. It</a:t>
            </a:r>
            <a:r>
              <a:rPr lang="ja-JP" altLang="en-US"/>
              <a:t>’</a:t>
            </a:r>
            <a:r>
              <a:rPr lang="en-US" altLang="ja-JP" dirty="0"/>
              <a:t>s not a cap, it would trigger more discussion and then for operating expense, this is what Daniel </a:t>
            </a:r>
            <a:r>
              <a:rPr lang="en-US" altLang="ja-JP" dirty="0" err="1"/>
              <a:t>Rozas</a:t>
            </a:r>
            <a:r>
              <a:rPr lang="en-US" altLang="ja-JP" dirty="0"/>
              <a:t> worked on, he worked on a predictive model of what OPEX would be given a bunch of criteria.  Daniel used Mix data to refine model.  Come up with predictive operating expense ratio, factoring in as many factors as possible.</a:t>
            </a:r>
            <a:endParaRPr lang="en-US" altLang="en-US" dirty="0"/>
          </a:p>
        </p:txBody>
      </p:sp>
    </p:spTree>
    <p:extLst>
      <p:ext uri="{BB962C8B-B14F-4D97-AF65-F5344CB8AC3E}">
        <p14:creationId xmlns:p14="http://schemas.microsoft.com/office/powerpoint/2010/main" val="28298968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4E53A1B4-F25D-4F45-A224-62A20082888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8A80F00-DDDC-BA48-846E-12CC7F715454}" type="slidenum">
              <a:rPr lang="en-US" altLang="en-US" smtClean="0">
                <a:cs typeface="Arial" panose="020B0604020202020204" pitchFamily="34" charset="0"/>
              </a:rPr>
              <a:pPr>
                <a:spcBef>
                  <a:spcPct val="0"/>
                </a:spcBef>
              </a:pPr>
              <a:t>43</a:t>
            </a:fld>
            <a:endParaRPr lang="en-US" altLang="en-US">
              <a:cs typeface="Arial" panose="020B0604020202020204" pitchFamily="34" charset="0"/>
            </a:endParaRPr>
          </a:p>
        </p:txBody>
      </p:sp>
      <p:sp>
        <p:nvSpPr>
          <p:cNvPr id="34818" name="Rectangle 2">
            <a:extLst>
              <a:ext uri="{FF2B5EF4-FFF2-40B4-BE49-F238E27FC236}">
                <a16:creationId xmlns:a16="http://schemas.microsoft.com/office/drawing/2014/main" id="{860FB591-68D7-3E46-94D2-CA4A230D2D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a:extLst>
              <a:ext uri="{FF2B5EF4-FFF2-40B4-BE49-F238E27FC236}">
                <a16:creationId xmlns:a16="http://schemas.microsoft.com/office/drawing/2014/main" id="{587A78E7-55AF-BF4B-AD9A-D887531C03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Standards – CPP 3 – 3 standards, 20 compliance criteria and 13 indicators </a:t>
            </a:r>
          </a:p>
          <a:p>
            <a:pPr eaLnBrk="1" hangingPunct="1">
              <a:spcBef>
                <a:spcPct val="0"/>
              </a:spcBef>
            </a:pPr>
            <a:r>
              <a:rPr lang="en-US" altLang="en-US"/>
              <a:t>3.1.0.0 Policy and documented process are in place to require transparency on product terms, conditions and pricing. (Focus on WHAT)</a:t>
            </a:r>
          </a:p>
          <a:p>
            <a:pPr eaLnBrk="1" hangingPunct="1">
              <a:spcBef>
                <a:spcPct val="0"/>
              </a:spcBef>
            </a:pPr>
            <a:r>
              <a:rPr lang="en-US" altLang="en-US"/>
              <a:t>3.2.0.0 The FI communicates with clients at an appropriate time and through appropriate channels. (Focus on WHEN)</a:t>
            </a:r>
          </a:p>
          <a:p>
            <a:pPr eaLnBrk="1" hangingPunct="1">
              <a:spcBef>
                <a:spcPct val="0"/>
              </a:spcBef>
            </a:pPr>
            <a:r>
              <a:rPr lang="en-US" altLang="en-US"/>
              <a:t>3.3.0.0 The FI takes adequate steps to ensure client understanding and support client decision making. (FOCUS on WHERE all to display)</a:t>
            </a:r>
          </a:p>
          <a:p>
            <a:pPr eaLnBrk="1" hangingPunct="1">
              <a:spcBef>
                <a:spcPct val="0"/>
              </a:spcBef>
            </a:pPr>
            <a:endParaRPr lang="en-US" altLang="en-US"/>
          </a:p>
          <a:p>
            <a:pPr eaLnBrk="1" hangingPunct="1">
              <a:spcBef>
                <a:spcPct val="0"/>
              </a:spcBef>
            </a:pPr>
            <a:r>
              <a:rPr lang="en-US" altLang="en-US">
                <a:latin typeface="Helvetica Neue" panose="02000503000000020004" pitchFamily="2" charset="0"/>
              </a:rPr>
              <a:t>Ask the participants, to see the first indicator and list out the key information that FIs should provide for loans? </a:t>
            </a:r>
          </a:p>
          <a:p>
            <a:pPr eaLnBrk="1" hangingPunct="1">
              <a:spcBef>
                <a:spcPct val="0"/>
              </a:spcBef>
            </a:pPr>
            <a:r>
              <a:rPr lang="en-US" altLang="en-US">
                <a:latin typeface="Helvetica Neue" panose="02000503000000020004" pitchFamily="2" charset="0"/>
              </a:rPr>
              <a:t>Answer: Total Loan Amount, Pricing - including fees, total cost of credit (principal, interest and fees), APR/EIR. - disbursement date and loan term; - repayment schedule with principal and interest amounts, number, and due dates of all repayment installments; - and moratorium interest rates. </a:t>
            </a:r>
          </a:p>
          <a:p>
            <a:pPr eaLnBrk="1" hangingPunct="1">
              <a:spcBef>
                <a:spcPct val="0"/>
              </a:spcBef>
            </a:pPr>
            <a:endParaRPr lang="en-US" altLang="en-US">
              <a:latin typeface="Helvetica Neue" panose="02000503000000020004" pitchFamily="2" charset="0"/>
            </a:endParaRPr>
          </a:p>
          <a:p>
            <a:pPr eaLnBrk="1" hangingPunct="1">
              <a:spcBef>
                <a:spcPct val="0"/>
              </a:spcBef>
            </a:pPr>
            <a:r>
              <a:rPr lang="en-US" altLang="en-US">
                <a:latin typeface="Helvetica Neue" panose="02000503000000020004" pitchFamily="2" charset="0"/>
              </a:rPr>
              <a:t>Ask participants </a:t>
            </a:r>
          </a:p>
          <a:p>
            <a:pPr eaLnBrk="1" hangingPunct="1">
              <a:spcBef>
                <a:spcPct val="0"/>
              </a:spcBef>
            </a:pPr>
            <a:r>
              <a:rPr lang="en-US" altLang="en-US">
                <a:latin typeface="Helvetica Neue" panose="02000503000000020004" pitchFamily="2" charset="0"/>
              </a:rPr>
              <a:t>For Savings: what terms and conditions should be communicated to client? Answer – interest rates, min balance, no of free withdrawals etc. </a:t>
            </a:r>
          </a:p>
          <a:p>
            <a:pPr eaLnBrk="1" hangingPunct="1">
              <a:spcBef>
                <a:spcPct val="0"/>
              </a:spcBef>
            </a:pPr>
            <a:r>
              <a:rPr lang="en-US" altLang="en-US">
                <a:latin typeface="Helvetica Neue" panose="02000503000000020004" pitchFamily="2" charset="0"/>
              </a:rPr>
              <a:t>For Insurance product – what information's about insurance should be given to clients? Answer - Premium; - events covered; - individuals covered; - amount and term of coverage; - when and how to file a claim; - required documentation to prove damage; - any major exclusions; - terms related to cancelation and prepayment; and - cooling off periods, cancellation rights, and other relevant rights under policies. </a:t>
            </a:r>
          </a:p>
          <a:p>
            <a:pPr eaLnBrk="1" hangingPunct="1">
              <a:spcBef>
                <a:spcPct val="0"/>
              </a:spcBef>
            </a:pPr>
            <a:endParaRPr lang="en-US" altLang="en-US" b="1">
              <a:latin typeface="Helvetica Neue" panose="02000503000000020004" pitchFamily="2" charset="0"/>
            </a:endParaRPr>
          </a:p>
          <a:p>
            <a:pPr eaLnBrk="1" hangingPunct="1">
              <a:spcBef>
                <a:spcPct val="0"/>
              </a:spcBef>
            </a:pPr>
            <a:r>
              <a:rPr lang="en-US" altLang="en-US" b="1">
                <a:latin typeface="Helvetica Neue" panose="02000503000000020004" pitchFamily="2" charset="0"/>
              </a:rPr>
              <a:t>3.1.0.0 Policy and documented process are in place to require transparency on product terms, conditions and pricing.</a:t>
            </a:r>
          </a:p>
          <a:p>
            <a:pPr eaLnBrk="1" hangingPunct="1">
              <a:spcBef>
                <a:spcPct val="0"/>
              </a:spcBef>
            </a:pPr>
            <a:r>
              <a:rPr lang="en-US" altLang="en-US" b="1" i="1">
                <a:latin typeface="Helvetica Neue" panose="02000503000000020004" pitchFamily="2" charset="0"/>
              </a:rPr>
              <a:t>3.1.1.0 The FI provides clients with a Key Facts Document that contains the following information about their loans: </a:t>
            </a:r>
          </a:p>
          <a:p>
            <a:pPr eaLnBrk="1" hangingPunct="1">
              <a:spcBef>
                <a:spcPct val="0"/>
              </a:spcBef>
            </a:pPr>
            <a:r>
              <a:rPr lang="en-US" altLang="en-US">
                <a:latin typeface="Helvetica Neue" panose="02000503000000020004" pitchFamily="2" charset="0"/>
              </a:rPr>
              <a:t>- total loan amount; - pricing, including all fees; - total cost of credit (all principal, interest and fees) and APR/EIR; - disbursement date and loan term; - repayment schedule with principal and interest amounts, number, and due dates of all repayment installments; - and moratorium interest rates. </a:t>
            </a:r>
          </a:p>
          <a:p>
            <a:pPr eaLnBrk="1" hangingPunct="1">
              <a:spcBef>
                <a:spcPct val="0"/>
              </a:spcBef>
            </a:pPr>
            <a:r>
              <a:rPr lang="en-US" altLang="en-US" b="1" i="1"/>
              <a:t>3.1.2.0 Loan contracts include all information included in the Key Facts Document</a:t>
            </a:r>
            <a:r>
              <a:rPr lang="en-US" altLang="en-US"/>
              <a:t>, in addition to: </a:t>
            </a:r>
          </a:p>
          <a:p>
            <a:pPr eaLnBrk="1" hangingPunct="1">
              <a:spcBef>
                <a:spcPct val="0"/>
              </a:spcBef>
            </a:pPr>
            <a:r>
              <a:rPr lang="en-US" altLang="en-US"/>
              <a:t>- grace period (if any); penalties for arrears or prepayment; - compulsory savings (if any); - linked products (if any); - member or guarantor obligations (if any);</a:t>
            </a:r>
          </a:p>
          <a:p>
            <a:pPr eaLnBrk="1" hangingPunct="1">
              <a:spcBef>
                <a:spcPct val="0"/>
              </a:spcBef>
              <a:buFontTx/>
              <a:buChar char="-"/>
            </a:pPr>
            <a:r>
              <a:rPr lang="en-US" altLang="en-US"/>
              <a:t>collateral (if any) collateral seizing procedures; - any restrictions on loan use; - cooling off periods; - cancellation rights; - consequences of late payment and default; and whether terms and conditions can change over time.</a:t>
            </a:r>
          </a:p>
          <a:p>
            <a:pPr eaLnBrk="1" hangingPunct="1">
              <a:spcBef>
                <a:spcPct val="0"/>
              </a:spcBef>
            </a:pPr>
            <a:r>
              <a:rPr lang="en-US" altLang="en-US"/>
              <a:t>3.1.2.1 Contracts are written in simple language and do not contain illegal clauses. </a:t>
            </a:r>
          </a:p>
          <a:p>
            <a:pPr eaLnBrk="1" hangingPunct="1">
              <a:spcBef>
                <a:spcPct val="0"/>
              </a:spcBef>
            </a:pPr>
            <a:r>
              <a:rPr lang="en-US" altLang="en-US"/>
              <a:t>3.1.2.2. For loans with a group guarantee or a guarantor, member or guarantor obligations are clearly defined, and communicated to group members or guarantors. </a:t>
            </a:r>
          </a:p>
          <a:p>
            <a:pPr eaLnBrk="1" hangingPunct="1">
              <a:spcBef>
                <a:spcPct val="0"/>
              </a:spcBef>
            </a:pPr>
            <a:r>
              <a:rPr lang="en-US" altLang="en-US"/>
              <a:t>3.1.2.3 For variable rate loans and loans denominated in a foreign currency different from the main currency of the client source of income, the FI demonstrates that it clearly explains pricing and cost scenarios to the clients, including a pessimistic scenario.</a:t>
            </a:r>
          </a:p>
          <a:p>
            <a:pPr eaLnBrk="1" hangingPunct="1">
              <a:spcBef>
                <a:spcPct val="0"/>
              </a:spcBef>
            </a:pPr>
            <a:r>
              <a:rPr lang="en-US" altLang="en-US"/>
              <a:t>3.1.2.4 If the FI deducts the first payment from principal and fees (i.e. upfront fee, insurance, guarantee deposit), it clearly communicates this to clients before disbursement.</a:t>
            </a:r>
          </a:p>
          <a:p>
            <a:pPr eaLnBrk="1" hangingPunct="1">
              <a:spcBef>
                <a:spcPct val="0"/>
              </a:spcBef>
            </a:pPr>
            <a:endParaRPr lang="en-US" altLang="en-US"/>
          </a:p>
          <a:p>
            <a:pPr eaLnBrk="1" hangingPunct="1">
              <a:spcBef>
                <a:spcPct val="0"/>
              </a:spcBef>
            </a:pPr>
            <a:r>
              <a:rPr lang="en-US" altLang="en-US" b="1" i="1"/>
              <a:t>3.1.3.0 Savings documentation includes</a:t>
            </a:r>
            <a:r>
              <a:rPr lang="en-US" altLang="en-US"/>
              <a:t>: </a:t>
            </a:r>
          </a:p>
          <a:p>
            <a:pPr eaLnBrk="1" hangingPunct="1">
              <a:spcBef>
                <a:spcPct val="0"/>
              </a:spcBef>
            </a:pPr>
            <a:r>
              <a:rPr lang="en-US" altLang="en-US"/>
              <a:t>- fees (including closure fees); - interest rate and how amounts will be calculated; - minimum and maximum balances; and whether deposits are governmentally insured </a:t>
            </a:r>
          </a:p>
          <a:p>
            <a:pPr eaLnBrk="1" hangingPunct="1">
              <a:spcBef>
                <a:spcPct val="0"/>
              </a:spcBef>
            </a:pPr>
            <a:r>
              <a:rPr lang="en-US" altLang="en-US"/>
              <a:t>3.1.3.1  Savers are informed of timing, conditions and fees for accessing their savings and equity shares, if relevant.</a:t>
            </a:r>
          </a:p>
          <a:p>
            <a:pPr eaLnBrk="1" hangingPunct="1">
              <a:spcBef>
                <a:spcPct val="0"/>
              </a:spcBef>
            </a:pPr>
            <a:r>
              <a:rPr lang="en-US" altLang="en-US"/>
              <a:t>3.1.3.2 If savings are used as cash collateral for loans, the documentation available to the client specifies whether and how savings can be used in case of default.</a:t>
            </a:r>
          </a:p>
          <a:p>
            <a:pPr eaLnBrk="1" hangingPunct="1">
              <a:spcBef>
                <a:spcPct val="0"/>
              </a:spcBef>
            </a:pPr>
            <a:r>
              <a:rPr lang="en-US" altLang="en-US" b="1" i="1"/>
              <a:t>3.1.4. 0 Insured clients are provided the following information at the time of enrollment (orally and/or in writing):</a:t>
            </a:r>
          </a:p>
          <a:p>
            <a:pPr eaLnBrk="1" hangingPunct="1">
              <a:spcBef>
                <a:spcPct val="0"/>
              </a:spcBef>
            </a:pPr>
            <a:r>
              <a:rPr lang="en-US" altLang="en-US"/>
              <a:t>- premium; - events covered; - individuals covered; - amount and term of coverage; - when and how to file a claim; - required documentation to prove damage; </a:t>
            </a:r>
          </a:p>
          <a:p>
            <a:pPr eaLnBrk="1" hangingPunct="1">
              <a:spcBef>
                <a:spcPct val="0"/>
              </a:spcBef>
            </a:pPr>
            <a:r>
              <a:rPr lang="en-US" altLang="en-US"/>
              <a:t>- any major exclusions; - terms related to cancelation and prepayment; and - cooling off periods, cancellation rights, and other relevant rights under policies. </a:t>
            </a:r>
          </a:p>
          <a:p>
            <a:pPr eaLnBrk="1" hangingPunct="1">
              <a:spcBef>
                <a:spcPct val="0"/>
              </a:spcBef>
            </a:pPr>
            <a:r>
              <a:rPr lang="en-US" altLang="en-US"/>
              <a:t>Clients are informed about the importance of informing beneficiaries of their coverage under the client’s insurance products. </a:t>
            </a:r>
          </a:p>
          <a:p>
            <a:pPr eaLnBrk="1" hangingPunct="1">
              <a:spcBef>
                <a:spcPct val="0"/>
              </a:spcBef>
            </a:pPr>
            <a:r>
              <a:rPr lang="en-US" altLang="en-US" b="1" i="1"/>
              <a:t>3.1.5.0 FIs make the same effort to educate clients about their products, whether the products are sold as voluntary, mandatory or bundled.</a:t>
            </a:r>
          </a:p>
          <a:p>
            <a:pPr eaLnBrk="1" hangingPunct="1">
              <a:spcBef>
                <a:spcPct val="0"/>
              </a:spcBef>
            </a:pPr>
            <a:r>
              <a:rPr lang="en-US" altLang="en-US" b="1" i="1"/>
              <a:t>3.1.6.0 Clients initiating or receiving money transfers and other payment transactions are provided the following information,</a:t>
            </a:r>
            <a:r>
              <a:rPr lang="en-US" altLang="en-US"/>
              <a:t> when applicable: </a:t>
            </a:r>
          </a:p>
          <a:p>
            <a:pPr eaLnBrk="1" hangingPunct="1">
              <a:spcBef>
                <a:spcPct val="0"/>
              </a:spcBef>
            </a:pPr>
            <a:r>
              <a:rPr lang="en-US" altLang="en-US"/>
              <a:t>- amount paid by sender in sender's currency; - estimated exchange rate; - amount to be received in the destination currency; - fees; - instructions for collecting money; - cancellation conditions; - instructions for resolving errors;  - transaction confirmation; - taxes (if any); and - linked products (if any).</a:t>
            </a:r>
          </a:p>
          <a:p>
            <a:pPr eaLnBrk="1" hangingPunct="1">
              <a:spcBef>
                <a:spcPct val="0"/>
              </a:spcBef>
            </a:pPr>
            <a:r>
              <a:rPr lang="en-US" altLang="en-US"/>
              <a:t>3.1.6.1 Documentation that lists all fees, terms, taxes and cancellation conditions is accessible for clients of any payment service provided at the FI's agent (such as: money transfers, bill payments, airtime top-up, and deposit withdrawal) .</a:t>
            </a:r>
          </a:p>
          <a:p>
            <a:pPr eaLnBrk="1" hangingPunct="1">
              <a:spcBef>
                <a:spcPct val="0"/>
              </a:spcBef>
            </a:pPr>
            <a:r>
              <a:rPr lang="en-US" altLang="en-US" b="1" i="1"/>
              <a:t>3.1.7. 0 Fees charged by third-party providers or agents are fully disclosed to clients. </a:t>
            </a:r>
            <a:endParaRPr lang="en-US" altLang="en-US"/>
          </a:p>
          <a:p>
            <a:pPr eaLnBrk="1" hangingPunct="1">
              <a:spcBef>
                <a:spcPct val="0"/>
              </a:spcBef>
            </a:pPr>
            <a:endParaRPr lang="en-US" altLang="en-US"/>
          </a:p>
        </p:txBody>
      </p:sp>
    </p:spTree>
    <p:extLst>
      <p:ext uri="{BB962C8B-B14F-4D97-AF65-F5344CB8AC3E}">
        <p14:creationId xmlns:p14="http://schemas.microsoft.com/office/powerpoint/2010/main" val="22883113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197092BE-F1C9-CF49-A222-6B132DC32B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377B2AAE-BBEC-FB43-A928-42941C0F93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When institutions are not transparent with clients, both clients and the institution will likely suffer consequences. This chart list three common ways that an institution is not transparent with clients, followed by the possible effects on the client, and the possible effects on the MFI.</a:t>
            </a:r>
          </a:p>
        </p:txBody>
      </p:sp>
      <p:sp>
        <p:nvSpPr>
          <p:cNvPr id="24579" name="Slide Number Placeholder 3">
            <a:extLst>
              <a:ext uri="{FF2B5EF4-FFF2-40B4-BE49-F238E27FC236}">
                <a16:creationId xmlns:a16="http://schemas.microsoft.com/office/drawing/2014/main" id="{0BF47E45-AB2F-5E4C-96BD-0E750DCF14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5F191BC-3054-B341-998B-A0A37C0ADA13}" type="slidenum">
              <a:rPr lang="en-US" altLang="en-US" smtClean="0"/>
              <a:pPr>
                <a:spcBef>
                  <a:spcPct val="0"/>
                </a:spcBef>
              </a:pPr>
              <a:t>44</a:t>
            </a:fld>
            <a:endParaRPr lang="en-US" altLang="en-US"/>
          </a:p>
        </p:txBody>
      </p:sp>
    </p:spTree>
    <p:extLst>
      <p:ext uri="{BB962C8B-B14F-4D97-AF65-F5344CB8AC3E}">
        <p14:creationId xmlns:p14="http://schemas.microsoft.com/office/powerpoint/2010/main" val="22448421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51344947-559A-5249-B245-5CFEFA5D0B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D938100B-76A0-3047-A140-E87CC8899B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When institutions are not transparent with clients, both clients and the institution will likely suffer consequences. This chart list three common ways that an institution is not transparent with clients, followed by the possible effects on the client, and the possible effects on the MFI.</a:t>
            </a:r>
          </a:p>
        </p:txBody>
      </p:sp>
      <p:sp>
        <p:nvSpPr>
          <p:cNvPr id="26627" name="Slide Number Placeholder 3">
            <a:extLst>
              <a:ext uri="{FF2B5EF4-FFF2-40B4-BE49-F238E27FC236}">
                <a16:creationId xmlns:a16="http://schemas.microsoft.com/office/drawing/2014/main" id="{AE99CF0A-316E-8E48-97EF-B421C65984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D0F2677-E9A9-2F4F-A504-CADB132D4489}" type="slidenum">
              <a:rPr lang="en-US" altLang="en-US" smtClean="0"/>
              <a:pPr>
                <a:spcBef>
                  <a:spcPct val="0"/>
                </a:spcBef>
              </a:pPr>
              <a:t>45</a:t>
            </a:fld>
            <a:endParaRPr lang="en-US" altLang="en-US"/>
          </a:p>
        </p:txBody>
      </p:sp>
    </p:spTree>
    <p:extLst>
      <p:ext uri="{BB962C8B-B14F-4D97-AF65-F5344CB8AC3E}">
        <p14:creationId xmlns:p14="http://schemas.microsoft.com/office/powerpoint/2010/main" val="1898978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2763035C-6C13-E047-AC54-EE6C1A0DAF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773D4AD9-43F8-9540-9A80-482AA6667F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Benin N= 1420</a:t>
            </a:r>
          </a:p>
          <a:p>
            <a:pPr eaLnBrk="1" hangingPunct="1">
              <a:spcBef>
                <a:spcPct val="0"/>
              </a:spcBef>
            </a:pPr>
            <a:r>
              <a:rPr lang="en-US" altLang="en-US"/>
              <a:t>Georgia N=913</a:t>
            </a:r>
          </a:p>
          <a:p>
            <a:pPr eaLnBrk="1" hangingPunct="1">
              <a:spcBef>
                <a:spcPct val="0"/>
              </a:spcBef>
            </a:pPr>
            <a:r>
              <a:rPr lang="en-US" altLang="en-US"/>
              <a:t>Pakistan N= 1000</a:t>
            </a:r>
          </a:p>
          <a:p>
            <a:pPr eaLnBrk="1" hangingPunct="1">
              <a:spcBef>
                <a:spcPct val="0"/>
              </a:spcBef>
            </a:pPr>
            <a:r>
              <a:rPr lang="en-US" altLang="en-US"/>
              <a:t>Peru  N=1000</a:t>
            </a:r>
          </a:p>
        </p:txBody>
      </p:sp>
    </p:spTree>
    <p:extLst>
      <p:ext uri="{BB962C8B-B14F-4D97-AF65-F5344CB8AC3E}">
        <p14:creationId xmlns:p14="http://schemas.microsoft.com/office/powerpoint/2010/main" val="5389008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a:extLst>
              <a:ext uri="{FF2B5EF4-FFF2-40B4-BE49-F238E27FC236}">
                <a16:creationId xmlns:a16="http://schemas.microsoft.com/office/drawing/2014/main" id="{EB8CB12B-D568-E14A-82A5-3CF31CEF1D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1432734-3BD4-7546-807B-842CFCF6242D}" type="slidenum">
              <a:rPr lang="en-US" altLang="en-US" smtClean="0">
                <a:cs typeface="Arial" panose="020B0604020202020204" pitchFamily="34" charset="0"/>
              </a:rPr>
              <a:pPr>
                <a:spcBef>
                  <a:spcPct val="0"/>
                </a:spcBef>
              </a:pPr>
              <a:t>15</a:t>
            </a:fld>
            <a:endParaRPr lang="en-US" altLang="en-US">
              <a:cs typeface="Arial" panose="020B0604020202020204" pitchFamily="34" charset="0"/>
            </a:endParaRPr>
          </a:p>
        </p:txBody>
      </p:sp>
      <p:sp>
        <p:nvSpPr>
          <p:cNvPr id="13314" name="Rectangle 2">
            <a:extLst>
              <a:ext uri="{FF2B5EF4-FFF2-40B4-BE49-F238E27FC236}">
                <a16:creationId xmlns:a16="http://schemas.microsoft.com/office/drawing/2014/main" id="{E8FFF1AB-9F85-D14F-9EA8-43466AABAB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Rectangle 3">
            <a:extLst>
              <a:ext uri="{FF2B5EF4-FFF2-40B4-BE49-F238E27FC236}">
                <a16:creationId xmlns:a16="http://schemas.microsoft.com/office/drawing/2014/main" id="{C47C09E4-DAD3-FC42-8898-022FAE7DCA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0663" indent="-220663" eaLnBrk="1" hangingPunct="1">
              <a:spcBef>
                <a:spcPct val="0"/>
              </a:spcBef>
            </a:pPr>
            <a:r>
              <a:rPr lang="en-US" altLang="en-US">
                <a:latin typeface="Helvetica Neue" panose="02000503000000020004" pitchFamily="2" charset="0"/>
              </a:rPr>
              <a:t>Principle in Practice – 8 mins </a:t>
            </a:r>
          </a:p>
          <a:p>
            <a:pPr marL="220663" indent="-220663" eaLnBrk="1" hangingPunct="1">
              <a:spcBef>
                <a:spcPct val="0"/>
              </a:spcBef>
            </a:pPr>
            <a:r>
              <a:rPr lang="en-US" altLang="en-US" b="1"/>
              <a:t>Responsible pricing</a:t>
            </a:r>
          </a:p>
          <a:p>
            <a:pPr marL="220663" indent="-220663" eaLnBrk="1" hangingPunct="1">
              <a:spcBef>
                <a:spcPct val="0"/>
              </a:spcBef>
            </a:pPr>
            <a:r>
              <a:rPr lang="es-CO" altLang="en-US"/>
              <a:t>This is the Campaign’s definition of Responsible Pricing</a:t>
            </a:r>
            <a:r>
              <a:rPr lang="en-US" altLang="en-US">
                <a:latin typeface="Helvetica Neue" panose="02000503000000020004" pitchFamily="2" charset="0"/>
              </a:rPr>
              <a:t>. An institution puts this principle into practice by ensuring that p</a:t>
            </a:r>
            <a:r>
              <a:rPr lang="en-US" altLang="en-US"/>
              <a:t>ricing, terms and conditions will be set in a way that is affordable to clients while allowing for financial institutions to be sustainable. </a:t>
            </a:r>
          </a:p>
          <a:p>
            <a:pPr marL="220663" indent="-220663" eaLnBrk="1" hangingPunct="1">
              <a:spcBef>
                <a:spcPct val="0"/>
              </a:spcBef>
            </a:pPr>
            <a:endParaRPr lang="en-US" altLang="en-US"/>
          </a:p>
          <a:p>
            <a:pPr marL="220663" indent="-220663" eaLnBrk="1" hangingPunct="1">
              <a:spcBef>
                <a:spcPct val="0"/>
              </a:spcBef>
            </a:pPr>
            <a:r>
              <a:rPr lang="en-US" altLang="en-US"/>
              <a:t>Concept of sustainability to institution and affordability for client.  </a:t>
            </a:r>
          </a:p>
          <a:p>
            <a:pPr marL="220663" indent="-220663" eaLnBrk="1" hangingPunct="1">
              <a:spcBef>
                <a:spcPct val="0"/>
              </a:spcBef>
              <a:buFontTx/>
              <a:buChar char="•"/>
            </a:pPr>
            <a:r>
              <a:rPr lang="en-US" altLang="en-US"/>
              <a:t>Sustainability is a client protection issue, if an institution is not operating in the long term then clients are not going to be protected or served.  Important for institution to at least cover its costs and ensure they are around in longer term. </a:t>
            </a:r>
          </a:p>
          <a:p>
            <a:pPr marL="220663" indent="-220663" eaLnBrk="1" hangingPunct="1">
              <a:spcBef>
                <a:spcPct val="0"/>
              </a:spcBef>
              <a:buFontTx/>
              <a:buChar char="•"/>
            </a:pPr>
            <a:r>
              <a:rPr lang="en-US" altLang="en-US"/>
              <a:t>Second standard is about pricing policy and the third is about ensuring the institution do not signal any pricing issues.  </a:t>
            </a:r>
          </a:p>
          <a:p>
            <a:pPr marL="220663" indent="-220663" eaLnBrk="1" hangingPunct="1">
              <a:spcBef>
                <a:spcPct val="0"/>
              </a:spcBef>
            </a:pPr>
            <a:endParaRPr lang="en-US" altLang="en-US"/>
          </a:p>
          <a:p>
            <a:pPr marL="220663" indent="-220663" eaLnBrk="1" hangingPunct="1">
              <a:spcBef>
                <a:spcPct val="0"/>
              </a:spcBef>
            </a:pPr>
            <a:r>
              <a:rPr lang="en-US" altLang="en-US"/>
              <a:t>We don</a:t>
            </a:r>
            <a:r>
              <a:rPr lang="ja-JP" altLang="en-US"/>
              <a:t>’</a:t>
            </a:r>
            <a:r>
              <a:rPr lang="en-US" altLang="ja-JP"/>
              <a:t>t have separated as in the past APR on one side and fees on the other It was important to have one standard that looks at overall pricing and fees are part of that.  Fees is just one component of pricing and we need to look at the various types of fees and whether there are some that seem to be acceptable.  </a:t>
            </a:r>
          </a:p>
          <a:p>
            <a:pPr marL="220663" indent="-220663" eaLnBrk="1" hangingPunct="1">
              <a:spcBef>
                <a:spcPct val="0"/>
              </a:spcBef>
            </a:pPr>
            <a:endParaRPr lang="en-US" altLang="en-US"/>
          </a:p>
          <a:p>
            <a:pPr marL="220663" indent="-220663" eaLnBrk="1" hangingPunct="1">
              <a:spcBef>
                <a:spcPct val="0"/>
              </a:spcBef>
            </a:pPr>
            <a:r>
              <a:rPr lang="en-US" altLang="en-US"/>
              <a:t>The whole approach for quant in pricing reflect that there is pricing data available out there and to the extent that it is available it should be used.  It is very difficult if not impossible to have stringent rules about what constitutes fair pricing given that there are so many components that come into pricing. We wanted to push quant indicators as much as possible to be as good as possible and to quire certifiers to take them into consideration in decision-making but not just look at them, but have much more stringent requirements around the pricing process and pricing policy that the MFI has.  </a:t>
            </a:r>
          </a:p>
          <a:p>
            <a:pPr marL="220663" indent="-220663" eaLnBrk="1" hangingPunct="1">
              <a:spcBef>
                <a:spcPct val="0"/>
              </a:spcBef>
            </a:pPr>
            <a:endParaRPr lang="en-US" altLang="en-US"/>
          </a:p>
          <a:p>
            <a:pPr marL="220663" indent="-220663" eaLnBrk="1" hangingPunct="1">
              <a:spcBef>
                <a:spcPct val="0"/>
              </a:spcBef>
            </a:pPr>
            <a:r>
              <a:rPr lang="en-US" altLang="en-US"/>
              <a:t>Radical transparency approach, not just on pricing products but around pricing approach.  Require all of that information to be made available and require a conversation between a certifier and the institution so they understand the philosophy around pricing is. We are requiring them to do the quant analysis into account into decision-making.  </a:t>
            </a:r>
          </a:p>
          <a:p>
            <a:pPr marL="220663" indent="-220663" eaLnBrk="1" hangingPunct="1">
              <a:spcBef>
                <a:spcPct val="0"/>
              </a:spcBef>
            </a:pPr>
            <a:endParaRPr lang="en-US" altLang="en-US"/>
          </a:p>
          <a:p>
            <a:pPr marL="220663" indent="-220663" eaLnBrk="1" hangingPunct="1">
              <a:spcBef>
                <a:spcPct val="0"/>
              </a:spcBef>
            </a:pPr>
            <a:r>
              <a:rPr lang="en-US" altLang="en-US"/>
              <a:t>We are not satisfied with a peer analysis, ultimately it gets very subjective.  </a:t>
            </a:r>
          </a:p>
          <a:p>
            <a:pPr marL="220663" indent="-220663" eaLnBrk="1" hangingPunct="1">
              <a:spcBef>
                <a:spcPct val="0"/>
              </a:spcBef>
            </a:pPr>
            <a:r>
              <a:rPr lang="en-US" altLang="en-US"/>
              <a:t>Use best data they possibly have: Like what?  If the don't have product-level data then ???</a:t>
            </a:r>
          </a:p>
          <a:p>
            <a:pPr marL="220663" indent="-220663" eaLnBrk="1" hangingPunct="1">
              <a:spcBef>
                <a:spcPct val="0"/>
              </a:spcBef>
            </a:pPr>
            <a:r>
              <a:rPr lang="en-US" altLang="en-US"/>
              <a:t>Do peer group analysis and but also to do analysis against expected performance and what this will allow us to do is to have more information that feeds into decision-making process. Combination of the two that will come into account into deciding whether or not an organization has responsible pricing.  We will ask the certifiers to do the analysis for the overall pricing, whether APR if they have product-level data or yield if they don</a:t>
            </a:r>
            <a:r>
              <a:rPr lang="ja-JP" altLang="en-US"/>
              <a:t>’</a:t>
            </a:r>
            <a:r>
              <a:rPr lang="en-US" altLang="ja-JP"/>
              <a:t>t.  But also look at main components of pricing, not just benchmark overall pricing but also benchmark individual components.  </a:t>
            </a:r>
          </a:p>
          <a:p>
            <a:pPr marL="220663" indent="-220663" eaLnBrk="1" hangingPunct="1">
              <a:spcBef>
                <a:spcPct val="0"/>
              </a:spcBef>
            </a:pPr>
            <a:endParaRPr lang="en-US" altLang="en-US"/>
          </a:p>
          <a:p>
            <a:pPr marL="220663" indent="-220663" eaLnBrk="1" hangingPunct="1">
              <a:spcBef>
                <a:spcPct val="0"/>
              </a:spcBef>
            </a:pPr>
            <a:r>
              <a:rPr lang="en-US" altLang="en-US"/>
              <a:t>In 1.0 we were looking at efficiency, but not other components. That is a difference.  We are looking at overall pricing including efficiency but also major components like loan loss ratio and also profit. We are not looking at cost of funds we feel that institutions do not have that much control over the cost of funds.  Less relevant in the context of a certification.  We will be looking at more than efficiency. For each of these elements, the certifier will compare performance of the MFI with peers and with expected performance and that if the MFI is within range, than its green, if it</a:t>
            </a:r>
            <a:r>
              <a:rPr lang="ja-JP" altLang="en-US"/>
              <a:t>’</a:t>
            </a:r>
            <a:r>
              <a:rPr lang="en-US" altLang="ja-JP"/>
              <a:t>s outside the range it</a:t>
            </a:r>
            <a:r>
              <a:rPr lang="ja-JP" altLang="en-US"/>
              <a:t>’</a:t>
            </a:r>
            <a:r>
              <a:rPr lang="en-US" altLang="ja-JP"/>
              <a:t>s orange that requires more conversation.  Except for when the FI is both outside of range both compared to peers and compared to expected performance than it will be red and it will fail.  It allows it to have some boundary, so that we have fewer cases having a subjective analysis of pricing is tricky.  So we are limiting these if an institution is significantly outside the range when you compare to peers and expected performance, than it's just red.  </a:t>
            </a:r>
          </a:p>
          <a:p>
            <a:pPr marL="220663" indent="-220663" eaLnBrk="1" hangingPunct="1">
              <a:spcBef>
                <a:spcPct val="0"/>
              </a:spcBef>
            </a:pPr>
            <a:endParaRPr lang="en-US" altLang="en-US"/>
          </a:p>
          <a:p>
            <a:pPr marL="220663" indent="-220663" eaLnBrk="1" hangingPunct="1">
              <a:spcBef>
                <a:spcPct val="0"/>
              </a:spcBef>
            </a:pPr>
            <a:r>
              <a:rPr lang="en-US" altLang="en-US"/>
              <a:t>How are you calculating expected performance? For loan loss expense we are setting the expectation based on what a good quality portfolio is, less than 5%, knowing that this can be adjusted at the market level.  </a:t>
            </a:r>
          </a:p>
          <a:p>
            <a:pPr marL="220663" indent="-220663" eaLnBrk="1" hangingPunct="1">
              <a:spcBef>
                <a:spcPct val="0"/>
              </a:spcBef>
            </a:pPr>
            <a:endParaRPr lang="en-US" altLang="en-US"/>
          </a:p>
          <a:p>
            <a:pPr marL="220663" indent="-220663" eaLnBrk="1" hangingPunct="1">
              <a:spcBef>
                <a:spcPct val="0"/>
              </a:spcBef>
            </a:pPr>
            <a:r>
              <a:rPr lang="en-US" altLang="en-US"/>
              <a:t>For profit, we use it according to guidelines of what social investors are using.  Daniel did historical analysis as an upper range, 5% ROA that above which would trigger an orange flag.  The social investors have been working with 7%, so we went with this. It</a:t>
            </a:r>
            <a:r>
              <a:rPr lang="ja-JP" altLang="en-US"/>
              <a:t>’</a:t>
            </a:r>
            <a:r>
              <a:rPr lang="en-US" altLang="ja-JP"/>
              <a:t>s not a cap, it would trigger more discussion and then for operating expense, this is what Daniel Rozas worked on, he worked on a predictive model of what OPEX would be given a bunch of criteria.  Daniel used Mix data to refine model.  Come up with predictive operating expense ratio, factoring in as many factors as possible.</a:t>
            </a:r>
            <a:endParaRPr lang="en-US" altLang="en-US"/>
          </a:p>
        </p:txBody>
      </p:sp>
    </p:spTree>
    <p:extLst>
      <p:ext uri="{BB962C8B-B14F-4D97-AF65-F5344CB8AC3E}">
        <p14:creationId xmlns:p14="http://schemas.microsoft.com/office/powerpoint/2010/main" val="380745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13181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4366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90C343A4-870E-6D4D-9138-2F00FA57DF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BCE55F8-FE2A-F847-BD03-98CFBC50A41F}" type="slidenum">
              <a:rPr lang="en-US" altLang="en-US" smtClean="0">
                <a:cs typeface="Arial" panose="020B0604020202020204" pitchFamily="34" charset="0"/>
              </a:rPr>
              <a:pPr>
                <a:spcBef>
                  <a:spcPct val="0"/>
                </a:spcBef>
              </a:pPr>
              <a:t>58</a:t>
            </a:fld>
            <a:endParaRPr lang="en-US" altLang="en-US">
              <a:cs typeface="Arial" panose="020B0604020202020204" pitchFamily="34" charset="0"/>
            </a:endParaRPr>
          </a:p>
        </p:txBody>
      </p:sp>
      <p:sp>
        <p:nvSpPr>
          <p:cNvPr id="19458" name="Rectangle 2">
            <a:extLst>
              <a:ext uri="{FF2B5EF4-FFF2-40B4-BE49-F238E27FC236}">
                <a16:creationId xmlns:a16="http://schemas.microsoft.com/office/drawing/2014/main" id="{20E3BCA7-7E03-0046-AB70-8CF136A555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a:extLst>
              <a:ext uri="{FF2B5EF4-FFF2-40B4-BE49-F238E27FC236}">
                <a16:creationId xmlns:a16="http://schemas.microsoft.com/office/drawing/2014/main" id="{AAB9BE5D-939A-F44F-AABD-0B2D92D389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0663" indent="-220663" eaLnBrk="1" hangingPunct="1">
              <a:spcBef>
                <a:spcPct val="0"/>
              </a:spcBef>
            </a:pPr>
            <a:r>
              <a:rPr lang="en-US" altLang="en-US">
                <a:latin typeface="Helvetica Neue" panose="02000503000000020004" pitchFamily="2" charset="0"/>
              </a:rPr>
              <a:t>Principle in Practice – 8 mins </a:t>
            </a:r>
          </a:p>
          <a:p>
            <a:pPr marL="220663" indent="-220663" eaLnBrk="1" hangingPunct="1">
              <a:spcBef>
                <a:spcPct val="0"/>
              </a:spcBef>
            </a:pPr>
            <a:r>
              <a:rPr lang="en-US" altLang="en-US" b="1"/>
              <a:t>Responsible pricing</a:t>
            </a:r>
          </a:p>
          <a:p>
            <a:pPr marL="220663" indent="-220663" eaLnBrk="1" hangingPunct="1">
              <a:spcBef>
                <a:spcPct val="0"/>
              </a:spcBef>
            </a:pPr>
            <a:r>
              <a:rPr lang="es-CO" altLang="en-US"/>
              <a:t>This is the Campaign’s definition of Responsible Pricing</a:t>
            </a:r>
            <a:r>
              <a:rPr lang="en-US" altLang="en-US">
                <a:latin typeface="Helvetica Neue" panose="02000503000000020004" pitchFamily="2" charset="0"/>
              </a:rPr>
              <a:t>. An institution puts this principle into practice by ensuring that p</a:t>
            </a:r>
            <a:r>
              <a:rPr lang="en-US" altLang="en-US"/>
              <a:t>ricing, terms and conditions will be set in a way that is affordable to clients while allowing for financial institutions to be sustainable. </a:t>
            </a:r>
          </a:p>
          <a:p>
            <a:pPr marL="220663" indent="-220663" eaLnBrk="1" hangingPunct="1">
              <a:spcBef>
                <a:spcPct val="0"/>
              </a:spcBef>
            </a:pPr>
            <a:endParaRPr lang="en-US" altLang="en-US"/>
          </a:p>
          <a:p>
            <a:pPr marL="220663" indent="-220663" eaLnBrk="1" hangingPunct="1">
              <a:spcBef>
                <a:spcPct val="0"/>
              </a:spcBef>
            </a:pPr>
            <a:r>
              <a:rPr lang="en-US" altLang="en-US"/>
              <a:t>Concept of sustainability to institution and affordability for client.  </a:t>
            </a:r>
          </a:p>
          <a:p>
            <a:pPr marL="220663" indent="-220663" eaLnBrk="1" hangingPunct="1">
              <a:spcBef>
                <a:spcPct val="0"/>
              </a:spcBef>
              <a:buFontTx/>
              <a:buChar char="•"/>
            </a:pPr>
            <a:r>
              <a:rPr lang="en-US" altLang="en-US"/>
              <a:t>Sustainability is a client protection issue, if an institution is not operating in the long term then clients are not going to be protected or served.  Important for institution to at least cover its costs and ensure they are around in longer term. </a:t>
            </a:r>
          </a:p>
          <a:p>
            <a:pPr marL="220663" indent="-220663" eaLnBrk="1" hangingPunct="1">
              <a:spcBef>
                <a:spcPct val="0"/>
              </a:spcBef>
              <a:buFontTx/>
              <a:buChar char="•"/>
            </a:pPr>
            <a:r>
              <a:rPr lang="en-US" altLang="en-US"/>
              <a:t>Second standard is about pricing policy and the third is about ensuring the institution do not signal any pricing issues.  </a:t>
            </a:r>
          </a:p>
          <a:p>
            <a:pPr marL="220663" indent="-220663" eaLnBrk="1" hangingPunct="1">
              <a:spcBef>
                <a:spcPct val="0"/>
              </a:spcBef>
            </a:pPr>
            <a:endParaRPr lang="en-US" altLang="en-US"/>
          </a:p>
          <a:p>
            <a:pPr marL="220663" indent="-220663" eaLnBrk="1" hangingPunct="1">
              <a:spcBef>
                <a:spcPct val="0"/>
              </a:spcBef>
            </a:pPr>
            <a:r>
              <a:rPr lang="en-US" altLang="en-US"/>
              <a:t>We don</a:t>
            </a:r>
            <a:r>
              <a:rPr lang="ja-JP" altLang="en-US"/>
              <a:t>’</a:t>
            </a:r>
            <a:r>
              <a:rPr lang="en-US" altLang="ja-JP"/>
              <a:t>t have separated as in the past APR on one side and fees on the other It was important to have one standard that looks at overall pricing and fees are part of that.  Fees is just one component of pricing and we need to look at the various types of fees and whether there are some that seem to be acceptable.  </a:t>
            </a:r>
          </a:p>
          <a:p>
            <a:pPr marL="220663" indent="-220663" eaLnBrk="1" hangingPunct="1">
              <a:spcBef>
                <a:spcPct val="0"/>
              </a:spcBef>
            </a:pPr>
            <a:endParaRPr lang="en-US" altLang="en-US"/>
          </a:p>
          <a:p>
            <a:pPr marL="220663" indent="-220663" eaLnBrk="1" hangingPunct="1">
              <a:spcBef>
                <a:spcPct val="0"/>
              </a:spcBef>
            </a:pPr>
            <a:r>
              <a:rPr lang="en-US" altLang="en-US"/>
              <a:t>The whole approach for quant in pricing reflect that there is pricing data available out there and to the extent that it is available it should be used.  It is very difficult if not impossible to have stringent rules about what constitutes fair pricing given that there are so many components that come into pricing. We wanted to push quant indicators as much as possible to be as good as possible and to quire certifiers to take them into consideration in decision-making but not just look at them, but have much more stringent requirements around the pricing process and pricing policy that the MFI has.  </a:t>
            </a:r>
          </a:p>
          <a:p>
            <a:pPr marL="220663" indent="-220663" eaLnBrk="1" hangingPunct="1">
              <a:spcBef>
                <a:spcPct val="0"/>
              </a:spcBef>
            </a:pPr>
            <a:endParaRPr lang="en-US" altLang="en-US"/>
          </a:p>
          <a:p>
            <a:pPr marL="220663" indent="-220663" eaLnBrk="1" hangingPunct="1">
              <a:spcBef>
                <a:spcPct val="0"/>
              </a:spcBef>
            </a:pPr>
            <a:r>
              <a:rPr lang="en-US" altLang="en-US"/>
              <a:t>Radical transparency approach, not just on pricing products but around pricing approach.  Require all of that information to be made available and require a conversation between a certifier and the institution so they understand the philosophy around pricing is. We are requiring them to do the quant analysis into account into decision-making.  </a:t>
            </a:r>
          </a:p>
          <a:p>
            <a:pPr marL="220663" indent="-220663" eaLnBrk="1" hangingPunct="1">
              <a:spcBef>
                <a:spcPct val="0"/>
              </a:spcBef>
            </a:pPr>
            <a:endParaRPr lang="en-US" altLang="en-US"/>
          </a:p>
          <a:p>
            <a:pPr marL="220663" indent="-220663" eaLnBrk="1" hangingPunct="1">
              <a:spcBef>
                <a:spcPct val="0"/>
              </a:spcBef>
            </a:pPr>
            <a:r>
              <a:rPr lang="en-US" altLang="en-US"/>
              <a:t>We are not satisfied with a peer analysis, ultimately it gets very subjective.  </a:t>
            </a:r>
          </a:p>
          <a:p>
            <a:pPr marL="220663" indent="-220663" eaLnBrk="1" hangingPunct="1">
              <a:spcBef>
                <a:spcPct val="0"/>
              </a:spcBef>
            </a:pPr>
            <a:r>
              <a:rPr lang="en-US" altLang="en-US"/>
              <a:t>Use best data they possibly have: Like what?  If the don't have product-level data then ???</a:t>
            </a:r>
          </a:p>
          <a:p>
            <a:pPr marL="220663" indent="-220663" eaLnBrk="1" hangingPunct="1">
              <a:spcBef>
                <a:spcPct val="0"/>
              </a:spcBef>
            </a:pPr>
            <a:r>
              <a:rPr lang="en-US" altLang="en-US"/>
              <a:t>Do peer group analysis and but also to do analysis against expected performance and what this will allow us to do is to have more information that feeds into decision-making process. Combination of the two that will come into account into deciding whether or not an organization has responsible pricing.  We will ask the certifiers to do the analysis for the overall pricing, whether APR if they have product-level data or yield if they don</a:t>
            </a:r>
            <a:r>
              <a:rPr lang="ja-JP" altLang="en-US"/>
              <a:t>’</a:t>
            </a:r>
            <a:r>
              <a:rPr lang="en-US" altLang="ja-JP"/>
              <a:t>t.  But also look at main components of pricing, not just benchmark overall pricing but also benchmark individual components.  </a:t>
            </a:r>
          </a:p>
          <a:p>
            <a:pPr marL="220663" indent="-220663" eaLnBrk="1" hangingPunct="1">
              <a:spcBef>
                <a:spcPct val="0"/>
              </a:spcBef>
            </a:pPr>
            <a:endParaRPr lang="en-US" altLang="en-US"/>
          </a:p>
          <a:p>
            <a:pPr marL="220663" indent="-220663" eaLnBrk="1" hangingPunct="1">
              <a:spcBef>
                <a:spcPct val="0"/>
              </a:spcBef>
            </a:pPr>
            <a:r>
              <a:rPr lang="en-US" altLang="en-US"/>
              <a:t>In 1.0 we were looking at efficiency, but not other components. That is a difference.  We are looking at overall pricing including efficiency but also major components like loan loss ratio and also profit. We are not looking at cost of funds we feel that institutions do not have that much control over the cost of funds.  Less relevant in the context of a certification.  We will be looking at more than efficiency. For each of these elements, the certifier will compare performance of the MFI with peers and with expected performance and that if the MFI is within range, than its green, if it</a:t>
            </a:r>
            <a:r>
              <a:rPr lang="ja-JP" altLang="en-US"/>
              <a:t>’</a:t>
            </a:r>
            <a:r>
              <a:rPr lang="en-US" altLang="ja-JP"/>
              <a:t>s outside the range it</a:t>
            </a:r>
            <a:r>
              <a:rPr lang="ja-JP" altLang="en-US"/>
              <a:t>’</a:t>
            </a:r>
            <a:r>
              <a:rPr lang="en-US" altLang="ja-JP"/>
              <a:t>s orange that requires more conversation.  Except for when the FI is both outside of range both compared to peers and compared to expected performance than it will be red and it will fail.  It allows it to have some boundary, so that we have fewer cases having a subjective analysis of pricing is tricky.  So we are limiting these if an institution is significantly outside the range when you compare to peers and expected performance, than it's just red.  </a:t>
            </a:r>
          </a:p>
          <a:p>
            <a:pPr marL="220663" indent="-220663" eaLnBrk="1" hangingPunct="1">
              <a:spcBef>
                <a:spcPct val="0"/>
              </a:spcBef>
            </a:pPr>
            <a:endParaRPr lang="en-US" altLang="en-US"/>
          </a:p>
          <a:p>
            <a:pPr marL="220663" indent="-220663" eaLnBrk="1" hangingPunct="1">
              <a:spcBef>
                <a:spcPct val="0"/>
              </a:spcBef>
            </a:pPr>
            <a:r>
              <a:rPr lang="en-US" altLang="en-US"/>
              <a:t>How are you calculating expected performance? For loan loss expense we are setting the expectation based on what a good quality portfolio is, less than 5%, knowing that this can be adjusted at the market level.  </a:t>
            </a:r>
          </a:p>
          <a:p>
            <a:pPr marL="220663" indent="-220663" eaLnBrk="1" hangingPunct="1">
              <a:spcBef>
                <a:spcPct val="0"/>
              </a:spcBef>
            </a:pPr>
            <a:endParaRPr lang="en-US" altLang="en-US"/>
          </a:p>
          <a:p>
            <a:pPr marL="220663" indent="-220663" eaLnBrk="1" hangingPunct="1">
              <a:spcBef>
                <a:spcPct val="0"/>
              </a:spcBef>
            </a:pPr>
            <a:r>
              <a:rPr lang="en-US" altLang="en-US"/>
              <a:t>For profit, we use it according to guidelines of what social investors are using.  Daniel did historical analysis as an upper range, 5% ROA that above which would trigger an orange flag.  The social investors have been working with 7%, so we went with this. It</a:t>
            </a:r>
            <a:r>
              <a:rPr lang="ja-JP" altLang="en-US"/>
              <a:t>’</a:t>
            </a:r>
            <a:r>
              <a:rPr lang="en-US" altLang="ja-JP"/>
              <a:t>s not a cap, it would trigger more discussion and then for operating expense, this is what Daniel Rozas worked on, he worked on a predictive model of what OPEX would be given a bunch of criteria.  Daniel used Mix data to refine model.  Come up with predictive operating expense ratio, factoring in as many factors as possible.</a:t>
            </a:r>
            <a:endParaRPr lang="en-US" altLang="en-US"/>
          </a:p>
        </p:txBody>
      </p:sp>
    </p:spTree>
    <p:extLst>
      <p:ext uri="{BB962C8B-B14F-4D97-AF65-F5344CB8AC3E}">
        <p14:creationId xmlns:p14="http://schemas.microsoft.com/office/powerpoint/2010/main" val="34376461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39C776C9-32A4-E043-9776-1D6D289223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F465671-FF0B-8440-910F-F63CC50DFCF6}" type="slidenum">
              <a:rPr lang="en-US" altLang="en-US" smtClean="0">
                <a:cs typeface="Arial" panose="020B0604020202020204" pitchFamily="34" charset="0"/>
              </a:rPr>
              <a:pPr>
                <a:spcBef>
                  <a:spcPct val="0"/>
                </a:spcBef>
              </a:pPr>
              <a:t>61</a:t>
            </a:fld>
            <a:endParaRPr lang="en-US" altLang="en-US">
              <a:cs typeface="Arial" panose="020B0604020202020204" pitchFamily="34" charset="0"/>
            </a:endParaRPr>
          </a:p>
        </p:txBody>
      </p:sp>
      <p:sp>
        <p:nvSpPr>
          <p:cNvPr id="17410" name="Rectangle 2">
            <a:extLst>
              <a:ext uri="{FF2B5EF4-FFF2-40B4-BE49-F238E27FC236}">
                <a16:creationId xmlns:a16="http://schemas.microsoft.com/office/drawing/2014/main" id="{F6E4C57C-4530-6943-AEAF-AEB5C60FBF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a:extLst>
              <a:ext uri="{FF2B5EF4-FFF2-40B4-BE49-F238E27FC236}">
                <a16:creationId xmlns:a16="http://schemas.microsoft.com/office/drawing/2014/main" id="{3B09FD7B-451A-4042-AA31-9676655D78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0663" indent="-220663" eaLnBrk="1" hangingPunct="1">
              <a:spcBef>
                <a:spcPct val="0"/>
              </a:spcBef>
            </a:pPr>
            <a:r>
              <a:rPr lang="en-US" altLang="en-US">
                <a:latin typeface="Helvetica Neue" panose="02000503000000020004" pitchFamily="2" charset="0"/>
              </a:rPr>
              <a:t>Principle in Practice – 8 mins </a:t>
            </a:r>
          </a:p>
          <a:p>
            <a:pPr marL="220663" indent="-220663" eaLnBrk="1" hangingPunct="1">
              <a:spcBef>
                <a:spcPct val="0"/>
              </a:spcBef>
            </a:pPr>
            <a:r>
              <a:rPr lang="en-US" altLang="en-US" b="1"/>
              <a:t>Responsible pricing</a:t>
            </a:r>
          </a:p>
          <a:p>
            <a:pPr marL="220663" indent="-220663" eaLnBrk="1" hangingPunct="1">
              <a:spcBef>
                <a:spcPct val="0"/>
              </a:spcBef>
            </a:pPr>
            <a:r>
              <a:rPr lang="es-CO" altLang="en-US"/>
              <a:t>This is the Campaign’s definition of Responsible Pricing</a:t>
            </a:r>
            <a:r>
              <a:rPr lang="en-US" altLang="en-US">
                <a:latin typeface="Helvetica Neue" panose="02000503000000020004" pitchFamily="2" charset="0"/>
              </a:rPr>
              <a:t>. An institution puts this principle into practice by ensuring that p</a:t>
            </a:r>
            <a:r>
              <a:rPr lang="en-US" altLang="en-US"/>
              <a:t>ricing, terms and conditions will be set in a way that is affordable to clients while allowing for financial institutions to be sustainable. </a:t>
            </a:r>
          </a:p>
          <a:p>
            <a:pPr marL="220663" indent="-220663" eaLnBrk="1" hangingPunct="1">
              <a:spcBef>
                <a:spcPct val="0"/>
              </a:spcBef>
            </a:pPr>
            <a:endParaRPr lang="en-US" altLang="en-US"/>
          </a:p>
          <a:p>
            <a:pPr marL="220663" indent="-220663" eaLnBrk="1" hangingPunct="1">
              <a:spcBef>
                <a:spcPct val="0"/>
              </a:spcBef>
            </a:pPr>
            <a:r>
              <a:rPr lang="en-US" altLang="en-US"/>
              <a:t>Concept of sustainability to institution and affordability for client.  </a:t>
            </a:r>
          </a:p>
          <a:p>
            <a:pPr marL="220663" indent="-220663" eaLnBrk="1" hangingPunct="1">
              <a:spcBef>
                <a:spcPct val="0"/>
              </a:spcBef>
              <a:buFontTx/>
              <a:buChar char="•"/>
            </a:pPr>
            <a:r>
              <a:rPr lang="en-US" altLang="en-US"/>
              <a:t>Sustainability is a client protection issue, if an institution is not operating in the long term then clients are not going to be protected or served.  Important for institution to at least cover its costs and ensure they are around in longer term. </a:t>
            </a:r>
          </a:p>
          <a:p>
            <a:pPr marL="220663" indent="-220663" eaLnBrk="1" hangingPunct="1">
              <a:spcBef>
                <a:spcPct val="0"/>
              </a:spcBef>
              <a:buFontTx/>
              <a:buChar char="•"/>
            </a:pPr>
            <a:r>
              <a:rPr lang="en-US" altLang="en-US"/>
              <a:t>Second standard is about pricing policy and the third is about ensuring the institution do not signal any pricing issues.  </a:t>
            </a:r>
          </a:p>
          <a:p>
            <a:pPr marL="220663" indent="-220663" eaLnBrk="1" hangingPunct="1">
              <a:spcBef>
                <a:spcPct val="0"/>
              </a:spcBef>
            </a:pPr>
            <a:endParaRPr lang="en-US" altLang="en-US"/>
          </a:p>
          <a:p>
            <a:pPr marL="220663" indent="-220663" eaLnBrk="1" hangingPunct="1">
              <a:spcBef>
                <a:spcPct val="0"/>
              </a:spcBef>
            </a:pPr>
            <a:r>
              <a:rPr lang="en-US" altLang="en-US"/>
              <a:t>We don</a:t>
            </a:r>
            <a:r>
              <a:rPr lang="ja-JP" altLang="en-US"/>
              <a:t>’</a:t>
            </a:r>
            <a:r>
              <a:rPr lang="en-US" altLang="ja-JP"/>
              <a:t>t have separated as in the past APR on one side and fees on the other It was important to have one standard that looks at overall pricing and fees are part of that.  Fees is just one component of pricing and we need to look at the various types of fees and whether there are some that seem to be acceptable.  </a:t>
            </a:r>
          </a:p>
          <a:p>
            <a:pPr marL="220663" indent="-220663" eaLnBrk="1" hangingPunct="1">
              <a:spcBef>
                <a:spcPct val="0"/>
              </a:spcBef>
            </a:pPr>
            <a:endParaRPr lang="en-US" altLang="en-US"/>
          </a:p>
          <a:p>
            <a:pPr marL="220663" indent="-220663" eaLnBrk="1" hangingPunct="1">
              <a:spcBef>
                <a:spcPct val="0"/>
              </a:spcBef>
            </a:pPr>
            <a:r>
              <a:rPr lang="en-US" altLang="en-US"/>
              <a:t>The whole approach for quant in pricing reflect that there is pricing data available out there and to the extent that it is available it should be used.  It is very difficult if not impossible to have stringent rules about what constitutes fair pricing given that there are so many components that come into pricing. We wanted to push quant indicators as much as possible to be as good as possible and to quire certifiers to take them into consideration in decision-making but not just look at them, but have much more stringent requirements around the pricing process and pricing policy that the MFI has.  </a:t>
            </a:r>
          </a:p>
          <a:p>
            <a:pPr marL="220663" indent="-220663" eaLnBrk="1" hangingPunct="1">
              <a:spcBef>
                <a:spcPct val="0"/>
              </a:spcBef>
            </a:pPr>
            <a:endParaRPr lang="en-US" altLang="en-US"/>
          </a:p>
          <a:p>
            <a:pPr marL="220663" indent="-220663" eaLnBrk="1" hangingPunct="1">
              <a:spcBef>
                <a:spcPct val="0"/>
              </a:spcBef>
            </a:pPr>
            <a:r>
              <a:rPr lang="en-US" altLang="en-US"/>
              <a:t>Radical transparency approach, not just on pricing products but around pricing approach.  Require all of that information to be made available and require a conversation between a certifier and the institution so they understand the philosophy around pricing is. We are requiring them to do the quant analysis into account into decision-making.  </a:t>
            </a:r>
          </a:p>
          <a:p>
            <a:pPr marL="220663" indent="-220663" eaLnBrk="1" hangingPunct="1">
              <a:spcBef>
                <a:spcPct val="0"/>
              </a:spcBef>
            </a:pPr>
            <a:endParaRPr lang="en-US" altLang="en-US"/>
          </a:p>
          <a:p>
            <a:pPr marL="220663" indent="-220663" eaLnBrk="1" hangingPunct="1">
              <a:spcBef>
                <a:spcPct val="0"/>
              </a:spcBef>
            </a:pPr>
            <a:r>
              <a:rPr lang="en-US" altLang="en-US"/>
              <a:t>We are not satisfied with a peer analysis, ultimately it gets very subjective.  </a:t>
            </a:r>
          </a:p>
          <a:p>
            <a:pPr marL="220663" indent="-220663" eaLnBrk="1" hangingPunct="1">
              <a:spcBef>
                <a:spcPct val="0"/>
              </a:spcBef>
            </a:pPr>
            <a:r>
              <a:rPr lang="en-US" altLang="en-US"/>
              <a:t>Use best data they possibly have: Like what?  If the don't have product-level data then ???</a:t>
            </a:r>
          </a:p>
          <a:p>
            <a:pPr marL="220663" indent="-220663" eaLnBrk="1" hangingPunct="1">
              <a:spcBef>
                <a:spcPct val="0"/>
              </a:spcBef>
            </a:pPr>
            <a:r>
              <a:rPr lang="en-US" altLang="en-US"/>
              <a:t>Do peer group analysis and but also to do analysis against expected performance and what this will allow us to do is to have more information that feeds into decision-making process. Combination of the two that will come into account into deciding whether or not an organization has responsible pricing.  We will ask the certifiers to do the analysis for the overall pricing, whether APR if they have product-level data or yield if they don</a:t>
            </a:r>
            <a:r>
              <a:rPr lang="ja-JP" altLang="en-US"/>
              <a:t>’</a:t>
            </a:r>
            <a:r>
              <a:rPr lang="en-US" altLang="ja-JP"/>
              <a:t>t.  But also look at main components of pricing, not just benchmark overall pricing but also benchmark individual components.  </a:t>
            </a:r>
          </a:p>
          <a:p>
            <a:pPr marL="220663" indent="-220663" eaLnBrk="1" hangingPunct="1">
              <a:spcBef>
                <a:spcPct val="0"/>
              </a:spcBef>
            </a:pPr>
            <a:endParaRPr lang="en-US" altLang="en-US"/>
          </a:p>
          <a:p>
            <a:pPr marL="220663" indent="-220663" eaLnBrk="1" hangingPunct="1">
              <a:spcBef>
                <a:spcPct val="0"/>
              </a:spcBef>
            </a:pPr>
            <a:r>
              <a:rPr lang="en-US" altLang="en-US"/>
              <a:t>In 1.0 we were looking at efficiency, but not other components. That is a difference.  We are looking at overall pricing including efficiency but also major components like loan loss ratio and also profit. We are not looking at cost of funds we feel that institutions do not have that much control over the cost of funds.  Less relevant in the context of a certification.  We will be looking at more than efficiency. For each of these elements, the certifier will compare performance of the MFI with peers and with expected performance and that if the MFI is within range, than its green, if it</a:t>
            </a:r>
            <a:r>
              <a:rPr lang="ja-JP" altLang="en-US"/>
              <a:t>’</a:t>
            </a:r>
            <a:r>
              <a:rPr lang="en-US" altLang="ja-JP"/>
              <a:t>s outside the range it</a:t>
            </a:r>
            <a:r>
              <a:rPr lang="ja-JP" altLang="en-US"/>
              <a:t>’</a:t>
            </a:r>
            <a:r>
              <a:rPr lang="en-US" altLang="ja-JP"/>
              <a:t>s orange that requires more conversation.  Except for when the FI is both outside of range both compared to peers and compared to expected performance than it will be red and it will fail.  It allows it to have some boundary, so that we have fewer cases having a subjective analysis of pricing is tricky.  So we are limiting these if an institution is significantly outside the range when you compare to peers and expected performance, than it's just red.  </a:t>
            </a:r>
          </a:p>
          <a:p>
            <a:pPr marL="220663" indent="-220663" eaLnBrk="1" hangingPunct="1">
              <a:spcBef>
                <a:spcPct val="0"/>
              </a:spcBef>
            </a:pPr>
            <a:endParaRPr lang="en-US" altLang="en-US"/>
          </a:p>
          <a:p>
            <a:pPr marL="220663" indent="-220663" eaLnBrk="1" hangingPunct="1">
              <a:spcBef>
                <a:spcPct val="0"/>
              </a:spcBef>
            </a:pPr>
            <a:r>
              <a:rPr lang="en-US" altLang="en-US"/>
              <a:t>How are you calculating expected performance? For loan loss expense we are setting the expectation based on what a good quality portfolio is, less than 5%, knowing that this can be adjusted at the market level.  </a:t>
            </a:r>
          </a:p>
          <a:p>
            <a:pPr marL="220663" indent="-220663" eaLnBrk="1" hangingPunct="1">
              <a:spcBef>
                <a:spcPct val="0"/>
              </a:spcBef>
            </a:pPr>
            <a:endParaRPr lang="en-US" altLang="en-US"/>
          </a:p>
          <a:p>
            <a:pPr marL="220663" indent="-220663" eaLnBrk="1" hangingPunct="1">
              <a:spcBef>
                <a:spcPct val="0"/>
              </a:spcBef>
            </a:pPr>
            <a:r>
              <a:rPr lang="en-US" altLang="en-US"/>
              <a:t>For profit, we use it according to guidelines of what social investors are using.  Daniel did historical analysis as an upper range, 5% ROA that above which would trigger an orange flag.  The social investors have been working with 7%, so we went with this. It</a:t>
            </a:r>
            <a:r>
              <a:rPr lang="ja-JP" altLang="en-US"/>
              <a:t>’</a:t>
            </a:r>
            <a:r>
              <a:rPr lang="en-US" altLang="ja-JP"/>
              <a:t>s not a cap, it would trigger more discussion and then for operating expense, this is what Daniel Rozas worked on, he worked on a predictive model of what OPEX would be given a bunch of criteria.  Daniel used Mix data to refine model.  Come up with predictive operating expense ratio, factoring in as many factors as possible.</a:t>
            </a:r>
            <a:endParaRPr lang="en-US" altLang="en-US"/>
          </a:p>
        </p:txBody>
      </p:sp>
    </p:spTree>
    <p:extLst>
      <p:ext uri="{BB962C8B-B14F-4D97-AF65-F5344CB8AC3E}">
        <p14:creationId xmlns:p14="http://schemas.microsoft.com/office/powerpoint/2010/main" val="11958134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90C343A4-870E-6D4D-9138-2F00FA57DF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BCE55F8-FE2A-F847-BD03-98CFBC50A41F}" type="slidenum">
              <a:rPr lang="en-US" altLang="en-US" smtClean="0">
                <a:cs typeface="Arial" panose="020B0604020202020204" pitchFamily="34" charset="0"/>
              </a:rPr>
              <a:pPr>
                <a:spcBef>
                  <a:spcPct val="0"/>
                </a:spcBef>
              </a:pPr>
              <a:t>62</a:t>
            </a:fld>
            <a:endParaRPr lang="en-US" altLang="en-US">
              <a:cs typeface="Arial" panose="020B0604020202020204" pitchFamily="34" charset="0"/>
            </a:endParaRPr>
          </a:p>
        </p:txBody>
      </p:sp>
      <p:sp>
        <p:nvSpPr>
          <p:cNvPr id="19458" name="Rectangle 2">
            <a:extLst>
              <a:ext uri="{FF2B5EF4-FFF2-40B4-BE49-F238E27FC236}">
                <a16:creationId xmlns:a16="http://schemas.microsoft.com/office/drawing/2014/main" id="{20E3BCA7-7E03-0046-AB70-8CF136A555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a:extLst>
              <a:ext uri="{FF2B5EF4-FFF2-40B4-BE49-F238E27FC236}">
                <a16:creationId xmlns:a16="http://schemas.microsoft.com/office/drawing/2014/main" id="{AAB9BE5D-939A-F44F-AABD-0B2D92D389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0663" indent="-220663" eaLnBrk="1" hangingPunct="1">
              <a:spcBef>
                <a:spcPct val="0"/>
              </a:spcBef>
            </a:pPr>
            <a:r>
              <a:rPr lang="en-US" altLang="en-US">
                <a:latin typeface="Helvetica Neue" panose="02000503000000020004" pitchFamily="2" charset="0"/>
              </a:rPr>
              <a:t>Principle in Practice – 8 mins </a:t>
            </a:r>
          </a:p>
          <a:p>
            <a:pPr marL="220663" indent="-220663" eaLnBrk="1" hangingPunct="1">
              <a:spcBef>
                <a:spcPct val="0"/>
              </a:spcBef>
            </a:pPr>
            <a:r>
              <a:rPr lang="en-US" altLang="en-US" b="1"/>
              <a:t>Responsible pricing</a:t>
            </a:r>
          </a:p>
          <a:p>
            <a:pPr marL="220663" indent="-220663" eaLnBrk="1" hangingPunct="1">
              <a:spcBef>
                <a:spcPct val="0"/>
              </a:spcBef>
            </a:pPr>
            <a:r>
              <a:rPr lang="es-CO" altLang="en-US"/>
              <a:t>This is the Campaign’s definition of Responsible Pricing</a:t>
            </a:r>
            <a:r>
              <a:rPr lang="en-US" altLang="en-US">
                <a:latin typeface="Helvetica Neue" panose="02000503000000020004" pitchFamily="2" charset="0"/>
              </a:rPr>
              <a:t>. An institution puts this principle into practice by ensuring that p</a:t>
            </a:r>
            <a:r>
              <a:rPr lang="en-US" altLang="en-US"/>
              <a:t>ricing, terms and conditions will be set in a way that is affordable to clients while allowing for financial institutions to be sustainable. </a:t>
            </a:r>
          </a:p>
          <a:p>
            <a:pPr marL="220663" indent="-220663" eaLnBrk="1" hangingPunct="1">
              <a:spcBef>
                <a:spcPct val="0"/>
              </a:spcBef>
            </a:pPr>
            <a:endParaRPr lang="en-US" altLang="en-US"/>
          </a:p>
          <a:p>
            <a:pPr marL="220663" indent="-220663" eaLnBrk="1" hangingPunct="1">
              <a:spcBef>
                <a:spcPct val="0"/>
              </a:spcBef>
            </a:pPr>
            <a:r>
              <a:rPr lang="en-US" altLang="en-US"/>
              <a:t>Concept of sustainability to institution and affordability for client.  </a:t>
            </a:r>
          </a:p>
          <a:p>
            <a:pPr marL="220663" indent="-220663" eaLnBrk="1" hangingPunct="1">
              <a:spcBef>
                <a:spcPct val="0"/>
              </a:spcBef>
              <a:buFontTx/>
              <a:buChar char="•"/>
            </a:pPr>
            <a:r>
              <a:rPr lang="en-US" altLang="en-US"/>
              <a:t>Sustainability is a client protection issue, if an institution is not operating in the long term then clients are not going to be protected or served.  Important for institution to at least cover its costs and ensure they are around in longer term. </a:t>
            </a:r>
          </a:p>
          <a:p>
            <a:pPr marL="220663" indent="-220663" eaLnBrk="1" hangingPunct="1">
              <a:spcBef>
                <a:spcPct val="0"/>
              </a:spcBef>
              <a:buFontTx/>
              <a:buChar char="•"/>
            </a:pPr>
            <a:r>
              <a:rPr lang="en-US" altLang="en-US"/>
              <a:t>Second standard is about pricing policy and the third is about ensuring the institution do not signal any pricing issues.  </a:t>
            </a:r>
          </a:p>
          <a:p>
            <a:pPr marL="220663" indent="-220663" eaLnBrk="1" hangingPunct="1">
              <a:spcBef>
                <a:spcPct val="0"/>
              </a:spcBef>
            </a:pPr>
            <a:endParaRPr lang="en-US" altLang="en-US"/>
          </a:p>
          <a:p>
            <a:pPr marL="220663" indent="-220663" eaLnBrk="1" hangingPunct="1">
              <a:spcBef>
                <a:spcPct val="0"/>
              </a:spcBef>
            </a:pPr>
            <a:r>
              <a:rPr lang="en-US" altLang="en-US"/>
              <a:t>We don</a:t>
            </a:r>
            <a:r>
              <a:rPr lang="ja-JP" altLang="en-US"/>
              <a:t>’</a:t>
            </a:r>
            <a:r>
              <a:rPr lang="en-US" altLang="ja-JP"/>
              <a:t>t have separated as in the past APR on one side and fees on the other It was important to have one standard that looks at overall pricing and fees are part of that.  Fees is just one component of pricing and we need to look at the various types of fees and whether there are some that seem to be acceptable.  </a:t>
            </a:r>
          </a:p>
          <a:p>
            <a:pPr marL="220663" indent="-220663" eaLnBrk="1" hangingPunct="1">
              <a:spcBef>
                <a:spcPct val="0"/>
              </a:spcBef>
            </a:pPr>
            <a:endParaRPr lang="en-US" altLang="en-US"/>
          </a:p>
          <a:p>
            <a:pPr marL="220663" indent="-220663" eaLnBrk="1" hangingPunct="1">
              <a:spcBef>
                <a:spcPct val="0"/>
              </a:spcBef>
            </a:pPr>
            <a:r>
              <a:rPr lang="en-US" altLang="en-US"/>
              <a:t>The whole approach for quant in pricing reflect that there is pricing data available out there and to the extent that it is available it should be used.  It is very difficult if not impossible to have stringent rules about what constitutes fair pricing given that there are so many components that come into pricing. We wanted to push quant indicators as much as possible to be as good as possible and to quire certifiers to take them into consideration in decision-making but not just look at them, but have much more stringent requirements around the pricing process and pricing policy that the MFI has.  </a:t>
            </a:r>
          </a:p>
          <a:p>
            <a:pPr marL="220663" indent="-220663" eaLnBrk="1" hangingPunct="1">
              <a:spcBef>
                <a:spcPct val="0"/>
              </a:spcBef>
            </a:pPr>
            <a:endParaRPr lang="en-US" altLang="en-US"/>
          </a:p>
          <a:p>
            <a:pPr marL="220663" indent="-220663" eaLnBrk="1" hangingPunct="1">
              <a:spcBef>
                <a:spcPct val="0"/>
              </a:spcBef>
            </a:pPr>
            <a:r>
              <a:rPr lang="en-US" altLang="en-US"/>
              <a:t>Radical transparency approach, not just on pricing products but around pricing approach.  Require all of that information to be made available and require a conversation between a certifier and the institution so they understand the philosophy around pricing is. We are requiring them to do the quant analysis into account into decision-making.  </a:t>
            </a:r>
          </a:p>
          <a:p>
            <a:pPr marL="220663" indent="-220663" eaLnBrk="1" hangingPunct="1">
              <a:spcBef>
                <a:spcPct val="0"/>
              </a:spcBef>
            </a:pPr>
            <a:endParaRPr lang="en-US" altLang="en-US"/>
          </a:p>
          <a:p>
            <a:pPr marL="220663" indent="-220663" eaLnBrk="1" hangingPunct="1">
              <a:spcBef>
                <a:spcPct val="0"/>
              </a:spcBef>
            </a:pPr>
            <a:r>
              <a:rPr lang="en-US" altLang="en-US"/>
              <a:t>We are not satisfied with a peer analysis, ultimately it gets very subjective.  </a:t>
            </a:r>
          </a:p>
          <a:p>
            <a:pPr marL="220663" indent="-220663" eaLnBrk="1" hangingPunct="1">
              <a:spcBef>
                <a:spcPct val="0"/>
              </a:spcBef>
            </a:pPr>
            <a:r>
              <a:rPr lang="en-US" altLang="en-US"/>
              <a:t>Use best data they possibly have: Like what?  If the don't have product-level data then ???</a:t>
            </a:r>
          </a:p>
          <a:p>
            <a:pPr marL="220663" indent="-220663" eaLnBrk="1" hangingPunct="1">
              <a:spcBef>
                <a:spcPct val="0"/>
              </a:spcBef>
            </a:pPr>
            <a:r>
              <a:rPr lang="en-US" altLang="en-US"/>
              <a:t>Do peer group analysis and but also to do analysis against expected performance and what this will allow us to do is to have more information that feeds into decision-making process. Combination of the two that will come into account into deciding whether or not an organization has responsible pricing.  We will ask the certifiers to do the analysis for the overall pricing, whether APR if they have product-level data or yield if they don</a:t>
            </a:r>
            <a:r>
              <a:rPr lang="ja-JP" altLang="en-US"/>
              <a:t>’</a:t>
            </a:r>
            <a:r>
              <a:rPr lang="en-US" altLang="ja-JP"/>
              <a:t>t.  But also look at main components of pricing, not just benchmark overall pricing but also benchmark individual components.  </a:t>
            </a:r>
          </a:p>
          <a:p>
            <a:pPr marL="220663" indent="-220663" eaLnBrk="1" hangingPunct="1">
              <a:spcBef>
                <a:spcPct val="0"/>
              </a:spcBef>
            </a:pPr>
            <a:endParaRPr lang="en-US" altLang="en-US"/>
          </a:p>
          <a:p>
            <a:pPr marL="220663" indent="-220663" eaLnBrk="1" hangingPunct="1">
              <a:spcBef>
                <a:spcPct val="0"/>
              </a:spcBef>
            </a:pPr>
            <a:r>
              <a:rPr lang="en-US" altLang="en-US"/>
              <a:t>In 1.0 we were looking at efficiency, but not other components. That is a difference.  We are looking at overall pricing including efficiency but also major components like loan loss ratio and also profit. We are not looking at cost of funds we feel that institutions do not have that much control over the cost of funds.  Less relevant in the context of a certification.  We will be looking at more than efficiency. For each of these elements, the certifier will compare performance of the MFI with peers and with expected performance and that if the MFI is within range, than its green, if it</a:t>
            </a:r>
            <a:r>
              <a:rPr lang="ja-JP" altLang="en-US"/>
              <a:t>’</a:t>
            </a:r>
            <a:r>
              <a:rPr lang="en-US" altLang="ja-JP"/>
              <a:t>s outside the range it</a:t>
            </a:r>
            <a:r>
              <a:rPr lang="ja-JP" altLang="en-US"/>
              <a:t>’</a:t>
            </a:r>
            <a:r>
              <a:rPr lang="en-US" altLang="ja-JP"/>
              <a:t>s orange that requires more conversation.  Except for when the FI is both outside of range both compared to peers and compared to expected performance than it will be red and it will fail.  It allows it to have some boundary, so that we have fewer cases having a subjective analysis of pricing is tricky.  So we are limiting these if an institution is significantly outside the range when you compare to peers and expected performance, than it's just red.  </a:t>
            </a:r>
          </a:p>
          <a:p>
            <a:pPr marL="220663" indent="-220663" eaLnBrk="1" hangingPunct="1">
              <a:spcBef>
                <a:spcPct val="0"/>
              </a:spcBef>
            </a:pPr>
            <a:endParaRPr lang="en-US" altLang="en-US"/>
          </a:p>
          <a:p>
            <a:pPr marL="220663" indent="-220663" eaLnBrk="1" hangingPunct="1">
              <a:spcBef>
                <a:spcPct val="0"/>
              </a:spcBef>
            </a:pPr>
            <a:r>
              <a:rPr lang="en-US" altLang="en-US"/>
              <a:t>How are you calculating expected performance? For loan loss expense we are setting the expectation based on what a good quality portfolio is, less than 5%, knowing that this can be adjusted at the market level.  </a:t>
            </a:r>
          </a:p>
          <a:p>
            <a:pPr marL="220663" indent="-220663" eaLnBrk="1" hangingPunct="1">
              <a:spcBef>
                <a:spcPct val="0"/>
              </a:spcBef>
            </a:pPr>
            <a:endParaRPr lang="en-US" altLang="en-US"/>
          </a:p>
          <a:p>
            <a:pPr marL="220663" indent="-220663" eaLnBrk="1" hangingPunct="1">
              <a:spcBef>
                <a:spcPct val="0"/>
              </a:spcBef>
            </a:pPr>
            <a:r>
              <a:rPr lang="en-US" altLang="en-US"/>
              <a:t>For profit, we use it according to guidelines of what social investors are using.  Daniel did historical analysis as an upper range, 5% ROA that above which would trigger an orange flag.  The social investors have been working with 7%, so we went with this. It</a:t>
            </a:r>
            <a:r>
              <a:rPr lang="ja-JP" altLang="en-US"/>
              <a:t>’</a:t>
            </a:r>
            <a:r>
              <a:rPr lang="en-US" altLang="ja-JP"/>
              <a:t>s not a cap, it would trigger more discussion and then for operating expense, this is what Daniel Rozas worked on, he worked on a predictive model of what OPEX would be given a bunch of criteria.  Daniel used Mix data to refine model.  Come up with predictive operating expense ratio, factoring in as many factors as possible.</a:t>
            </a:r>
            <a:endParaRPr lang="en-US" altLang="en-US"/>
          </a:p>
        </p:txBody>
      </p:sp>
    </p:spTree>
    <p:extLst>
      <p:ext uri="{BB962C8B-B14F-4D97-AF65-F5344CB8AC3E}">
        <p14:creationId xmlns:p14="http://schemas.microsoft.com/office/powerpoint/2010/main" val="13299235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90C343A4-870E-6D4D-9138-2F00FA57DF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BCE55F8-FE2A-F847-BD03-98CFBC50A41F}" type="slidenum">
              <a:rPr lang="en-US" altLang="en-US" smtClean="0">
                <a:cs typeface="Arial" panose="020B0604020202020204" pitchFamily="34" charset="0"/>
              </a:rPr>
              <a:pPr>
                <a:spcBef>
                  <a:spcPct val="0"/>
                </a:spcBef>
              </a:pPr>
              <a:t>63</a:t>
            </a:fld>
            <a:endParaRPr lang="en-US" altLang="en-US">
              <a:cs typeface="Arial" panose="020B0604020202020204" pitchFamily="34" charset="0"/>
            </a:endParaRPr>
          </a:p>
        </p:txBody>
      </p:sp>
      <p:sp>
        <p:nvSpPr>
          <p:cNvPr id="19458" name="Rectangle 2">
            <a:extLst>
              <a:ext uri="{FF2B5EF4-FFF2-40B4-BE49-F238E27FC236}">
                <a16:creationId xmlns:a16="http://schemas.microsoft.com/office/drawing/2014/main" id="{20E3BCA7-7E03-0046-AB70-8CF136A555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a:extLst>
              <a:ext uri="{FF2B5EF4-FFF2-40B4-BE49-F238E27FC236}">
                <a16:creationId xmlns:a16="http://schemas.microsoft.com/office/drawing/2014/main" id="{AAB9BE5D-939A-F44F-AABD-0B2D92D389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0663" indent="-220663" eaLnBrk="1" hangingPunct="1">
              <a:spcBef>
                <a:spcPct val="0"/>
              </a:spcBef>
            </a:pPr>
            <a:r>
              <a:rPr lang="en-US" altLang="en-US">
                <a:latin typeface="Helvetica Neue" panose="02000503000000020004" pitchFamily="2" charset="0"/>
              </a:rPr>
              <a:t>Principle in Practice – 8 mins </a:t>
            </a:r>
          </a:p>
          <a:p>
            <a:pPr marL="220663" indent="-220663" eaLnBrk="1" hangingPunct="1">
              <a:spcBef>
                <a:spcPct val="0"/>
              </a:spcBef>
            </a:pPr>
            <a:r>
              <a:rPr lang="en-US" altLang="en-US" b="1"/>
              <a:t>Responsible pricing</a:t>
            </a:r>
          </a:p>
          <a:p>
            <a:pPr marL="220663" indent="-220663" eaLnBrk="1" hangingPunct="1">
              <a:spcBef>
                <a:spcPct val="0"/>
              </a:spcBef>
            </a:pPr>
            <a:r>
              <a:rPr lang="es-CO" altLang="en-US"/>
              <a:t>This is the Campaign’s definition of Responsible Pricing</a:t>
            </a:r>
            <a:r>
              <a:rPr lang="en-US" altLang="en-US">
                <a:latin typeface="Helvetica Neue" panose="02000503000000020004" pitchFamily="2" charset="0"/>
              </a:rPr>
              <a:t>. An institution puts this principle into practice by ensuring that p</a:t>
            </a:r>
            <a:r>
              <a:rPr lang="en-US" altLang="en-US"/>
              <a:t>ricing, terms and conditions will be set in a way that is affordable to clients while allowing for financial institutions to be sustainable. </a:t>
            </a:r>
          </a:p>
          <a:p>
            <a:pPr marL="220663" indent="-220663" eaLnBrk="1" hangingPunct="1">
              <a:spcBef>
                <a:spcPct val="0"/>
              </a:spcBef>
            </a:pPr>
            <a:endParaRPr lang="en-US" altLang="en-US"/>
          </a:p>
          <a:p>
            <a:pPr marL="220663" indent="-220663" eaLnBrk="1" hangingPunct="1">
              <a:spcBef>
                <a:spcPct val="0"/>
              </a:spcBef>
            </a:pPr>
            <a:r>
              <a:rPr lang="en-US" altLang="en-US"/>
              <a:t>Concept of sustainability to institution and affordability for client.  </a:t>
            </a:r>
          </a:p>
          <a:p>
            <a:pPr marL="220663" indent="-220663" eaLnBrk="1" hangingPunct="1">
              <a:spcBef>
                <a:spcPct val="0"/>
              </a:spcBef>
              <a:buFontTx/>
              <a:buChar char="•"/>
            </a:pPr>
            <a:r>
              <a:rPr lang="en-US" altLang="en-US"/>
              <a:t>Sustainability is a client protection issue, if an institution is not operating in the long term then clients are not going to be protected or served.  Important for institution to at least cover its costs and ensure they are around in longer term. </a:t>
            </a:r>
          </a:p>
          <a:p>
            <a:pPr marL="220663" indent="-220663" eaLnBrk="1" hangingPunct="1">
              <a:spcBef>
                <a:spcPct val="0"/>
              </a:spcBef>
              <a:buFontTx/>
              <a:buChar char="•"/>
            </a:pPr>
            <a:r>
              <a:rPr lang="en-US" altLang="en-US"/>
              <a:t>Second standard is about pricing policy and the third is about ensuring the institution do not signal any pricing issues.  </a:t>
            </a:r>
          </a:p>
          <a:p>
            <a:pPr marL="220663" indent="-220663" eaLnBrk="1" hangingPunct="1">
              <a:spcBef>
                <a:spcPct val="0"/>
              </a:spcBef>
            </a:pPr>
            <a:endParaRPr lang="en-US" altLang="en-US"/>
          </a:p>
          <a:p>
            <a:pPr marL="220663" indent="-220663" eaLnBrk="1" hangingPunct="1">
              <a:spcBef>
                <a:spcPct val="0"/>
              </a:spcBef>
            </a:pPr>
            <a:r>
              <a:rPr lang="en-US" altLang="en-US"/>
              <a:t>We don</a:t>
            </a:r>
            <a:r>
              <a:rPr lang="ja-JP" altLang="en-US"/>
              <a:t>’</a:t>
            </a:r>
            <a:r>
              <a:rPr lang="en-US" altLang="ja-JP"/>
              <a:t>t have separated as in the past APR on one side and fees on the other It was important to have one standard that looks at overall pricing and fees are part of that.  Fees is just one component of pricing and we need to look at the various types of fees and whether there are some that seem to be acceptable.  </a:t>
            </a:r>
          </a:p>
          <a:p>
            <a:pPr marL="220663" indent="-220663" eaLnBrk="1" hangingPunct="1">
              <a:spcBef>
                <a:spcPct val="0"/>
              </a:spcBef>
            </a:pPr>
            <a:endParaRPr lang="en-US" altLang="en-US"/>
          </a:p>
          <a:p>
            <a:pPr marL="220663" indent="-220663" eaLnBrk="1" hangingPunct="1">
              <a:spcBef>
                <a:spcPct val="0"/>
              </a:spcBef>
            </a:pPr>
            <a:r>
              <a:rPr lang="en-US" altLang="en-US"/>
              <a:t>The whole approach for quant in pricing reflect that there is pricing data available out there and to the extent that it is available it should be used.  It is very difficult if not impossible to have stringent rules about what constitutes fair pricing given that there are so many components that come into pricing. We wanted to push quant indicators as much as possible to be as good as possible and to quire certifiers to take them into consideration in decision-making but not just look at them, but have much more stringent requirements around the pricing process and pricing policy that the MFI has.  </a:t>
            </a:r>
          </a:p>
          <a:p>
            <a:pPr marL="220663" indent="-220663" eaLnBrk="1" hangingPunct="1">
              <a:spcBef>
                <a:spcPct val="0"/>
              </a:spcBef>
            </a:pPr>
            <a:endParaRPr lang="en-US" altLang="en-US"/>
          </a:p>
          <a:p>
            <a:pPr marL="220663" indent="-220663" eaLnBrk="1" hangingPunct="1">
              <a:spcBef>
                <a:spcPct val="0"/>
              </a:spcBef>
            </a:pPr>
            <a:r>
              <a:rPr lang="en-US" altLang="en-US"/>
              <a:t>Radical transparency approach, not just on pricing products but around pricing approach.  Require all of that information to be made available and require a conversation between a certifier and the institution so they understand the philosophy around pricing is. We are requiring them to do the quant analysis into account into decision-making.  </a:t>
            </a:r>
          </a:p>
          <a:p>
            <a:pPr marL="220663" indent="-220663" eaLnBrk="1" hangingPunct="1">
              <a:spcBef>
                <a:spcPct val="0"/>
              </a:spcBef>
            </a:pPr>
            <a:endParaRPr lang="en-US" altLang="en-US"/>
          </a:p>
          <a:p>
            <a:pPr marL="220663" indent="-220663" eaLnBrk="1" hangingPunct="1">
              <a:spcBef>
                <a:spcPct val="0"/>
              </a:spcBef>
            </a:pPr>
            <a:r>
              <a:rPr lang="en-US" altLang="en-US"/>
              <a:t>We are not satisfied with a peer analysis, ultimately it gets very subjective.  </a:t>
            </a:r>
          </a:p>
          <a:p>
            <a:pPr marL="220663" indent="-220663" eaLnBrk="1" hangingPunct="1">
              <a:spcBef>
                <a:spcPct val="0"/>
              </a:spcBef>
            </a:pPr>
            <a:r>
              <a:rPr lang="en-US" altLang="en-US"/>
              <a:t>Use best data they possibly have: Like what?  If the don't have product-level data then ???</a:t>
            </a:r>
          </a:p>
          <a:p>
            <a:pPr marL="220663" indent="-220663" eaLnBrk="1" hangingPunct="1">
              <a:spcBef>
                <a:spcPct val="0"/>
              </a:spcBef>
            </a:pPr>
            <a:r>
              <a:rPr lang="en-US" altLang="en-US"/>
              <a:t>Do peer group analysis and but also to do analysis against expected performance and what this will allow us to do is to have more information that feeds into decision-making process. Combination of the two that will come into account into deciding whether or not an organization has responsible pricing.  We will ask the certifiers to do the analysis for the overall pricing, whether APR if they have product-level data or yield if they don</a:t>
            </a:r>
            <a:r>
              <a:rPr lang="ja-JP" altLang="en-US"/>
              <a:t>’</a:t>
            </a:r>
            <a:r>
              <a:rPr lang="en-US" altLang="ja-JP"/>
              <a:t>t.  But also look at main components of pricing, not just benchmark overall pricing but also benchmark individual components.  </a:t>
            </a:r>
          </a:p>
          <a:p>
            <a:pPr marL="220663" indent="-220663" eaLnBrk="1" hangingPunct="1">
              <a:spcBef>
                <a:spcPct val="0"/>
              </a:spcBef>
            </a:pPr>
            <a:endParaRPr lang="en-US" altLang="en-US"/>
          </a:p>
          <a:p>
            <a:pPr marL="220663" indent="-220663" eaLnBrk="1" hangingPunct="1">
              <a:spcBef>
                <a:spcPct val="0"/>
              </a:spcBef>
            </a:pPr>
            <a:r>
              <a:rPr lang="en-US" altLang="en-US"/>
              <a:t>In 1.0 we were looking at efficiency, but not other components. That is a difference.  We are looking at overall pricing including efficiency but also major components like loan loss ratio and also profit. We are not looking at cost of funds we feel that institutions do not have that much control over the cost of funds.  Less relevant in the context of a certification.  We will be looking at more than efficiency. For each of these elements, the certifier will compare performance of the MFI with peers and with expected performance and that if the MFI is within range, than its green, if it</a:t>
            </a:r>
            <a:r>
              <a:rPr lang="ja-JP" altLang="en-US"/>
              <a:t>’</a:t>
            </a:r>
            <a:r>
              <a:rPr lang="en-US" altLang="ja-JP"/>
              <a:t>s outside the range it</a:t>
            </a:r>
            <a:r>
              <a:rPr lang="ja-JP" altLang="en-US"/>
              <a:t>’</a:t>
            </a:r>
            <a:r>
              <a:rPr lang="en-US" altLang="ja-JP"/>
              <a:t>s orange that requires more conversation.  Except for when the FI is both outside of range both compared to peers and compared to expected performance than it will be red and it will fail.  It allows it to have some boundary, so that we have fewer cases having a subjective analysis of pricing is tricky.  So we are limiting these if an institution is significantly outside the range when you compare to peers and expected performance, than it's just red.  </a:t>
            </a:r>
          </a:p>
          <a:p>
            <a:pPr marL="220663" indent="-220663" eaLnBrk="1" hangingPunct="1">
              <a:spcBef>
                <a:spcPct val="0"/>
              </a:spcBef>
            </a:pPr>
            <a:endParaRPr lang="en-US" altLang="en-US"/>
          </a:p>
          <a:p>
            <a:pPr marL="220663" indent="-220663" eaLnBrk="1" hangingPunct="1">
              <a:spcBef>
                <a:spcPct val="0"/>
              </a:spcBef>
            </a:pPr>
            <a:r>
              <a:rPr lang="en-US" altLang="en-US"/>
              <a:t>How are you calculating expected performance? For loan loss expense we are setting the expectation based on what a good quality portfolio is, less than 5%, knowing that this can be adjusted at the market level.  </a:t>
            </a:r>
          </a:p>
          <a:p>
            <a:pPr marL="220663" indent="-220663" eaLnBrk="1" hangingPunct="1">
              <a:spcBef>
                <a:spcPct val="0"/>
              </a:spcBef>
            </a:pPr>
            <a:endParaRPr lang="en-US" altLang="en-US"/>
          </a:p>
          <a:p>
            <a:pPr marL="220663" indent="-220663" eaLnBrk="1" hangingPunct="1">
              <a:spcBef>
                <a:spcPct val="0"/>
              </a:spcBef>
            </a:pPr>
            <a:r>
              <a:rPr lang="en-US" altLang="en-US"/>
              <a:t>For profit, we use it according to guidelines of what social investors are using.  Daniel did historical analysis as an upper range, 5% ROA that above which would trigger an orange flag.  The social investors have been working with 7%, so we went with this. It</a:t>
            </a:r>
            <a:r>
              <a:rPr lang="ja-JP" altLang="en-US"/>
              <a:t>’</a:t>
            </a:r>
            <a:r>
              <a:rPr lang="en-US" altLang="ja-JP"/>
              <a:t>s not a cap, it would trigger more discussion and then for operating expense, this is what Daniel Rozas worked on, he worked on a predictive model of what OPEX would be given a bunch of criteria.  Daniel used Mix data to refine model.  Come up with predictive operating expense ratio, factoring in as many factors as possible.</a:t>
            </a:r>
            <a:endParaRPr lang="en-US" altLang="en-US"/>
          </a:p>
        </p:txBody>
      </p:sp>
    </p:spTree>
    <p:extLst>
      <p:ext uri="{BB962C8B-B14F-4D97-AF65-F5344CB8AC3E}">
        <p14:creationId xmlns:p14="http://schemas.microsoft.com/office/powerpoint/2010/main" val="1545683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3794"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ltLang="en-US" dirty="0">
              <a:latin typeface="Arial" pitchFamily="34" charset="0"/>
              <a:ea typeface="ＭＳ Ｐゴシック" pitchFamily="34" charset="-128"/>
            </a:endParaRPr>
          </a:p>
        </p:txBody>
      </p:sp>
      <p:sp>
        <p:nvSpPr>
          <p:cNvPr id="33795"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ea typeface="ＭＳ Ｐゴシック" pitchFamily="34" charset="-128"/>
              </a:defRPr>
            </a:lvl1pPr>
            <a:lvl2pPr marL="729057" indent="-280406">
              <a:spcBef>
                <a:spcPct val="30000"/>
              </a:spcBef>
              <a:defRPr sz="1200">
                <a:solidFill>
                  <a:schemeClr val="tx1"/>
                </a:solidFill>
                <a:latin typeface="Calibri" pitchFamily="34" charset="0"/>
                <a:ea typeface="ＭＳ Ｐゴシック" pitchFamily="34" charset="-128"/>
              </a:defRPr>
            </a:lvl2pPr>
            <a:lvl3pPr marL="1121626" indent="-224325">
              <a:spcBef>
                <a:spcPct val="30000"/>
              </a:spcBef>
              <a:defRPr sz="1200">
                <a:solidFill>
                  <a:schemeClr val="tx1"/>
                </a:solidFill>
                <a:latin typeface="Calibri" pitchFamily="34" charset="0"/>
                <a:ea typeface="ＭＳ Ｐゴシック" pitchFamily="34" charset="-128"/>
              </a:defRPr>
            </a:lvl3pPr>
            <a:lvl4pPr marL="1570276" indent="-224325">
              <a:spcBef>
                <a:spcPct val="30000"/>
              </a:spcBef>
              <a:defRPr sz="1200">
                <a:solidFill>
                  <a:schemeClr val="tx1"/>
                </a:solidFill>
                <a:latin typeface="Calibri" pitchFamily="34" charset="0"/>
                <a:ea typeface="ＭＳ Ｐゴシック" pitchFamily="34" charset="-128"/>
              </a:defRPr>
            </a:lvl4pPr>
            <a:lvl5pPr marL="2018927" indent="-224325">
              <a:spcBef>
                <a:spcPct val="30000"/>
              </a:spcBef>
              <a:defRPr sz="1200">
                <a:solidFill>
                  <a:schemeClr val="tx1"/>
                </a:solidFill>
                <a:latin typeface="Calibri" pitchFamily="34" charset="0"/>
                <a:ea typeface="ＭＳ Ｐゴシック" pitchFamily="34" charset="-128"/>
              </a:defRPr>
            </a:lvl5pPr>
            <a:lvl6pPr marL="2467577" indent="-224325" defTabSz="44865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16227" indent="-224325" defTabSz="44865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64878" indent="-224325" defTabSz="44865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3528" indent="-224325" defTabSz="44865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a:spcBef>
                <a:spcPct val="0"/>
              </a:spcBef>
            </a:pPr>
            <a:fld id="{F663D862-4DB5-42B2-9027-1010B9D5B507}" type="slidenum">
              <a:rPr lang="en-US" altLang="en-US">
                <a:latin typeface="Arial" pitchFamily="34" charset="0"/>
              </a:rPr>
              <a:pPr>
                <a:spcBef>
                  <a:spcPct val="0"/>
                </a:spcBef>
              </a:pPr>
              <a:t>16</a:t>
            </a:fld>
            <a:endParaRPr lang="en-US" altLang="en-US" dirty="0">
              <a:latin typeface="Arial" pitchFamily="34" charset="0"/>
            </a:endParaRPr>
          </a:p>
        </p:txBody>
      </p:sp>
    </p:spTree>
    <p:extLst>
      <p:ext uri="{BB962C8B-B14F-4D97-AF65-F5344CB8AC3E}">
        <p14:creationId xmlns:p14="http://schemas.microsoft.com/office/powerpoint/2010/main" val="39546092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8F54E095-E270-6840-960B-7FE6BD5231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E4ED2C65-36A6-2240-B65F-D1C7FD7D59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role of Management – 3 mins </a:t>
            </a:r>
          </a:p>
          <a:p>
            <a:pPr eaLnBrk="1" hangingPunct="1">
              <a:spcBef>
                <a:spcPct val="0"/>
              </a:spcBef>
            </a:pPr>
            <a:r>
              <a:rPr lang="en-US" altLang="en-US"/>
              <a:t>Especially important to have very strong management oversight and systems are particularly important. In V2.0 Smart Campaign has promoted the management oversight at the level of the standard (that</a:t>
            </a:r>
            <a:r>
              <a:rPr lang="ja-JP" altLang="en-US"/>
              <a:t>’</a:t>
            </a:r>
            <a:r>
              <a:rPr lang="en-US" altLang="ja-JP"/>
              <a:t>s not consistent across the principles and we</a:t>
            </a:r>
            <a:r>
              <a:rPr lang="ja-JP" altLang="en-US"/>
              <a:t>’</a:t>
            </a:r>
            <a:r>
              <a:rPr lang="en-US" altLang="ja-JP"/>
              <a:t>re okay with that).  </a:t>
            </a:r>
          </a:p>
          <a:p>
            <a:pPr eaLnBrk="1" hangingPunct="1">
              <a:spcBef>
                <a:spcPct val="0"/>
              </a:spcBef>
            </a:pPr>
            <a:endParaRPr lang="en-US" altLang="en-US"/>
          </a:p>
          <a:p>
            <a:pPr eaLnBrk="1" hangingPunct="1">
              <a:spcBef>
                <a:spcPct val="0"/>
              </a:spcBef>
            </a:pPr>
            <a:r>
              <a:rPr lang="en-US" altLang="en-US"/>
              <a:t>Staff behavior is a direct result of management priorities and imperatives. These are ways that management can encourage ethical staff behavior.</a:t>
            </a:r>
          </a:p>
        </p:txBody>
      </p:sp>
      <p:sp>
        <p:nvSpPr>
          <p:cNvPr id="17411" name="Slide Number Placeholder 3">
            <a:extLst>
              <a:ext uri="{FF2B5EF4-FFF2-40B4-BE49-F238E27FC236}">
                <a16:creationId xmlns:a16="http://schemas.microsoft.com/office/drawing/2014/main" id="{3ED22E16-EFD2-B841-B57C-F4F864202B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ABA2C20-2DB5-C745-BE95-C6D4E91AC1C8}" type="slidenum">
              <a:rPr lang="en-US" altLang="en-US" smtClean="0">
                <a:cs typeface="Arial" panose="020B0604020202020204" pitchFamily="34" charset="0"/>
              </a:rPr>
              <a:pPr>
                <a:spcBef>
                  <a:spcPct val="0"/>
                </a:spcBef>
              </a:pPr>
              <a:t>64</a:t>
            </a:fld>
            <a:endParaRPr lang="en-US" altLang="en-US">
              <a:cs typeface="Arial" panose="020B0604020202020204" pitchFamily="34" charset="0"/>
            </a:endParaRPr>
          </a:p>
        </p:txBody>
      </p:sp>
    </p:spTree>
    <p:extLst>
      <p:ext uri="{BB962C8B-B14F-4D97-AF65-F5344CB8AC3E}">
        <p14:creationId xmlns:p14="http://schemas.microsoft.com/office/powerpoint/2010/main" val="41594805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9F3DE6FF-5879-8A44-96DB-B2BB7F27BC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2E08D8A-EDBA-AC4C-A2A3-05FFED3E2100}" type="slidenum">
              <a:rPr lang="en-US" altLang="en-US" smtClean="0">
                <a:cs typeface="Arial" panose="020B0604020202020204" pitchFamily="34" charset="0"/>
              </a:rPr>
              <a:pPr>
                <a:spcBef>
                  <a:spcPct val="0"/>
                </a:spcBef>
              </a:pPr>
              <a:t>65</a:t>
            </a:fld>
            <a:endParaRPr lang="en-US" altLang="en-US">
              <a:cs typeface="Arial" panose="020B0604020202020204" pitchFamily="34" charset="0"/>
            </a:endParaRPr>
          </a:p>
        </p:txBody>
      </p:sp>
      <p:sp>
        <p:nvSpPr>
          <p:cNvPr id="25602" name="Rectangle 2">
            <a:extLst>
              <a:ext uri="{FF2B5EF4-FFF2-40B4-BE49-F238E27FC236}">
                <a16:creationId xmlns:a16="http://schemas.microsoft.com/office/drawing/2014/main" id="{84A04B8C-77E0-4549-BA69-7F98771C4D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a:extLst>
              <a:ext uri="{FF2B5EF4-FFF2-40B4-BE49-F238E27FC236}">
                <a16:creationId xmlns:a16="http://schemas.microsoft.com/office/drawing/2014/main" id="{D34A4B74-E1CB-074B-8527-77513A7365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Principle in Practice – 5 mins. </a:t>
            </a:r>
          </a:p>
          <a:p>
            <a:pPr eaLnBrk="1" hangingPunct="1">
              <a:spcBef>
                <a:spcPct val="0"/>
              </a:spcBef>
            </a:pPr>
            <a:endParaRPr lang="en-US" altLang="en-US"/>
          </a:p>
          <a:p>
            <a:pPr eaLnBrk="1" hangingPunct="1">
              <a:spcBef>
                <a:spcPct val="0"/>
              </a:spcBef>
            </a:pPr>
            <a:r>
              <a:rPr lang="en-US" altLang="en-US"/>
              <a:t>Financial service providers have a responsibility to exercise good faith in designing products and delivery channels that are suitable for clients and to not take advantage of client inexperience and/or underdeveloped markets. They should take active steps to consider the characteristics of target clients during the design process. Products should function as advertized, provide value for money, and not be deceptive in design.</a:t>
            </a:r>
          </a:p>
          <a:p>
            <a:pPr eaLnBrk="1" hangingPunct="1">
              <a:spcBef>
                <a:spcPct val="0"/>
              </a:spcBef>
            </a:pPr>
            <a:endParaRPr lang="en-US" altLang="en-US"/>
          </a:p>
          <a:p>
            <a:pPr eaLnBrk="1" hangingPunct="1">
              <a:spcBef>
                <a:spcPct val="0"/>
              </a:spcBef>
            </a:pPr>
            <a:r>
              <a:rPr lang="en-US" altLang="en-US"/>
              <a:t>Considerable care should be given to designing products that suit client needs while being simple and flexible. As one example, loan repayment schedules are best structured to correspond with the expected cash flows of borrowers. The point of suitability is not to over-design products for narrowly defined purposes, but to ensure that the products are designed to be useful for clients. In delivering products, providers should gather sufficient information from the customer to ensure that the product is likely to meet the customer’s needs and capacity.</a:t>
            </a:r>
          </a:p>
          <a:p>
            <a:pPr eaLnBrk="1" hangingPunct="1">
              <a:spcBef>
                <a:spcPct val="0"/>
              </a:spcBef>
            </a:pPr>
            <a:r>
              <a:rPr lang="en-US" altLang="en-US"/>
              <a:t> </a:t>
            </a:r>
          </a:p>
          <a:p>
            <a:pPr eaLnBrk="1" hangingPunct="1">
              <a:spcBef>
                <a:spcPct val="0"/>
              </a:spcBef>
            </a:pPr>
            <a:r>
              <a:rPr lang="en-US" altLang="en-US"/>
              <a:t>Suitable product delivery. Product design should take into account the process by which products will be sold, as discussed further under Fair and Respectful Treatment.</a:t>
            </a:r>
          </a:p>
          <a:p>
            <a:pPr eaLnBrk="1" hangingPunct="1">
              <a:spcBef>
                <a:spcPct val="0"/>
              </a:spcBef>
            </a:pPr>
            <a:r>
              <a:rPr lang="en-US" altLang="en-US"/>
              <a:t>Simplicity. Simple products, including products with simple pricing, are easier for clients to understand and compare. Simple products may be more affordable and flexible for clients. Simplicity implies minimizing the use of bundled products (that is, requiring a client to buy a second product, such as credit life insurance, in order to use a first product, such as a loan).2 We note that simplicity is not an absolute value: it must serve product relevance and usefulness.</a:t>
            </a:r>
          </a:p>
          <a:p>
            <a:pPr eaLnBrk="1" hangingPunct="1">
              <a:spcBef>
                <a:spcPct val="0"/>
              </a:spcBef>
            </a:pPr>
            <a:r>
              <a:rPr lang="en-US" altLang="en-US"/>
              <a:t>Minimum changes. Products should be designed in a way that minimizes the possibility that product changes, such as unexpected changes in pricing, terms or fees will become necessary during the course of the product’s life.</a:t>
            </a:r>
          </a:p>
          <a:p>
            <a:pPr eaLnBrk="1" hangingPunct="1">
              <a:spcBef>
                <a:spcPct val="0"/>
              </a:spcBef>
            </a:pPr>
            <a:r>
              <a:rPr lang="en-US" altLang="en-US"/>
              <a:t>No waivers of client rights. As a general rule, clients should not be asked to waive their rights, such as the right to sue the provider, receive information, cancel use of the product, maintain privacy, etc. If a financial service provider considers a waiver imperative, for example if a product is not viable without a waiver, then this should be made clear to the client. Waivers requested for the convenience of the provider are generally not appropriate.</a:t>
            </a:r>
          </a:p>
          <a:p>
            <a:pPr eaLnBrk="1" hangingPunct="1">
              <a:spcBef>
                <a:spcPct val="0"/>
              </a:spcBef>
            </a:pPr>
            <a:endParaRPr lang="en-US" altLang="en-US"/>
          </a:p>
        </p:txBody>
      </p:sp>
    </p:spTree>
    <p:extLst>
      <p:ext uri="{BB962C8B-B14F-4D97-AF65-F5344CB8AC3E}">
        <p14:creationId xmlns:p14="http://schemas.microsoft.com/office/powerpoint/2010/main" val="15601313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B52741B-942B-2848-A35A-761F7CAD4E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CD582D2-97C8-324D-9CE3-D2F5D1BFBE2F}" type="slidenum">
              <a:rPr lang="en-US" altLang="en-US" smtClean="0">
                <a:cs typeface="Arial" panose="020B0604020202020204" pitchFamily="34" charset="0"/>
              </a:rPr>
              <a:pPr>
                <a:spcBef>
                  <a:spcPct val="0"/>
                </a:spcBef>
              </a:pPr>
              <a:t>66</a:t>
            </a:fld>
            <a:endParaRPr lang="en-US" altLang="en-US">
              <a:cs typeface="Arial" panose="020B0604020202020204" pitchFamily="34" charset="0"/>
            </a:endParaRPr>
          </a:p>
        </p:txBody>
      </p:sp>
      <p:sp>
        <p:nvSpPr>
          <p:cNvPr id="27650" name="Rectangle 2">
            <a:extLst>
              <a:ext uri="{FF2B5EF4-FFF2-40B4-BE49-F238E27FC236}">
                <a16:creationId xmlns:a16="http://schemas.microsoft.com/office/drawing/2014/main" id="{B7116444-60A0-2C49-94BA-E4E5A57EC2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a:extLst>
              <a:ext uri="{FF2B5EF4-FFF2-40B4-BE49-F238E27FC236}">
                <a16:creationId xmlns:a16="http://schemas.microsoft.com/office/drawing/2014/main" id="{AA3DFC67-41C3-F843-914A-E90B005CCD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0663" indent="-220663" eaLnBrk="1" hangingPunct="1">
              <a:spcBef>
                <a:spcPct val="0"/>
              </a:spcBef>
            </a:pPr>
            <a:r>
              <a:rPr lang="en-US" altLang="en-US" dirty="0"/>
              <a:t>Code of Conduct/Ethics at the heart of the organization – 5 mins (Optional) </a:t>
            </a:r>
          </a:p>
          <a:p>
            <a:pPr marL="220663" indent="-220663" eaLnBrk="1" hangingPunct="1">
              <a:spcBef>
                <a:spcPct val="0"/>
              </a:spcBef>
            </a:pPr>
            <a:r>
              <a:rPr lang="en-US" altLang="en-US" dirty="0"/>
              <a:t>This is a visual representation of good practice. Here, the institution’s Code of Ethics is at the center of a series of interconnected systems and practices that promote ethical staff behavior.</a:t>
            </a:r>
          </a:p>
          <a:p>
            <a:pPr marL="220663" indent="-220663" eaLnBrk="1" hangingPunct="1">
              <a:spcBef>
                <a:spcPct val="0"/>
              </a:spcBef>
            </a:pPr>
            <a:r>
              <a:rPr lang="en-US" altLang="en-US" dirty="0"/>
              <a:t>The Code of Ethics should:</a:t>
            </a:r>
          </a:p>
          <a:p>
            <a:pPr marL="220663" indent="-220663" eaLnBrk="1" hangingPunct="1">
              <a:spcBef>
                <a:spcPct val="0"/>
              </a:spcBef>
              <a:buFontTx/>
              <a:buChar char="•"/>
            </a:pPr>
            <a:r>
              <a:rPr lang="en-US" altLang="en-US" dirty="0"/>
              <a:t>Govern how </a:t>
            </a:r>
            <a:r>
              <a:rPr lang="en-US" altLang="en-US" b="1" dirty="0"/>
              <a:t>Management </a:t>
            </a:r>
            <a:r>
              <a:rPr lang="en-US" altLang="en-US" dirty="0"/>
              <a:t>sets priorities and runs the business, including how it treats employees, markets to customers, implements its business strategies.</a:t>
            </a:r>
          </a:p>
          <a:p>
            <a:pPr marL="220663" indent="-220663" eaLnBrk="1" hangingPunct="1">
              <a:spcBef>
                <a:spcPct val="0"/>
              </a:spcBef>
              <a:buFontTx/>
              <a:buChar char="•"/>
            </a:pPr>
            <a:r>
              <a:rPr lang="en-US" altLang="en-US" dirty="0"/>
              <a:t>Set clear guidelines for what is acceptable and unacceptable inside an MFI so that the </a:t>
            </a:r>
            <a:r>
              <a:rPr lang="en-US" altLang="en-US" b="1" dirty="0"/>
              <a:t>Internal Audit </a:t>
            </a:r>
            <a:r>
              <a:rPr lang="en-US" altLang="en-US" dirty="0"/>
              <a:t>department can judge internal behavior on a set of ethical standards that match the clarity of the institution’s financial standards.</a:t>
            </a:r>
          </a:p>
          <a:p>
            <a:pPr marL="220663" indent="-220663" eaLnBrk="1" hangingPunct="1">
              <a:spcBef>
                <a:spcPct val="0"/>
              </a:spcBef>
              <a:buFontTx/>
              <a:buChar char="•"/>
            </a:pPr>
            <a:r>
              <a:rPr lang="en-US" altLang="en-US" dirty="0"/>
              <a:t>Help </a:t>
            </a:r>
            <a:r>
              <a:rPr lang="en-US" altLang="en-US" b="1" dirty="0"/>
              <a:t>Human Resources </a:t>
            </a:r>
            <a:r>
              <a:rPr lang="en-US" altLang="en-US" dirty="0"/>
              <a:t>choose candidates for employment based on their ‘fit’ with the MFI’s self-proclaimed standards and practices.  The Code of Ethics should also serve as a guide to HR for which behaviors and attitudes should be encouraged within the organization.</a:t>
            </a:r>
          </a:p>
        </p:txBody>
      </p:sp>
    </p:spTree>
    <p:extLst>
      <p:ext uri="{BB962C8B-B14F-4D97-AF65-F5344CB8AC3E}">
        <p14:creationId xmlns:p14="http://schemas.microsoft.com/office/powerpoint/2010/main" val="10571794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FFB4E6B5-DB0E-B34A-A599-F52C5A7D1C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3A209D5C-19ED-0B4A-826B-3C4EB5D4BC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role of Management – 3 mins </a:t>
            </a:r>
          </a:p>
          <a:p>
            <a:pPr eaLnBrk="1" hangingPunct="1">
              <a:spcBef>
                <a:spcPct val="0"/>
              </a:spcBef>
            </a:pPr>
            <a:r>
              <a:rPr lang="en-US" altLang="en-US"/>
              <a:t>Especially important to have very strong management oversight and systems are particularly important. In V2.0 Smart Campaign has promoted the management oversight at the level of the standard (that</a:t>
            </a:r>
            <a:r>
              <a:rPr lang="ja-JP" altLang="en-US"/>
              <a:t>’</a:t>
            </a:r>
            <a:r>
              <a:rPr lang="en-US" altLang="ja-JP"/>
              <a:t>s not consistent across the principles and we</a:t>
            </a:r>
            <a:r>
              <a:rPr lang="ja-JP" altLang="en-US"/>
              <a:t>’</a:t>
            </a:r>
            <a:r>
              <a:rPr lang="en-US" altLang="ja-JP"/>
              <a:t>re okay with that).  </a:t>
            </a:r>
          </a:p>
          <a:p>
            <a:pPr eaLnBrk="1" hangingPunct="1">
              <a:spcBef>
                <a:spcPct val="0"/>
              </a:spcBef>
            </a:pPr>
            <a:endParaRPr lang="en-US" altLang="en-US"/>
          </a:p>
          <a:p>
            <a:pPr eaLnBrk="1" hangingPunct="1">
              <a:spcBef>
                <a:spcPct val="0"/>
              </a:spcBef>
            </a:pPr>
            <a:r>
              <a:rPr lang="en-US" altLang="en-US"/>
              <a:t>Staff behavior is a direct result of management priorities and imperatives. These are ways that management can encourage ethical staff behavior.</a:t>
            </a:r>
          </a:p>
        </p:txBody>
      </p:sp>
      <p:sp>
        <p:nvSpPr>
          <p:cNvPr id="29699" name="Slide Number Placeholder 3">
            <a:extLst>
              <a:ext uri="{FF2B5EF4-FFF2-40B4-BE49-F238E27FC236}">
                <a16:creationId xmlns:a16="http://schemas.microsoft.com/office/drawing/2014/main" id="{68854030-7AD2-8245-8EC2-C7A8F5C8369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5C69F3A-FB75-9F42-8F42-B49BF26D0CB4}" type="slidenum">
              <a:rPr lang="en-US" altLang="en-US" smtClean="0">
                <a:cs typeface="Arial" panose="020B0604020202020204" pitchFamily="34" charset="0"/>
              </a:rPr>
              <a:pPr>
                <a:spcBef>
                  <a:spcPct val="0"/>
                </a:spcBef>
              </a:pPr>
              <a:t>67</a:t>
            </a:fld>
            <a:endParaRPr lang="en-US" altLang="en-US">
              <a:cs typeface="Arial" panose="020B0604020202020204" pitchFamily="34" charset="0"/>
            </a:endParaRPr>
          </a:p>
        </p:txBody>
      </p:sp>
    </p:spTree>
    <p:extLst>
      <p:ext uri="{BB962C8B-B14F-4D97-AF65-F5344CB8AC3E}">
        <p14:creationId xmlns:p14="http://schemas.microsoft.com/office/powerpoint/2010/main" val="800474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0E34809F-9C29-4248-8C3D-F1FAE71D17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A9473016-729C-E84C-AC03-185D98C5E2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indent="-227013" eaLnBrk="1" hangingPunct="1">
              <a:buSzPct val="80000"/>
            </a:pPr>
            <a:r>
              <a:rPr lang="en-US" altLang="en-US"/>
              <a:t>Adequate Standards of Care – 6 mins </a:t>
            </a:r>
          </a:p>
          <a:p>
            <a:pPr indent="-227013" eaLnBrk="1" hangingPunct="1">
              <a:buSzPct val="80000"/>
              <a:buFontTx/>
              <a:buChar char="-"/>
            </a:pPr>
            <a:r>
              <a:rPr lang="en-US" altLang="en-US"/>
              <a:t>Here there are 6 standards including, non-discrimination standard which is expanded to include age, have more details on rescheduling and also includes new standard on insurance claims and management oversight support. </a:t>
            </a:r>
          </a:p>
          <a:p>
            <a:pPr indent="-227013" eaLnBrk="1" hangingPunct="1">
              <a:buSzPct val="80000"/>
              <a:buFontTx/>
              <a:buChar char="-"/>
            </a:pPr>
            <a:r>
              <a:rPr lang="en-US" altLang="en-US"/>
              <a:t>There are 14 compliance criteria's and 8 indicators </a:t>
            </a:r>
          </a:p>
        </p:txBody>
      </p:sp>
      <p:sp>
        <p:nvSpPr>
          <p:cNvPr id="31747" name="Slide Number Placeholder 3">
            <a:extLst>
              <a:ext uri="{FF2B5EF4-FFF2-40B4-BE49-F238E27FC236}">
                <a16:creationId xmlns:a16="http://schemas.microsoft.com/office/drawing/2014/main" id="{579FF9A1-5585-9549-848A-F78A43C2C1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B5E270F-54DC-AF45-9AEA-0AA2995AFAF3}" type="slidenum">
              <a:rPr lang="en-US" altLang="en-US" smtClean="0"/>
              <a:pPr>
                <a:spcBef>
                  <a:spcPct val="0"/>
                </a:spcBef>
              </a:pPr>
              <a:t>68</a:t>
            </a:fld>
            <a:endParaRPr lang="en-US" altLang="en-US"/>
          </a:p>
        </p:txBody>
      </p:sp>
    </p:spTree>
    <p:extLst>
      <p:ext uri="{BB962C8B-B14F-4D97-AF65-F5344CB8AC3E}">
        <p14:creationId xmlns:p14="http://schemas.microsoft.com/office/powerpoint/2010/main" val="2773484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117E5F52-A069-EB45-979D-D6089A1A9D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F5923A63-E72D-3D4B-9F9D-482DAF04C2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To understand “appropriate collections practices,” it is useful to define </a:t>
            </a:r>
            <a:r>
              <a:rPr lang="en-US" altLang="en-US" b="1"/>
              <a:t>inappropriate </a:t>
            </a:r>
            <a:r>
              <a:rPr lang="en-US" altLang="en-US"/>
              <a:t>practices. Good practice institutions should avoid these types of practices.</a:t>
            </a:r>
          </a:p>
          <a:p>
            <a:pPr eaLnBrk="1" hangingPunct="1">
              <a:spcBef>
                <a:spcPct val="0"/>
              </a:spcBef>
            </a:pPr>
            <a:endParaRPr lang="en-US" altLang="en-US"/>
          </a:p>
          <a:p>
            <a:pPr eaLnBrk="1" hangingPunct="1">
              <a:spcBef>
                <a:spcPct val="0"/>
              </a:spcBef>
            </a:pPr>
            <a:r>
              <a:rPr lang="en-US" altLang="en-US"/>
              <a:t>[Read the examples]</a:t>
            </a:r>
          </a:p>
        </p:txBody>
      </p:sp>
      <p:sp>
        <p:nvSpPr>
          <p:cNvPr id="39939" name="Slide Number Placeholder 3">
            <a:extLst>
              <a:ext uri="{FF2B5EF4-FFF2-40B4-BE49-F238E27FC236}">
                <a16:creationId xmlns:a16="http://schemas.microsoft.com/office/drawing/2014/main" id="{8388B1C8-3EBE-B04E-B2C7-300A24C668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F1B91F1-1B1D-1048-AA6B-94CFF943DD7C}" type="slidenum">
              <a:rPr lang="en-US" altLang="en-US" smtClean="0">
                <a:solidFill>
                  <a:srgbClr val="000000"/>
                </a:solidFill>
                <a:cs typeface="Arial" panose="020B0604020202020204" pitchFamily="34" charset="0"/>
              </a:rPr>
              <a:pPr>
                <a:spcBef>
                  <a:spcPct val="0"/>
                </a:spcBef>
              </a:pPr>
              <a:t>69</a:t>
            </a:fld>
            <a:endParaRPr lang="en-US" altLang="en-US">
              <a:solidFill>
                <a:srgbClr val="000000"/>
              </a:solidFill>
              <a:cs typeface="Arial" panose="020B0604020202020204" pitchFamily="34" charset="0"/>
            </a:endParaRPr>
          </a:p>
        </p:txBody>
      </p:sp>
    </p:spTree>
    <p:extLst>
      <p:ext uri="{BB962C8B-B14F-4D97-AF65-F5344CB8AC3E}">
        <p14:creationId xmlns:p14="http://schemas.microsoft.com/office/powerpoint/2010/main" val="42137145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389E4BCD-092D-3C42-BC9C-D1723AC739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0C44396-6B4D-6D4D-9384-5C996D3D72C8}" type="slidenum">
              <a:rPr lang="en-US" altLang="en-US" smtClean="0">
                <a:cs typeface="Arial" panose="020B0604020202020204" pitchFamily="34" charset="0"/>
              </a:rPr>
              <a:pPr>
                <a:spcBef>
                  <a:spcPct val="0"/>
                </a:spcBef>
              </a:pPr>
              <a:t>70</a:t>
            </a:fld>
            <a:endParaRPr lang="en-US" altLang="en-US">
              <a:cs typeface="Arial" panose="020B0604020202020204" pitchFamily="34" charset="0"/>
            </a:endParaRPr>
          </a:p>
        </p:txBody>
      </p:sp>
      <p:sp>
        <p:nvSpPr>
          <p:cNvPr id="41986" name="Rectangle 2">
            <a:extLst>
              <a:ext uri="{FF2B5EF4-FFF2-40B4-BE49-F238E27FC236}">
                <a16:creationId xmlns:a16="http://schemas.microsoft.com/office/drawing/2014/main" id="{B2297795-20A0-0646-91E2-5E4F750224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a:extLst>
              <a:ext uri="{FF2B5EF4-FFF2-40B4-BE49-F238E27FC236}">
                <a16:creationId xmlns:a16="http://schemas.microsoft.com/office/drawing/2014/main" id="{B354EB27-FB60-854C-B36C-B28FFA4849A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Summarize by showing the slide to summarize all messages. </a:t>
            </a:r>
          </a:p>
        </p:txBody>
      </p:sp>
    </p:spTree>
    <p:extLst>
      <p:ext uri="{BB962C8B-B14F-4D97-AF65-F5344CB8AC3E}">
        <p14:creationId xmlns:p14="http://schemas.microsoft.com/office/powerpoint/2010/main" val="11560133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2BBD50DD-721C-3B4C-83DE-3F0F17B96E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7EE27A4D-7C8C-594C-B9DA-E9ED5099244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5" name="Slide Number Placeholder 3">
            <a:extLst>
              <a:ext uri="{FF2B5EF4-FFF2-40B4-BE49-F238E27FC236}">
                <a16:creationId xmlns:a16="http://schemas.microsoft.com/office/drawing/2014/main" id="{59C0CCE3-815D-DF4F-81A1-879CEA6DE6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83D3D48-FAEA-8341-8FD6-8FF40B764966}" type="slidenum">
              <a:rPr lang="en-US" altLang="en-US" smtClean="0"/>
              <a:pPr>
                <a:spcBef>
                  <a:spcPct val="0"/>
                </a:spcBef>
              </a:pPr>
              <a:t>71</a:t>
            </a:fld>
            <a:endParaRPr lang="en-US" altLang="en-US"/>
          </a:p>
        </p:txBody>
      </p:sp>
    </p:spTree>
    <p:extLst>
      <p:ext uri="{BB962C8B-B14F-4D97-AF65-F5344CB8AC3E}">
        <p14:creationId xmlns:p14="http://schemas.microsoft.com/office/powerpoint/2010/main" val="10971350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7BA40A4B-1AFA-3D41-B9E6-CA97F27C4C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6C3D022-8BDC-1847-A4FC-9A0C067C9822}" type="slidenum">
              <a:rPr lang="en-US" altLang="en-US" smtClean="0">
                <a:cs typeface="Arial" panose="020B0604020202020204" pitchFamily="34" charset="0"/>
              </a:rPr>
              <a:pPr>
                <a:spcBef>
                  <a:spcPct val="0"/>
                </a:spcBef>
              </a:pPr>
              <a:t>73</a:t>
            </a:fld>
            <a:endParaRPr lang="en-US" altLang="en-US">
              <a:cs typeface="Arial" panose="020B0604020202020204" pitchFamily="34" charset="0"/>
            </a:endParaRPr>
          </a:p>
        </p:txBody>
      </p:sp>
      <p:sp>
        <p:nvSpPr>
          <p:cNvPr id="48130" name="Rectangle 2">
            <a:extLst>
              <a:ext uri="{FF2B5EF4-FFF2-40B4-BE49-F238E27FC236}">
                <a16:creationId xmlns:a16="http://schemas.microsoft.com/office/drawing/2014/main" id="{EA93ECE1-AA91-6145-A524-013D56F178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a:extLst>
              <a:ext uri="{FF2B5EF4-FFF2-40B4-BE49-F238E27FC236}">
                <a16:creationId xmlns:a16="http://schemas.microsoft.com/office/drawing/2014/main" id="{E899AA97-D0A9-B841-9D0D-9588B8C888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121030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39C776C9-32A4-E043-9776-1D6D289223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F465671-FF0B-8440-910F-F63CC50DFCF6}" type="slidenum">
              <a:rPr lang="en-US" altLang="en-US" smtClean="0">
                <a:cs typeface="Arial" panose="020B0604020202020204" pitchFamily="34" charset="0"/>
              </a:rPr>
              <a:pPr>
                <a:spcBef>
                  <a:spcPct val="0"/>
                </a:spcBef>
              </a:pPr>
              <a:t>17</a:t>
            </a:fld>
            <a:endParaRPr lang="en-US" altLang="en-US">
              <a:cs typeface="Arial" panose="020B0604020202020204" pitchFamily="34" charset="0"/>
            </a:endParaRPr>
          </a:p>
        </p:txBody>
      </p:sp>
      <p:sp>
        <p:nvSpPr>
          <p:cNvPr id="17410" name="Rectangle 2">
            <a:extLst>
              <a:ext uri="{FF2B5EF4-FFF2-40B4-BE49-F238E27FC236}">
                <a16:creationId xmlns:a16="http://schemas.microsoft.com/office/drawing/2014/main" id="{F6E4C57C-4530-6943-AEAF-AEB5C60FBF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a:extLst>
              <a:ext uri="{FF2B5EF4-FFF2-40B4-BE49-F238E27FC236}">
                <a16:creationId xmlns:a16="http://schemas.microsoft.com/office/drawing/2014/main" id="{3B09FD7B-451A-4042-AA31-9676655D78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0663" indent="-220663" eaLnBrk="1" hangingPunct="1">
              <a:spcBef>
                <a:spcPct val="0"/>
              </a:spcBef>
            </a:pPr>
            <a:r>
              <a:rPr lang="en-US" altLang="en-US">
                <a:latin typeface="Helvetica Neue" panose="02000503000000020004" pitchFamily="2" charset="0"/>
              </a:rPr>
              <a:t>Principle in Practice – 8 mins </a:t>
            </a:r>
          </a:p>
          <a:p>
            <a:pPr marL="220663" indent="-220663" eaLnBrk="1" hangingPunct="1">
              <a:spcBef>
                <a:spcPct val="0"/>
              </a:spcBef>
            </a:pPr>
            <a:r>
              <a:rPr lang="en-US" altLang="en-US" b="1"/>
              <a:t>Responsible pricing</a:t>
            </a:r>
          </a:p>
          <a:p>
            <a:pPr marL="220663" indent="-220663" eaLnBrk="1" hangingPunct="1">
              <a:spcBef>
                <a:spcPct val="0"/>
              </a:spcBef>
            </a:pPr>
            <a:r>
              <a:rPr lang="es-CO" altLang="en-US"/>
              <a:t>This is the Campaign’s definition of Responsible Pricing</a:t>
            </a:r>
            <a:r>
              <a:rPr lang="en-US" altLang="en-US">
                <a:latin typeface="Helvetica Neue" panose="02000503000000020004" pitchFamily="2" charset="0"/>
              </a:rPr>
              <a:t>. An institution puts this principle into practice by ensuring that p</a:t>
            </a:r>
            <a:r>
              <a:rPr lang="en-US" altLang="en-US"/>
              <a:t>ricing, terms and conditions will be set in a way that is affordable to clients while allowing for financial institutions to be sustainable. </a:t>
            </a:r>
          </a:p>
          <a:p>
            <a:pPr marL="220663" indent="-220663" eaLnBrk="1" hangingPunct="1">
              <a:spcBef>
                <a:spcPct val="0"/>
              </a:spcBef>
            </a:pPr>
            <a:endParaRPr lang="en-US" altLang="en-US"/>
          </a:p>
          <a:p>
            <a:pPr marL="220663" indent="-220663" eaLnBrk="1" hangingPunct="1">
              <a:spcBef>
                <a:spcPct val="0"/>
              </a:spcBef>
            </a:pPr>
            <a:r>
              <a:rPr lang="en-US" altLang="en-US"/>
              <a:t>Concept of sustainability to institution and affordability for client.  </a:t>
            </a:r>
          </a:p>
          <a:p>
            <a:pPr marL="220663" indent="-220663" eaLnBrk="1" hangingPunct="1">
              <a:spcBef>
                <a:spcPct val="0"/>
              </a:spcBef>
              <a:buFontTx/>
              <a:buChar char="•"/>
            </a:pPr>
            <a:r>
              <a:rPr lang="en-US" altLang="en-US"/>
              <a:t>Sustainability is a client protection issue, if an institution is not operating in the long term then clients are not going to be protected or served.  Important for institution to at least cover its costs and ensure they are around in longer term. </a:t>
            </a:r>
          </a:p>
          <a:p>
            <a:pPr marL="220663" indent="-220663" eaLnBrk="1" hangingPunct="1">
              <a:spcBef>
                <a:spcPct val="0"/>
              </a:spcBef>
              <a:buFontTx/>
              <a:buChar char="•"/>
            </a:pPr>
            <a:r>
              <a:rPr lang="en-US" altLang="en-US"/>
              <a:t>Second standard is about pricing policy and the third is about ensuring the institution do not signal any pricing issues.  </a:t>
            </a:r>
          </a:p>
          <a:p>
            <a:pPr marL="220663" indent="-220663" eaLnBrk="1" hangingPunct="1">
              <a:spcBef>
                <a:spcPct val="0"/>
              </a:spcBef>
            </a:pPr>
            <a:endParaRPr lang="en-US" altLang="en-US"/>
          </a:p>
          <a:p>
            <a:pPr marL="220663" indent="-220663" eaLnBrk="1" hangingPunct="1">
              <a:spcBef>
                <a:spcPct val="0"/>
              </a:spcBef>
            </a:pPr>
            <a:r>
              <a:rPr lang="en-US" altLang="en-US"/>
              <a:t>We don</a:t>
            </a:r>
            <a:r>
              <a:rPr lang="ja-JP" altLang="en-US"/>
              <a:t>’</a:t>
            </a:r>
            <a:r>
              <a:rPr lang="en-US" altLang="ja-JP"/>
              <a:t>t have separated as in the past APR on one side and fees on the other It was important to have one standard that looks at overall pricing and fees are part of that.  Fees is just one component of pricing and we need to look at the various types of fees and whether there are some that seem to be acceptable.  </a:t>
            </a:r>
          </a:p>
          <a:p>
            <a:pPr marL="220663" indent="-220663" eaLnBrk="1" hangingPunct="1">
              <a:spcBef>
                <a:spcPct val="0"/>
              </a:spcBef>
            </a:pPr>
            <a:endParaRPr lang="en-US" altLang="en-US"/>
          </a:p>
          <a:p>
            <a:pPr marL="220663" indent="-220663" eaLnBrk="1" hangingPunct="1">
              <a:spcBef>
                <a:spcPct val="0"/>
              </a:spcBef>
            </a:pPr>
            <a:r>
              <a:rPr lang="en-US" altLang="en-US"/>
              <a:t>The whole approach for quant in pricing reflect that there is pricing data available out there and to the extent that it is available it should be used.  It is very difficult if not impossible to have stringent rules about what constitutes fair pricing given that there are so many components that come into pricing. We wanted to push quant indicators as much as possible to be as good as possible and to quire certifiers to take them into consideration in decision-making but not just look at them, but have much more stringent requirements around the pricing process and pricing policy that the MFI has.  </a:t>
            </a:r>
          </a:p>
          <a:p>
            <a:pPr marL="220663" indent="-220663" eaLnBrk="1" hangingPunct="1">
              <a:spcBef>
                <a:spcPct val="0"/>
              </a:spcBef>
            </a:pPr>
            <a:endParaRPr lang="en-US" altLang="en-US"/>
          </a:p>
          <a:p>
            <a:pPr marL="220663" indent="-220663" eaLnBrk="1" hangingPunct="1">
              <a:spcBef>
                <a:spcPct val="0"/>
              </a:spcBef>
            </a:pPr>
            <a:r>
              <a:rPr lang="en-US" altLang="en-US"/>
              <a:t>Radical transparency approach, not just on pricing products but around pricing approach.  Require all of that information to be made available and require a conversation between a certifier and the institution so they understand the philosophy around pricing is. We are requiring them to do the quant analysis into account into decision-making.  </a:t>
            </a:r>
          </a:p>
          <a:p>
            <a:pPr marL="220663" indent="-220663" eaLnBrk="1" hangingPunct="1">
              <a:spcBef>
                <a:spcPct val="0"/>
              </a:spcBef>
            </a:pPr>
            <a:endParaRPr lang="en-US" altLang="en-US"/>
          </a:p>
          <a:p>
            <a:pPr marL="220663" indent="-220663" eaLnBrk="1" hangingPunct="1">
              <a:spcBef>
                <a:spcPct val="0"/>
              </a:spcBef>
            </a:pPr>
            <a:r>
              <a:rPr lang="en-US" altLang="en-US"/>
              <a:t>We are not satisfied with a peer analysis, ultimately it gets very subjective.  </a:t>
            </a:r>
          </a:p>
          <a:p>
            <a:pPr marL="220663" indent="-220663" eaLnBrk="1" hangingPunct="1">
              <a:spcBef>
                <a:spcPct val="0"/>
              </a:spcBef>
            </a:pPr>
            <a:r>
              <a:rPr lang="en-US" altLang="en-US"/>
              <a:t>Use best data they possibly have: Like what?  If the don't have product-level data then ???</a:t>
            </a:r>
          </a:p>
          <a:p>
            <a:pPr marL="220663" indent="-220663" eaLnBrk="1" hangingPunct="1">
              <a:spcBef>
                <a:spcPct val="0"/>
              </a:spcBef>
            </a:pPr>
            <a:r>
              <a:rPr lang="en-US" altLang="en-US"/>
              <a:t>Do peer group analysis and but also to do analysis against expected performance and what this will allow us to do is to have more information that feeds into decision-making process. Combination of the two that will come into account into deciding whether or not an organization has responsible pricing.  We will ask the certifiers to do the analysis for the overall pricing, whether APR if they have product-level data or yield if they don</a:t>
            </a:r>
            <a:r>
              <a:rPr lang="ja-JP" altLang="en-US"/>
              <a:t>’</a:t>
            </a:r>
            <a:r>
              <a:rPr lang="en-US" altLang="ja-JP"/>
              <a:t>t.  But also look at main components of pricing, not just benchmark overall pricing but also benchmark individual components.  </a:t>
            </a:r>
          </a:p>
          <a:p>
            <a:pPr marL="220663" indent="-220663" eaLnBrk="1" hangingPunct="1">
              <a:spcBef>
                <a:spcPct val="0"/>
              </a:spcBef>
            </a:pPr>
            <a:endParaRPr lang="en-US" altLang="en-US"/>
          </a:p>
          <a:p>
            <a:pPr marL="220663" indent="-220663" eaLnBrk="1" hangingPunct="1">
              <a:spcBef>
                <a:spcPct val="0"/>
              </a:spcBef>
            </a:pPr>
            <a:r>
              <a:rPr lang="en-US" altLang="en-US"/>
              <a:t>In 1.0 we were looking at efficiency, but not other components. That is a difference.  We are looking at overall pricing including efficiency but also major components like loan loss ratio and also profit. We are not looking at cost of funds we feel that institutions do not have that much control over the cost of funds.  Less relevant in the context of a certification.  We will be looking at more than efficiency. For each of these elements, the certifier will compare performance of the MFI with peers and with expected performance and that if the MFI is within range, than its green, if it</a:t>
            </a:r>
            <a:r>
              <a:rPr lang="ja-JP" altLang="en-US"/>
              <a:t>’</a:t>
            </a:r>
            <a:r>
              <a:rPr lang="en-US" altLang="ja-JP"/>
              <a:t>s outside the range it</a:t>
            </a:r>
            <a:r>
              <a:rPr lang="ja-JP" altLang="en-US"/>
              <a:t>’</a:t>
            </a:r>
            <a:r>
              <a:rPr lang="en-US" altLang="ja-JP"/>
              <a:t>s orange that requires more conversation.  Except for when the FI is both outside of range both compared to peers and compared to expected performance than it will be red and it will fail.  It allows it to have some boundary, so that we have fewer cases having a subjective analysis of pricing is tricky.  So we are limiting these if an institution is significantly outside the range when you compare to peers and expected performance, than it's just red.  </a:t>
            </a:r>
          </a:p>
          <a:p>
            <a:pPr marL="220663" indent="-220663" eaLnBrk="1" hangingPunct="1">
              <a:spcBef>
                <a:spcPct val="0"/>
              </a:spcBef>
            </a:pPr>
            <a:endParaRPr lang="en-US" altLang="en-US"/>
          </a:p>
          <a:p>
            <a:pPr marL="220663" indent="-220663" eaLnBrk="1" hangingPunct="1">
              <a:spcBef>
                <a:spcPct val="0"/>
              </a:spcBef>
            </a:pPr>
            <a:r>
              <a:rPr lang="en-US" altLang="en-US"/>
              <a:t>How are you calculating expected performance? For loan loss expense we are setting the expectation based on what a good quality portfolio is, less than 5%, knowing that this can be adjusted at the market level.  </a:t>
            </a:r>
          </a:p>
          <a:p>
            <a:pPr marL="220663" indent="-220663" eaLnBrk="1" hangingPunct="1">
              <a:spcBef>
                <a:spcPct val="0"/>
              </a:spcBef>
            </a:pPr>
            <a:endParaRPr lang="en-US" altLang="en-US"/>
          </a:p>
          <a:p>
            <a:pPr marL="220663" indent="-220663" eaLnBrk="1" hangingPunct="1">
              <a:spcBef>
                <a:spcPct val="0"/>
              </a:spcBef>
            </a:pPr>
            <a:r>
              <a:rPr lang="en-US" altLang="en-US"/>
              <a:t>For profit, we use it according to guidelines of what social investors are using.  Daniel did historical analysis as an upper range, 5% ROA that above which would trigger an orange flag.  The social investors have been working with 7%, so we went with this. It</a:t>
            </a:r>
            <a:r>
              <a:rPr lang="ja-JP" altLang="en-US"/>
              <a:t>’</a:t>
            </a:r>
            <a:r>
              <a:rPr lang="en-US" altLang="ja-JP"/>
              <a:t>s not a cap, it would trigger more discussion and then for operating expense, this is what Daniel Rozas worked on, he worked on a predictive model of what OPEX would be given a bunch of criteria.  Daniel used Mix data to refine model.  Come up with predictive operating expense ratio, factoring in as many factors as possible.</a:t>
            </a:r>
            <a:endParaRPr lang="en-US" altLang="en-US"/>
          </a:p>
        </p:txBody>
      </p:sp>
    </p:spTree>
    <p:extLst>
      <p:ext uri="{BB962C8B-B14F-4D97-AF65-F5344CB8AC3E}">
        <p14:creationId xmlns:p14="http://schemas.microsoft.com/office/powerpoint/2010/main" val="26053947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90C343A4-870E-6D4D-9138-2F00FA57DF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BCE55F8-FE2A-F847-BD03-98CFBC50A41F}" type="slidenum">
              <a:rPr lang="en-US" altLang="en-US" smtClean="0">
                <a:cs typeface="Arial" panose="020B0604020202020204" pitchFamily="34" charset="0"/>
              </a:rPr>
              <a:pPr>
                <a:spcBef>
                  <a:spcPct val="0"/>
                </a:spcBef>
              </a:pPr>
              <a:t>74</a:t>
            </a:fld>
            <a:endParaRPr lang="en-US" altLang="en-US">
              <a:cs typeface="Arial" panose="020B0604020202020204" pitchFamily="34" charset="0"/>
            </a:endParaRPr>
          </a:p>
        </p:txBody>
      </p:sp>
      <p:sp>
        <p:nvSpPr>
          <p:cNvPr id="19458" name="Rectangle 2">
            <a:extLst>
              <a:ext uri="{FF2B5EF4-FFF2-40B4-BE49-F238E27FC236}">
                <a16:creationId xmlns:a16="http://schemas.microsoft.com/office/drawing/2014/main" id="{20E3BCA7-7E03-0046-AB70-8CF136A555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a:extLst>
              <a:ext uri="{FF2B5EF4-FFF2-40B4-BE49-F238E27FC236}">
                <a16:creationId xmlns:a16="http://schemas.microsoft.com/office/drawing/2014/main" id="{AAB9BE5D-939A-F44F-AABD-0B2D92D389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0663" indent="-220663" eaLnBrk="1" hangingPunct="1">
              <a:spcBef>
                <a:spcPct val="0"/>
              </a:spcBef>
            </a:pPr>
            <a:r>
              <a:rPr lang="en-US" altLang="en-US">
                <a:latin typeface="Helvetica Neue" panose="02000503000000020004" pitchFamily="2" charset="0"/>
              </a:rPr>
              <a:t>Principle in Practice – 8 mins </a:t>
            </a:r>
          </a:p>
          <a:p>
            <a:pPr marL="220663" indent="-220663" eaLnBrk="1" hangingPunct="1">
              <a:spcBef>
                <a:spcPct val="0"/>
              </a:spcBef>
            </a:pPr>
            <a:r>
              <a:rPr lang="en-US" altLang="en-US" b="1"/>
              <a:t>Responsible pricing</a:t>
            </a:r>
          </a:p>
          <a:p>
            <a:pPr marL="220663" indent="-220663" eaLnBrk="1" hangingPunct="1">
              <a:spcBef>
                <a:spcPct val="0"/>
              </a:spcBef>
            </a:pPr>
            <a:r>
              <a:rPr lang="es-CO" altLang="en-US"/>
              <a:t>This is the Campaign’s definition of Responsible Pricing</a:t>
            </a:r>
            <a:r>
              <a:rPr lang="en-US" altLang="en-US">
                <a:latin typeface="Helvetica Neue" panose="02000503000000020004" pitchFamily="2" charset="0"/>
              </a:rPr>
              <a:t>. An institution puts this principle into practice by ensuring that p</a:t>
            </a:r>
            <a:r>
              <a:rPr lang="en-US" altLang="en-US"/>
              <a:t>ricing, terms and conditions will be set in a way that is affordable to clients while allowing for financial institutions to be sustainable. </a:t>
            </a:r>
          </a:p>
          <a:p>
            <a:pPr marL="220663" indent="-220663" eaLnBrk="1" hangingPunct="1">
              <a:spcBef>
                <a:spcPct val="0"/>
              </a:spcBef>
            </a:pPr>
            <a:endParaRPr lang="en-US" altLang="en-US"/>
          </a:p>
          <a:p>
            <a:pPr marL="220663" indent="-220663" eaLnBrk="1" hangingPunct="1">
              <a:spcBef>
                <a:spcPct val="0"/>
              </a:spcBef>
            </a:pPr>
            <a:r>
              <a:rPr lang="en-US" altLang="en-US"/>
              <a:t>Concept of sustainability to institution and affordability for client.  </a:t>
            </a:r>
          </a:p>
          <a:p>
            <a:pPr marL="220663" indent="-220663" eaLnBrk="1" hangingPunct="1">
              <a:spcBef>
                <a:spcPct val="0"/>
              </a:spcBef>
              <a:buFontTx/>
              <a:buChar char="•"/>
            </a:pPr>
            <a:r>
              <a:rPr lang="en-US" altLang="en-US"/>
              <a:t>Sustainability is a client protection issue, if an institution is not operating in the long term then clients are not going to be protected or served.  Important for institution to at least cover its costs and ensure they are around in longer term. </a:t>
            </a:r>
          </a:p>
          <a:p>
            <a:pPr marL="220663" indent="-220663" eaLnBrk="1" hangingPunct="1">
              <a:spcBef>
                <a:spcPct val="0"/>
              </a:spcBef>
              <a:buFontTx/>
              <a:buChar char="•"/>
            </a:pPr>
            <a:r>
              <a:rPr lang="en-US" altLang="en-US"/>
              <a:t>Second standard is about pricing policy and the third is about ensuring the institution do not signal any pricing issues.  </a:t>
            </a:r>
          </a:p>
          <a:p>
            <a:pPr marL="220663" indent="-220663" eaLnBrk="1" hangingPunct="1">
              <a:spcBef>
                <a:spcPct val="0"/>
              </a:spcBef>
            </a:pPr>
            <a:endParaRPr lang="en-US" altLang="en-US"/>
          </a:p>
          <a:p>
            <a:pPr marL="220663" indent="-220663" eaLnBrk="1" hangingPunct="1">
              <a:spcBef>
                <a:spcPct val="0"/>
              </a:spcBef>
            </a:pPr>
            <a:r>
              <a:rPr lang="en-US" altLang="en-US"/>
              <a:t>We don</a:t>
            </a:r>
            <a:r>
              <a:rPr lang="ja-JP" altLang="en-US"/>
              <a:t>’</a:t>
            </a:r>
            <a:r>
              <a:rPr lang="en-US" altLang="ja-JP"/>
              <a:t>t have separated as in the past APR on one side and fees on the other It was important to have one standard that looks at overall pricing and fees are part of that.  Fees is just one component of pricing and we need to look at the various types of fees and whether there are some that seem to be acceptable.  </a:t>
            </a:r>
          </a:p>
          <a:p>
            <a:pPr marL="220663" indent="-220663" eaLnBrk="1" hangingPunct="1">
              <a:spcBef>
                <a:spcPct val="0"/>
              </a:spcBef>
            </a:pPr>
            <a:endParaRPr lang="en-US" altLang="en-US"/>
          </a:p>
          <a:p>
            <a:pPr marL="220663" indent="-220663" eaLnBrk="1" hangingPunct="1">
              <a:spcBef>
                <a:spcPct val="0"/>
              </a:spcBef>
            </a:pPr>
            <a:r>
              <a:rPr lang="en-US" altLang="en-US"/>
              <a:t>The whole approach for quant in pricing reflect that there is pricing data available out there and to the extent that it is available it should be used.  It is very difficult if not impossible to have stringent rules about what constitutes fair pricing given that there are so many components that come into pricing. We wanted to push quant indicators as much as possible to be as good as possible and to quire certifiers to take them into consideration in decision-making but not just look at them, but have much more stringent requirements around the pricing process and pricing policy that the MFI has.  </a:t>
            </a:r>
          </a:p>
          <a:p>
            <a:pPr marL="220663" indent="-220663" eaLnBrk="1" hangingPunct="1">
              <a:spcBef>
                <a:spcPct val="0"/>
              </a:spcBef>
            </a:pPr>
            <a:endParaRPr lang="en-US" altLang="en-US"/>
          </a:p>
          <a:p>
            <a:pPr marL="220663" indent="-220663" eaLnBrk="1" hangingPunct="1">
              <a:spcBef>
                <a:spcPct val="0"/>
              </a:spcBef>
            </a:pPr>
            <a:r>
              <a:rPr lang="en-US" altLang="en-US"/>
              <a:t>Radical transparency approach, not just on pricing products but around pricing approach.  Require all of that information to be made available and require a conversation between a certifier and the institution so they understand the philosophy around pricing is. We are requiring them to do the quant analysis into account into decision-making.  </a:t>
            </a:r>
          </a:p>
          <a:p>
            <a:pPr marL="220663" indent="-220663" eaLnBrk="1" hangingPunct="1">
              <a:spcBef>
                <a:spcPct val="0"/>
              </a:spcBef>
            </a:pPr>
            <a:endParaRPr lang="en-US" altLang="en-US"/>
          </a:p>
          <a:p>
            <a:pPr marL="220663" indent="-220663" eaLnBrk="1" hangingPunct="1">
              <a:spcBef>
                <a:spcPct val="0"/>
              </a:spcBef>
            </a:pPr>
            <a:r>
              <a:rPr lang="en-US" altLang="en-US"/>
              <a:t>We are not satisfied with a peer analysis, ultimately it gets very subjective.  </a:t>
            </a:r>
          </a:p>
          <a:p>
            <a:pPr marL="220663" indent="-220663" eaLnBrk="1" hangingPunct="1">
              <a:spcBef>
                <a:spcPct val="0"/>
              </a:spcBef>
            </a:pPr>
            <a:r>
              <a:rPr lang="en-US" altLang="en-US"/>
              <a:t>Use best data they possibly have: Like what?  If the don't have product-level data then ???</a:t>
            </a:r>
          </a:p>
          <a:p>
            <a:pPr marL="220663" indent="-220663" eaLnBrk="1" hangingPunct="1">
              <a:spcBef>
                <a:spcPct val="0"/>
              </a:spcBef>
            </a:pPr>
            <a:r>
              <a:rPr lang="en-US" altLang="en-US"/>
              <a:t>Do peer group analysis and but also to do analysis against expected performance and what this will allow us to do is to have more information that feeds into decision-making process. Combination of the two that will come into account into deciding whether or not an organization has responsible pricing.  We will ask the certifiers to do the analysis for the overall pricing, whether APR if they have product-level data or yield if they don</a:t>
            </a:r>
            <a:r>
              <a:rPr lang="ja-JP" altLang="en-US"/>
              <a:t>’</a:t>
            </a:r>
            <a:r>
              <a:rPr lang="en-US" altLang="ja-JP"/>
              <a:t>t.  But also look at main components of pricing, not just benchmark overall pricing but also benchmark individual components.  </a:t>
            </a:r>
          </a:p>
          <a:p>
            <a:pPr marL="220663" indent="-220663" eaLnBrk="1" hangingPunct="1">
              <a:spcBef>
                <a:spcPct val="0"/>
              </a:spcBef>
            </a:pPr>
            <a:endParaRPr lang="en-US" altLang="en-US"/>
          </a:p>
          <a:p>
            <a:pPr marL="220663" indent="-220663" eaLnBrk="1" hangingPunct="1">
              <a:spcBef>
                <a:spcPct val="0"/>
              </a:spcBef>
            </a:pPr>
            <a:r>
              <a:rPr lang="en-US" altLang="en-US"/>
              <a:t>In 1.0 we were looking at efficiency, but not other components. That is a difference.  We are looking at overall pricing including efficiency but also major components like loan loss ratio and also profit. We are not looking at cost of funds we feel that institutions do not have that much control over the cost of funds.  Less relevant in the context of a certification.  We will be looking at more than efficiency. For each of these elements, the certifier will compare performance of the MFI with peers and with expected performance and that if the MFI is within range, than its green, if it</a:t>
            </a:r>
            <a:r>
              <a:rPr lang="ja-JP" altLang="en-US"/>
              <a:t>’</a:t>
            </a:r>
            <a:r>
              <a:rPr lang="en-US" altLang="ja-JP"/>
              <a:t>s outside the range it</a:t>
            </a:r>
            <a:r>
              <a:rPr lang="ja-JP" altLang="en-US"/>
              <a:t>’</a:t>
            </a:r>
            <a:r>
              <a:rPr lang="en-US" altLang="ja-JP"/>
              <a:t>s orange that requires more conversation.  Except for when the FI is both outside of range both compared to peers and compared to expected performance than it will be red and it will fail.  It allows it to have some boundary, so that we have fewer cases having a subjective analysis of pricing is tricky.  So we are limiting these if an institution is significantly outside the range when you compare to peers and expected performance, than it's just red.  </a:t>
            </a:r>
          </a:p>
          <a:p>
            <a:pPr marL="220663" indent="-220663" eaLnBrk="1" hangingPunct="1">
              <a:spcBef>
                <a:spcPct val="0"/>
              </a:spcBef>
            </a:pPr>
            <a:endParaRPr lang="en-US" altLang="en-US"/>
          </a:p>
          <a:p>
            <a:pPr marL="220663" indent="-220663" eaLnBrk="1" hangingPunct="1">
              <a:spcBef>
                <a:spcPct val="0"/>
              </a:spcBef>
            </a:pPr>
            <a:r>
              <a:rPr lang="en-US" altLang="en-US"/>
              <a:t>How are you calculating expected performance? For loan loss expense we are setting the expectation based on what a good quality portfolio is, less than 5%, knowing that this can be adjusted at the market level.  </a:t>
            </a:r>
          </a:p>
          <a:p>
            <a:pPr marL="220663" indent="-220663" eaLnBrk="1" hangingPunct="1">
              <a:spcBef>
                <a:spcPct val="0"/>
              </a:spcBef>
            </a:pPr>
            <a:endParaRPr lang="en-US" altLang="en-US"/>
          </a:p>
          <a:p>
            <a:pPr marL="220663" indent="-220663" eaLnBrk="1" hangingPunct="1">
              <a:spcBef>
                <a:spcPct val="0"/>
              </a:spcBef>
            </a:pPr>
            <a:r>
              <a:rPr lang="en-US" altLang="en-US"/>
              <a:t>For profit, we use it according to guidelines of what social investors are using.  Daniel did historical analysis as an upper range, 5% ROA that above which would trigger an orange flag.  The social investors have been working with 7%, so we went with this. It</a:t>
            </a:r>
            <a:r>
              <a:rPr lang="ja-JP" altLang="en-US"/>
              <a:t>’</a:t>
            </a:r>
            <a:r>
              <a:rPr lang="en-US" altLang="ja-JP"/>
              <a:t>s not a cap, it would trigger more discussion and then for operating expense, this is what Daniel Rozas worked on, he worked on a predictive model of what OPEX would be given a bunch of criteria.  Daniel used Mix data to refine model.  Come up with predictive operating expense ratio, factoring in as many factors as possible.</a:t>
            </a:r>
            <a:endParaRPr lang="en-US" altLang="en-US"/>
          </a:p>
        </p:txBody>
      </p:sp>
    </p:spTree>
    <p:extLst>
      <p:ext uri="{BB962C8B-B14F-4D97-AF65-F5344CB8AC3E}">
        <p14:creationId xmlns:p14="http://schemas.microsoft.com/office/powerpoint/2010/main" val="362589482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90C343A4-870E-6D4D-9138-2F00FA57DF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BCE55F8-FE2A-F847-BD03-98CFBC50A41F}" type="slidenum">
              <a:rPr lang="en-US" altLang="en-US" smtClean="0">
                <a:cs typeface="Arial" panose="020B0604020202020204" pitchFamily="34" charset="0"/>
              </a:rPr>
              <a:pPr>
                <a:spcBef>
                  <a:spcPct val="0"/>
                </a:spcBef>
              </a:pPr>
              <a:t>75</a:t>
            </a:fld>
            <a:endParaRPr lang="en-US" altLang="en-US">
              <a:cs typeface="Arial" panose="020B0604020202020204" pitchFamily="34" charset="0"/>
            </a:endParaRPr>
          </a:p>
        </p:txBody>
      </p:sp>
      <p:sp>
        <p:nvSpPr>
          <p:cNvPr id="19458" name="Rectangle 2">
            <a:extLst>
              <a:ext uri="{FF2B5EF4-FFF2-40B4-BE49-F238E27FC236}">
                <a16:creationId xmlns:a16="http://schemas.microsoft.com/office/drawing/2014/main" id="{20E3BCA7-7E03-0046-AB70-8CF136A555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a:extLst>
              <a:ext uri="{FF2B5EF4-FFF2-40B4-BE49-F238E27FC236}">
                <a16:creationId xmlns:a16="http://schemas.microsoft.com/office/drawing/2014/main" id="{AAB9BE5D-939A-F44F-AABD-0B2D92D389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0663" indent="-220663" eaLnBrk="1" hangingPunct="1">
              <a:spcBef>
                <a:spcPct val="0"/>
              </a:spcBef>
            </a:pPr>
            <a:r>
              <a:rPr lang="en-US" altLang="en-US">
                <a:latin typeface="Helvetica Neue" panose="02000503000000020004" pitchFamily="2" charset="0"/>
              </a:rPr>
              <a:t>Principle in Practice – 8 mins </a:t>
            </a:r>
          </a:p>
          <a:p>
            <a:pPr marL="220663" indent="-220663" eaLnBrk="1" hangingPunct="1">
              <a:spcBef>
                <a:spcPct val="0"/>
              </a:spcBef>
            </a:pPr>
            <a:r>
              <a:rPr lang="en-US" altLang="en-US" b="1"/>
              <a:t>Responsible pricing</a:t>
            </a:r>
          </a:p>
          <a:p>
            <a:pPr marL="220663" indent="-220663" eaLnBrk="1" hangingPunct="1">
              <a:spcBef>
                <a:spcPct val="0"/>
              </a:spcBef>
            </a:pPr>
            <a:r>
              <a:rPr lang="es-CO" altLang="en-US"/>
              <a:t>This is the Campaign’s definition of Responsible Pricing</a:t>
            </a:r>
            <a:r>
              <a:rPr lang="en-US" altLang="en-US">
                <a:latin typeface="Helvetica Neue" panose="02000503000000020004" pitchFamily="2" charset="0"/>
              </a:rPr>
              <a:t>. An institution puts this principle into practice by ensuring that p</a:t>
            </a:r>
            <a:r>
              <a:rPr lang="en-US" altLang="en-US"/>
              <a:t>ricing, terms and conditions will be set in a way that is affordable to clients while allowing for financial institutions to be sustainable. </a:t>
            </a:r>
          </a:p>
          <a:p>
            <a:pPr marL="220663" indent="-220663" eaLnBrk="1" hangingPunct="1">
              <a:spcBef>
                <a:spcPct val="0"/>
              </a:spcBef>
            </a:pPr>
            <a:endParaRPr lang="en-US" altLang="en-US"/>
          </a:p>
          <a:p>
            <a:pPr marL="220663" indent="-220663" eaLnBrk="1" hangingPunct="1">
              <a:spcBef>
                <a:spcPct val="0"/>
              </a:spcBef>
            </a:pPr>
            <a:r>
              <a:rPr lang="en-US" altLang="en-US"/>
              <a:t>Concept of sustainability to institution and affordability for client.  </a:t>
            </a:r>
          </a:p>
          <a:p>
            <a:pPr marL="220663" indent="-220663" eaLnBrk="1" hangingPunct="1">
              <a:spcBef>
                <a:spcPct val="0"/>
              </a:spcBef>
              <a:buFontTx/>
              <a:buChar char="•"/>
            </a:pPr>
            <a:r>
              <a:rPr lang="en-US" altLang="en-US"/>
              <a:t>Sustainability is a client protection issue, if an institution is not operating in the long term then clients are not going to be protected or served.  Important for institution to at least cover its costs and ensure they are around in longer term. </a:t>
            </a:r>
          </a:p>
          <a:p>
            <a:pPr marL="220663" indent="-220663" eaLnBrk="1" hangingPunct="1">
              <a:spcBef>
                <a:spcPct val="0"/>
              </a:spcBef>
              <a:buFontTx/>
              <a:buChar char="•"/>
            </a:pPr>
            <a:r>
              <a:rPr lang="en-US" altLang="en-US"/>
              <a:t>Second standard is about pricing policy and the third is about ensuring the institution do not signal any pricing issues.  </a:t>
            </a:r>
          </a:p>
          <a:p>
            <a:pPr marL="220663" indent="-220663" eaLnBrk="1" hangingPunct="1">
              <a:spcBef>
                <a:spcPct val="0"/>
              </a:spcBef>
            </a:pPr>
            <a:endParaRPr lang="en-US" altLang="en-US"/>
          </a:p>
          <a:p>
            <a:pPr marL="220663" indent="-220663" eaLnBrk="1" hangingPunct="1">
              <a:spcBef>
                <a:spcPct val="0"/>
              </a:spcBef>
            </a:pPr>
            <a:r>
              <a:rPr lang="en-US" altLang="en-US"/>
              <a:t>We don</a:t>
            </a:r>
            <a:r>
              <a:rPr lang="ja-JP" altLang="en-US"/>
              <a:t>’</a:t>
            </a:r>
            <a:r>
              <a:rPr lang="en-US" altLang="ja-JP"/>
              <a:t>t have separated as in the past APR on one side and fees on the other It was important to have one standard that looks at overall pricing and fees are part of that.  Fees is just one component of pricing and we need to look at the various types of fees and whether there are some that seem to be acceptable.  </a:t>
            </a:r>
          </a:p>
          <a:p>
            <a:pPr marL="220663" indent="-220663" eaLnBrk="1" hangingPunct="1">
              <a:spcBef>
                <a:spcPct val="0"/>
              </a:spcBef>
            </a:pPr>
            <a:endParaRPr lang="en-US" altLang="en-US"/>
          </a:p>
          <a:p>
            <a:pPr marL="220663" indent="-220663" eaLnBrk="1" hangingPunct="1">
              <a:spcBef>
                <a:spcPct val="0"/>
              </a:spcBef>
            </a:pPr>
            <a:r>
              <a:rPr lang="en-US" altLang="en-US"/>
              <a:t>The whole approach for quant in pricing reflect that there is pricing data available out there and to the extent that it is available it should be used.  It is very difficult if not impossible to have stringent rules about what constitutes fair pricing given that there are so many components that come into pricing. We wanted to push quant indicators as much as possible to be as good as possible and to quire certifiers to take them into consideration in decision-making but not just look at them, but have much more stringent requirements around the pricing process and pricing policy that the MFI has.  </a:t>
            </a:r>
          </a:p>
          <a:p>
            <a:pPr marL="220663" indent="-220663" eaLnBrk="1" hangingPunct="1">
              <a:spcBef>
                <a:spcPct val="0"/>
              </a:spcBef>
            </a:pPr>
            <a:endParaRPr lang="en-US" altLang="en-US"/>
          </a:p>
          <a:p>
            <a:pPr marL="220663" indent="-220663" eaLnBrk="1" hangingPunct="1">
              <a:spcBef>
                <a:spcPct val="0"/>
              </a:spcBef>
            </a:pPr>
            <a:r>
              <a:rPr lang="en-US" altLang="en-US"/>
              <a:t>Radical transparency approach, not just on pricing products but around pricing approach.  Require all of that information to be made available and require a conversation between a certifier and the institution so they understand the philosophy around pricing is. We are requiring them to do the quant analysis into account into decision-making.  </a:t>
            </a:r>
          </a:p>
          <a:p>
            <a:pPr marL="220663" indent="-220663" eaLnBrk="1" hangingPunct="1">
              <a:spcBef>
                <a:spcPct val="0"/>
              </a:spcBef>
            </a:pPr>
            <a:endParaRPr lang="en-US" altLang="en-US"/>
          </a:p>
          <a:p>
            <a:pPr marL="220663" indent="-220663" eaLnBrk="1" hangingPunct="1">
              <a:spcBef>
                <a:spcPct val="0"/>
              </a:spcBef>
            </a:pPr>
            <a:r>
              <a:rPr lang="en-US" altLang="en-US"/>
              <a:t>We are not satisfied with a peer analysis, ultimately it gets very subjective.  </a:t>
            </a:r>
          </a:p>
          <a:p>
            <a:pPr marL="220663" indent="-220663" eaLnBrk="1" hangingPunct="1">
              <a:spcBef>
                <a:spcPct val="0"/>
              </a:spcBef>
            </a:pPr>
            <a:r>
              <a:rPr lang="en-US" altLang="en-US"/>
              <a:t>Use best data they possibly have: Like what?  If the don't have product-level data then ???</a:t>
            </a:r>
          </a:p>
          <a:p>
            <a:pPr marL="220663" indent="-220663" eaLnBrk="1" hangingPunct="1">
              <a:spcBef>
                <a:spcPct val="0"/>
              </a:spcBef>
            </a:pPr>
            <a:r>
              <a:rPr lang="en-US" altLang="en-US"/>
              <a:t>Do peer group analysis and but also to do analysis against expected performance and what this will allow us to do is to have more information that feeds into decision-making process. Combination of the two that will come into account into deciding whether or not an organization has responsible pricing.  We will ask the certifiers to do the analysis for the overall pricing, whether APR if they have product-level data or yield if they don</a:t>
            </a:r>
            <a:r>
              <a:rPr lang="ja-JP" altLang="en-US"/>
              <a:t>’</a:t>
            </a:r>
            <a:r>
              <a:rPr lang="en-US" altLang="ja-JP"/>
              <a:t>t.  But also look at main components of pricing, not just benchmark overall pricing but also benchmark individual components.  </a:t>
            </a:r>
          </a:p>
          <a:p>
            <a:pPr marL="220663" indent="-220663" eaLnBrk="1" hangingPunct="1">
              <a:spcBef>
                <a:spcPct val="0"/>
              </a:spcBef>
            </a:pPr>
            <a:endParaRPr lang="en-US" altLang="en-US"/>
          </a:p>
          <a:p>
            <a:pPr marL="220663" indent="-220663" eaLnBrk="1" hangingPunct="1">
              <a:spcBef>
                <a:spcPct val="0"/>
              </a:spcBef>
            </a:pPr>
            <a:r>
              <a:rPr lang="en-US" altLang="en-US"/>
              <a:t>In 1.0 we were looking at efficiency, but not other components. That is a difference.  We are looking at overall pricing including efficiency but also major components like loan loss ratio and also profit. We are not looking at cost of funds we feel that institutions do not have that much control over the cost of funds.  Less relevant in the context of a certification.  We will be looking at more than efficiency. For each of these elements, the certifier will compare performance of the MFI with peers and with expected performance and that if the MFI is within range, than its green, if it</a:t>
            </a:r>
            <a:r>
              <a:rPr lang="ja-JP" altLang="en-US"/>
              <a:t>’</a:t>
            </a:r>
            <a:r>
              <a:rPr lang="en-US" altLang="ja-JP"/>
              <a:t>s outside the range it</a:t>
            </a:r>
            <a:r>
              <a:rPr lang="ja-JP" altLang="en-US"/>
              <a:t>’</a:t>
            </a:r>
            <a:r>
              <a:rPr lang="en-US" altLang="ja-JP"/>
              <a:t>s orange that requires more conversation.  Except for when the FI is both outside of range both compared to peers and compared to expected performance than it will be red and it will fail.  It allows it to have some boundary, so that we have fewer cases having a subjective analysis of pricing is tricky.  So we are limiting these if an institution is significantly outside the range when you compare to peers and expected performance, than it's just red.  </a:t>
            </a:r>
          </a:p>
          <a:p>
            <a:pPr marL="220663" indent="-220663" eaLnBrk="1" hangingPunct="1">
              <a:spcBef>
                <a:spcPct val="0"/>
              </a:spcBef>
            </a:pPr>
            <a:endParaRPr lang="en-US" altLang="en-US"/>
          </a:p>
          <a:p>
            <a:pPr marL="220663" indent="-220663" eaLnBrk="1" hangingPunct="1">
              <a:spcBef>
                <a:spcPct val="0"/>
              </a:spcBef>
            </a:pPr>
            <a:r>
              <a:rPr lang="en-US" altLang="en-US"/>
              <a:t>How are you calculating expected performance? For loan loss expense we are setting the expectation based on what a good quality portfolio is, less than 5%, knowing that this can be adjusted at the market level.  </a:t>
            </a:r>
          </a:p>
          <a:p>
            <a:pPr marL="220663" indent="-220663" eaLnBrk="1" hangingPunct="1">
              <a:spcBef>
                <a:spcPct val="0"/>
              </a:spcBef>
            </a:pPr>
            <a:endParaRPr lang="en-US" altLang="en-US"/>
          </a:p>
          <a:p>
            <a:pPr marL="220663" indent="-220663" eaLnBrk="1" hangingPunct="1">
              <a:spcBef>
                <a:spcPct val="0"/>
              </a:spcBef>
            </a:pPr>
            <a:r>
              <a:rPr lang="en-US" altLang="en-US"/>
              <a:t>For profit, we use it according to guidelines of what social investors are using.  Daniel did historical analysis as an upper range, 5% ROA that above which would trigger an orange flag.  The social investors have been working with 7%, so we went with this. It</a:t>
            </a:r>
            <a:r>
              <a:rPr lang="ja-JP" altLang="en-US"/>
              <a:t>’</a:t>
            </a:r>
            <a:r>
              <a:rPr lang="en-US" altLang="ja-JP"/>
              <a:t>s not a cap, it would trigger more discussion and then for operating expense, this is what Daniel Rozas worked on, he worked on a predictive model of what OPEX would be given a bunch of criteria.  Daniel used Mix data to refine model.  Come up with predictive operating expense ratio, factoring in as many factors as possible.</a:t>
            </a:r>
            <a:endParaRPr lang="en-US" altLang="en-US"/>
          </a:p>
        </p:txBody>
      </p:sp>
    </p:spTree>
    <p:extLst>
      <p:ext uri="{BB962C8B-B14F-4D97-AF65-F5344CB8AC3E}">
        <p14:creationId xmlns:p14="http://schemas.microsoft.com/office/powerpoint/2010/main" val="12903714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90C343A4-870E-6D4D-9138-2F00FA57DF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BCE55F8-FE2A-F847-BD03-98CFBC50A41F}" type="slidenum">
              <a:rPr lang="en-US" altLang="en-US" smtClean="0">
                <a:cs typeface="Arial" panose="020B0604020202020204" pitchFamily="34" charset="0"/>
              </a:rPr>
              <a:pPr>
                <a:spcBef>
                  <a:spcPct val="0"/>
                </a:spcBef>
              </a:pPr>
              <a:t>18</a:t>
            </a:fld>
            <a:endParaRPr lang="en-US" altLang="en-US">
              <a:cs typeface="Arial" panose="020B0604020202020204" pitchFamily="34" charset="0"/>
            </a:endParaRPr>
          </a:p>
        </p:txBody>
      </p:sp>
      <p:sp>
        <p:nvSpPr>
          <p:cNvPr id="19458" name="Rectangle 2">
            <a:extLst>
              <a:ext uri="{FF2B5EF4-FFF2-40B4-BE49-F238E27FC236}">
                <a16:creationId xmlns:a16="http://schemas.microsoft.com/office/drawing/2014/main" id="{20E3BCA7-7E03-0046-AB70-8CF136A555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a:extLst>
              <a:ext uri="{FF2B5EF4-FFF2-40B4-BE49-F238E27FC236}">
                <a16:creationId xmlns:a16="http://schemas.microsoft.com/office/drawing/2014/main" id="{AAB9BE5D-939A-F44F-AABD-0B2D92D389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0663" indent="-220663" eaLnBrk="1" hangingPunct="1">
              <a:spcBef>
                <a:spcPct val="0"/>
              </a:spcBef>
            </a:pPr>
            <a:r>
              <a:rPr lang="en-US" altLang="en-US">
                <a:latin typeface="Helvetica Neue" panose="02000503000000020004" pitchFamily="2" charset="0"/>
              </a:rPr>
              <a:t>Principle in Practice – 8 mins </a:t>
            </a:r>
          </a:p>
          <a:p>
            <a:pPr marL="220663" indent="-220663" eaLnBrk="1" hangingPunct="1">
              <a:spcBef>
                <a:spcPct val="0"/>
              </a:spcBef>
            </a:pPr>
            <a:r>
              <a:rPr lang="en-US" altLang="en-US" b="1"/>
              <a:t>Responsible pricing</a:t>
            </a:r>
          </a:p>
          <a:p>
            <a:pPr marL="220663" indent="-220663" eaLnBrk="1" hangingPunct="1">
              <a:spcBef>
                <a:spcPct val="0"/>
              </a:spcBef>
            </a:pPr>
            <a:r>
              <a:rPr lang="es-CO" altLang="en-US"/>
              <a:t>This is the Campaign’s definition of Responsible Pricing</a:t>
            </a:r>
            <a:r>
              <a:rPr lang="en-US" altLang="en-US">
                <a:latin typeface="Helvetica Neue" panose="02000503000000020004" pitchFamily="2" charset="0"/>
              </a:rPr>
              <a:t>. An institution puts this principle into practice by ensuring that p</a:t>
            </a:r>
            <a:r>
              <a:rPr lang="en-US" altLang="en-US"/>
              <a:t>ricing, terms and conditions will be set in a way that is affordable to clients while allowing for financial institutions to be sustainable. </a:t>
            </a:r>
          </a:p>
          <a:p>
            <a:pPr marL="220663" indent="-220663" eaLnBrk="1" hangingPunct="1">
              <a:spcBef>
                <a:spcPct val="0"/>
              </a:spcBef>
            </a:pPr>
            <a:endParaRPr lang="en-US" altLang="en-US"/>
          </a:p>
          <a:p>
            <a:pPr marL="220663" indent="-220663" eaLnBrk="1" hangingPunct="1">
              <a:spcBef>
                <a:spcPct val="0"/>
              </a:spcBef>
            </a:pPr>
            <a:r>
              <a:rPr lang="en-US" altLang="en-US"/>
              <a:t>Concept of sustainability to institution and affordability for client.  </a:t>
            </a:r>
          </a:p>
          <a:p>
            <a:pPr marL="220663" indent="-220663" eaLnBrk="1" hangingPunct="1">
              <a:spcBef>
                <a:spcPct val="0"/>
              </a:spcBef>
              <a:buFontTx/>
              <a:buChar char="•"/>
            </a:pPr>
            <a:r>
              <a:rPr lang="en-US" altLang="en-US"/>
              <a:t>Sustainability is a client protection issue, if an institution is not operating in the long term then clients are not going to be protected or served.  Important for institution to at least cover its costs and ensure they are around in longer term. </a:t>
            </a:r>
          </a:p>
          <a:p>
            <a:pPr marL="220663" indent="-220663" eaLnBrk="1" hangingPunct="1">
              <a:spcBef>
                <a:spcPct val="0"/>
              </a:spcBef>
              <a:buFontTx/>
              <a:buChar char="•"/>
            </a:pPr>
            <a:r>
              <a:rPr lang="en-US" altLang="en-US"/>
              <a:t>Second standard is about pricing policy and the third is about ensuring the institution do not signal any pricing issues.  </a:t>
            </a:r>
          </a:p>
          <a:p>
            <a:pPr marL="220663" indent="-220663" eaLnBrk="1" hangingPunct="1">
              <a:spcBef>
                <a:spcPct val="0"/>
              </a:spcBef>
            </a:pPr>
            <a:endParaRPr lang="en-US" altLang="en-US"/>
          </a:p>
          <a:p>
            <a:pPr marL="220663" indent="-220663" eaLnBrk="1" hangingPunct="1">
              <a:spcBef>
                <a:spcPct val="0"/>
              </a:spcBef>
            </a:pPr>
            <a:r>
              <a:rPr lang="en-US" altLang="en-US"/>
              <a:t>We don</a:t>
            </a:r>
            <a:r>
              <a:rPr lang="ja-JP" altLang="en-US"/>
              <a:t>’</a:t>
            </a:r>
            <a:r>
              <a:rPr lang="en-US" altLang="ja-JP"/>
              <a:t>t have separated as in the past APR on one side and fees on the other It was important to have one standard that looks at overall pricing and fees are part of that.  Fees is just one component of pricing and we need to look at the various types of fees and whether there are some that seem to be acceptable.  </a:t>
            </a:r>
          </a:p>
          <a:p>
            <a:pPr marL="220663" indent="-220663" eaLnBrk="1" hangingPunct="1">
              <a:spcBef>
                <a:spcPct val="0"/>
              </a:spcBef>
            </a:pPr>
            <a:endParaRPr lang="en-US" altLang="en-US"/>
          </a:p>
          <a:p>
            <a:pPr marL="220663" indent="-220663" eaLnBrk="1" hangingPunct="1">
              <a:spcBef>
                <a:spcPct val="0"/>
              </a:spcBef>
            </a:pPr>
            <a:r>
              <a:rPr lang="en-US" altLang="en-US"/>
              <a:t>The whole approach for quant in pricing reflect that there is pricing data available out there and to the extent that it is available it should be used.  It is very difficult if not impossible to have stringent rules about what constitutes fair pricing given that there are so many components that come into pricing. We wanted to push quant indicators as much as possible to be as good as possible and to quire certifiers to take them into consideration in decision-making but not just look at them, but have much more stringent requirements around the pricing process and pricing policy that the MFI has.  </a:t>
            </a:r>
          </a:p>
          <a:p>
            <a:pPr marL="220663" indent="-220663" eaLnBrk="1" hangingPunct="1">
              <a:spcBef>
                <a:spcPct val="0"/>
              </a:spcBef>
            </a:pPr>
            <a:endParaRPr lang="en-US" altLang="en-US"/>
          </a:p>
          <a:p>
            <a:pPr marL="220663" indent="-220663" eaLnBrk="1" hangingPunct="1">
              <a:spcBef>
                <a:spcPct val="0"/>
              </a:spcBef>
            </a:pPr>
            <a:r>
              <a:rPr lang="en-US" altLang="en-US"/>
              <a:t>Radical transparency approach, not just on pricing products but around pricing approach.  Require all of that information to be made available and require a conversation between a certifier and the institution so they understand the philosophy around pricing is. We are requiring them to do the quant analysis into account into decision-making.  </a:t>
            </a:r>
          </a:p>
          <a:p>
            <a:pPr marL="220663" indent="-220663" eaLnBrk="1" hangingPunct="1">
              <a:spcBef>
                <a:spcPct val="0"/>
              </a:spcBef>
            </a:pPr>
            <a:endParaRPr lang="en-US" altLang="en-US"/>
          </a:p>
          <a:p>
            <a:pPr marL="220663" indent="-220663" eaLnBrk="1" hangingPunct="1">
              <a:spcBef>
                <a:spcPct val="0"/>
              </a:spcBef>
            </a:pPr>
            <a:r>
              <a:rPr lang="en-US" altLang="en-US"/>
              <a:t>We are not satisfied with a peer analysis, ultimately it gets very subjective.  </a:t>
            </a:r>
          </a:p>
          <a:p>
            <a:pPr marL="220663" indent="-220663" eaLnBrk="1" hangingPunct="1">
              <a:spcBef>
                <a:spcPct val="0"/>
              </a:spcBef>
            </a:pPr>
            <a:r>
              <a:rPr lang="en-US" altLang="en-US"/>
              <a:t>Use best data they possibly have: Like what?  If the don't have product-level data then ???</a:t>
            </a:r>
          </a:p>
          <a:p>
            <a:pPr marL="220663" indent="-220663" eaLnBrk="1" hangingPunct="1">
              <a:spcBef>
                <a:spcPct val="0"/>
              </a:spcBef>
            </a:pPr>
            <a:r>
              <a:rPr lang="en-US" altLang="en-US"/>
              <a:t>Do peer group analysis and but also to do analysis against expected performance and what this will allow us to do is to have more information that feeds into decision-making process. Combination of the two that will come into account into deciding whether or not an organization has responsible pricing.  We will ask the certifiers to do the analysis for the overall pricing, whether APR if they have product-level data or yield if they don</a:t>
            </a:r>
            <a:r>
              <a:rPr lang="ja-JP" altLang="en-US"/>
              <a:t>’</a:t>
            </a:r>
            <a:r>
              <a:rPr lang="en-US" altLang="ja-JP"/>
              <a:t>t.  But also look at main components of pricing, not just benchmark overall pricing but also benchmark individual components.  </a:t>
            </a:r>
          </a:p>
          <a:p>
            <a:pPr marL="220663" indent="-220663" eaLnBrk="1" hangingPunct="1">
              <a:spcBef>
                <a:spcPct val="0"/>
              </a:spcBef>
            </a:pPr>
            <a:endParaRPr lang="en-US" altLang="en-US"/>
          </a:p>
          <a:p>
            <a:pPr marL="220663" indent="-220663" eaLnBrk="1" hangingPunct="1">
              <a:spcBef>
                <a:spcPct val="0"/>
              </a:spcBef>
            </a:pPr>
            <a:r>
              <a:rPr lang="en-US" altLang="en-US"/>
              <a:t>In 1.0 we were looking at efficiency, but not other components. That is a difference.  We are looking at overall pricing including efficiency but also major components like loan loss ratio and also profit. We are not looking at cost of funds we feel that institutions do not have that much control over the cost of funds.  Less relevant in the context of a certification.  We will be looking at more than efficiency. For each of these elements, the certifier will compare performance of the MFI with peers and with expected performance and that if the MFI is within range, than its green, if it</a:t>
            </a:r>
            <a:r>
              <a:rPr lang="ja-JP" altLang="en-US"/>
              <a:t>’</a:t>
            </a:r>
            <a:r>
              <a:rPr lang="en-US" altLang="ja-JP"/>
              <a:t>s outside the range it</a:t>
            </a:r>
            <a:r>
              <a:rPr lang="ja-JP" altLang="en-US"/>
              <a:t>’</a:t>
            </a:r>
            <a:r>
              <a:rPr lang="en-US" altLang="ja-JP"/>
              <a:t>s orange that requires more conversation.  Except for when the FI is both outside of range both compared to peers and compared to expected performance than it will be red and it will fail.  It allows it to have some boundary, so that we have fewer cases having a subjective analysis of pricing is tricky.  So we are limiting these if an institution is significantly outside the range when you compare to peers and expected performance, than it's just red.  </a:t>
            </a:r>
          </a:p>
          <a:p>
            <a:pPr marL="220663" indent="-220663" eaLnBrk="1" hangingPunct="1">
              <a:spcBef>
                <a:spcPct val="0"/>
              </a:spcBef>
            </a:pPr>
            <a:endParaRPr lang="en-US" altLang="en-US"/>
          </a:p>
          <a:p>
            <a:pPr marL="220663" indent="-220663" eaLnBrk="1" hangingPunct="1">
              <a:spcBef>
                <a:spcPct val="0"/>
              </a:spcBef>
            </a:pPr>
            <a:r>
              <a:rPr lang="en-US" altLang="en-US"/>
              <a:t>How are you calculating expected performance? For loan loss expense we are setting the expectation based on what a good quality portfolio is, less than 5%, knowing that this can be adjusted at the market level.  </a:t>
            </a:r>
          </a:p>
          <a:p>
            <a:pPr marL="220663" indent="-220663" eaLnBrk="1" hangingPunct="1">
              <a:spcBef>
                <a:spcPct val="0"/>
              </a:spcBef>
            </a:pPr>
            <a:endParaRPr lang="en-US" altLang="en-US"/>
          </a:p>
          <a:p>
            <a:pPr marL="220663" indent="-220663" eaLnBrk="1" hangingPunct="1">
              <a:spcBef>
                <a:spcPct val="0"/>
              </a:spcBef>
            </a:pPr>
            <a:r>
              <a:rPr lang="en-US" altLang="en-US"/>
              <a:t>For profit, we use it according to guidelines of what social investors are using.  Daniel did historical analysis as an upper range, 5% ROA that above which would trigger an orange flag.  The social investors have been working with 7%, so we went with this. It</a:t>
            </a:r>
            <a:r>
              <a:rPr lang="ja-JP" altLang="en-US"/>
              <a:t>’</a:t>
            </a:r>
            <a:r>
              <a:rPr lang="en-US" altLang="ja-JP"/>
              <a:t>s not a cap, it would trigger more discussion and then for operating expense, this is what Daniel Rozas worked on, he worked on a predictive model of what OPEX would be given a bunch of criteria.  Daniel used Mix data to refine model.  Come up with predictive operating expense ratio, factoring in as many factors as possible.</a:t>
            </a:r>
            <a:endParaRPr lang="en-US" altLang="en-US"/>
          </a:p>
        </p:txBody>
      </p:sp>
    </p:spTree>
    <p:extLst>
      <p:ext uri="{BB962C8B-B14F-4D97-AF65-F5344CB8AC3E}">
        <p14:creationId xmlns:p14="http://schemas.microsoft.com/office/powerpoint/2010/main" val="35319483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90C343A4-870E-6D4D-9138-2F00FA57DFF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BCE55F8-FE2A-F847-BD03-98CFBC50A41F}" type="slidenum">
              <a:rPr lang="en-US" altLang="en-US" smtClean="0">
                <a:cs typeface="Arial" panose="020B0604020202020204" pitchFamily="34" charset="0"/>
              </a:rPr>
              <a:pPr>
                <a:spcBef>
                  <a:spcPct val="0"/>
                </a:spcBef>
              </a:pPr>
              <a:t>85</a:t>
            </a:fld>
            <a:endParaRPr lang="en-US" altLang="en-US">
              <a:cs typeface="Arial" panose="020B0604020202020204" pitchFamily="34" charset="0"/>
            </a:endParaRPr>
          </a:p>
        </p:txBody>
      </p:sp>
      <p:sp>
        <p:nvSpPr>
          <p:cNvPr id="19458" name="Rectangle 2">
            <a:extLst>
              <a:ext uri="{FF2B5EF4-FFF2-40B4-BE49-F238E27FC236}">
                <a16:creationId xmlns:a16="http://schemas.microsoft.com/office/drawing/2014/main" id="{20E3BCA7-7E03-0046-AB70-8CF136A555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a:extLst>
              <a:ext uri="{FF2B5EF4-FFF2-40B4-BE49-F238E27FC236}">
                <a16:creationId xmlns:a16="http://schemas.microsoft.com/office/drawing/2014/main" id="{AAB9BE5D-939A-F44F-AABD-0B2D92D3895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0663" indent="-220663" eaLnBrk="1" hangingPunct="1">
              <a:spcBef>
                <a:spcPct val="0"/>
              </a:spcBef>
            </a:pPr>
            <a:r>
              <a:rPr lang="en-US" altLang="en-US">
                <a:latin typeface="Helvetica Neue" panose="02000503000000020004" pitchFamily="2" charset="0"/>
              </a:rPr>
              <a:t>Principle in Practice – 8 mins </a:t>
            </a:r>
          </a:p>
          <a:p>
            <a:pPr marL="220663" indent="-220663" eaLnBrk="1" hangingPunct="1">
              <a:spcBef>
                <a:spcPct val="0"/>
              </a:spcBef>
            </a:pPr>
            <a:r>
              <a:rPr lang="en-US" altLang="en-US" b="1"/>
              <a:t>Responsible pricing</a:t>
            </a:r>
          </a:p>
          <a:p>
            <a:pPr marL="220663" indent="-220663" eaLnBrk="1" hangingPunct="1">
              <a:spcBef>
                <a:spcPct val="0"/>
              </a:spcBef>
            </a:pPr>
            <a:r>
              <a:rPr lang="es-CO" altLang="en-US"/>
              <a:t>This is the Campaign’s definition of Responsible Pricing</a:t>
            </a:r>
            <a:r>
              <a:rPr lang="en-US" altLang="en-US">
                <a:latin typeface="Helvetica Neue" panose="02000503000000020004" pitchFamily="2" charset="0"/>
              </a:rPr>
              <a:t>. An institution puts this principle into practice by ensuring that p</a:t>
            </a:r>
            <a:r>
              <a:rPr lang="en-US" altLang="en-US"/>
              <a:t>ricing, terms and conditions will be set in a way that is affordable to clients while allowing for financial institutions to be sustainable. </a:t>
            </a:r>
          </a:p>
          <a:p>
            <a:pPr marL="220663" indent="-220663" eaLnBrk="1" hangingPunct="1">
              <a:spcBef>
                <a:spcPct val="0"/>
              </a:spcBef>
            </a:pPr>
            <a:endParaRPr lang="en-US" altLang="en-US"/>
          </a:p>
          <a:p>
            <a:pPr marL="220663" indent="-220663" eaLnBrk="1" hangingPunct="1">
              <a:spcBef>
                <a:spcPct val="0"/>
              </a:spcBef>
            </a:pPr>
            <a:r>
              <a:rPr lang="en-US" altLang="en-US"/>
              <a:t>Concept of sustainability to institution and affordability for client.  </a:t>
            </a:r>
          </a:p>
          <a:p>
            <a:pPr marL="220663" indent="-220663" eaLnBrk="1" hangingPunct="1">
              <a:spcBef>
                <a:spcPct val="0"/>
              </a:spcBef>
              <a:buFontTx/>
              <a:buChar char="•"/>
            </a:pPr>
            <a:r>
              <a:rPr lang="en-US" altLang="en-US"/>
              <a:t>Sustainability is a client protection issue, if an institution is not operating in the long term then clients are not going to be protected or served.  Important for institution to at least cover its costs and ensure they are around in longer term. </a:t>
            </a:r>
          </a:p>
          <a:p>
            <a:pPr marL="220663" indent="-220663" eaLnBrk="1" hangingPunct="1">
              <a:spcBef>
                <a:spcPct val="0"/>
              </a:spcBef>
              <a:buFontTx/>
              <a:buChar char="•"/>
            </a:pPr>
            <a:r>
              <a:rPr lang="en-US" altLang="en-US"/>
              <a:t>Second standard is about pricing policy and the third is about ensuring the institution do not signal any pricing issues.  </a:t>
            </a:r>
          </a:p>
          <a:p>
            <a:pPr marL="220663" indent="-220663" eaLnBrk="1" hangingPunct="1">
              <a:spcBef>
                <a:spcPct val="0"/>
              </a:spcBef>
            </a:pPr>
            <a:endParaRPr lang="en-US" altLang="en-US"/>
          </a:p>
          <a:p>
            <a:pPr marL="220663" indent="-220663" eaLnBrk="1" hangingPunct="1">
              <a:spcBef>
                <a:spcPct val="0"/>
              </a:spcBef>
            </a:pPr>
            <a:r>
              <a:rPr lang="en-US" altLang="en-US"/>
              <a:t>We don</a:t>
            </a:r>
            <a:r>
              <a:rPr lang="ja-JP" altLang="en-US"/>
              <a:t>’</a:t>
            </a:r>
            <a:r>
              <a:rPr lang="en-US" altLang="ja-JP"/>
              <a:t>t have separated as in the past APR on one side and fees on the other It was important to have one standard that looks at overall pricing and fees are part of that.  Fees is just one component of pricing and we need to look at the various types of fees and whether there are some that seem to be acceptable.  </a:t>
            </a:r>
          </a:p>
          <a:p>
            <a:pPr marL="220663" indent="-220663" eaLnBrk="1" hangingPunct="1">
              <a:spcBef>
                <a:spcPct val="0"/>
              </a:spcBef>
            </a:pPr>
            <a:endParaRPr lang="en-US" altLang="en-US"/>
          </a:p>
          <a:p>
            <a:pPr marL="220663" indent="-220663" eaLnBrk="1" hangingPunct="1">
              <a:spcBef>
                <a:spcPct val="0"/>
              </a:spcBef>
            </a:pPr>
            <a:r>
              <a:rPr lang="en-US" altLang="en-US"/>
              <a:t>The whole approach for quant in pricing reflect that there is pricing data available out there and to the extent that it is available it should be used.  It is very difficult if not impossible to have stringent rules about what constitutes fair pricing given that there are so many components that come into pricing. We wanted to push quant indicators as much as possible to be as good as possible and to quire certifiers to take them into consideration in decision-making but not just look at them, but have much more stringent requirements around the pricing process and pricing policy that the MFI has.  </a:t>
            </a:r>
          </a:p>
          <a:p>
            <a:pPr marL="220663" indent="-220663" eaLnBrk="1" hangingPunct="1">
              <a:spcBef>
                <a:spcPct val="0"/>
              </a:spcBef>
            </a:pPr>
            <a:endParaRPr lang="en-US" altLang="en-US"/>
          </a:p>
          <a:p>
            <a:pPr marL="220663" indent="-220663" eaLnBrk="1" hangingPunct="1">
              <a:spcBef>
                <a:spcPct val="0"/>
              </a:spcBef>
            </a:pPr>
            <a:r>
              <a:rPr lang="en-US" altLang="en-US"/>
              <a:t>Radical transparency approach, not just on pricing products but around pricing approach.  Require all of that information to be made available and require a conversation between a certifier and the institution so they understand the philosophy around pricing is. We are requiring them to do the quant analysis into account into decision-making.  </a:t>
            </a:r>
          </a:p>
          <a:p>
            <a:pPr marL="220663" indent="-220663" eaLnBrk="1" hangingPunct="1">
              <a:spcBef>
                <a:spcPct val="0"/>
              </a:spcBef>
            </a:pPr>
            <a:endParaRPr lang="en-US" altLang="en-US"/>
          </a:p>
          <a:p>
            <a:pPr marL="220663" indent="-220663" eaLnBrk="1" hangingPunct="1">
              <a:spcBef>
                <a:spcPct val="0"/>
              </a:spcBef>
            </a:pPr>
            <a:r>
              <a:rPr lang="en-US" altLang="en-US"/>
              <a:t>We are not satisfied with a peer analysis, ultimately it gets very subjective.  </a:t>
            </a:r>
          </a:p>
          <a:p>
            <a:pPr marL="220663" indent="-220663" eaLnBrk="1" hangingPunct="1">
              <a:spcBef>
                <a:spcPct val="0"/>
              </a:spcBef>
            </a:pPr>
            <a:r>
              <a:rPr lang="en-US" altLang="en-US"/>
              <a:t>Use best data they possibly have: Like what?  If the don't have product-level data then ???</a:t>
            </a:r>
          </a:p>
          <a:p>
            <a:pPr marL="220663" indent="-220663" eaLnBrk="1" hangingPunct="1">
              <a:spcBef>
                <a:spcPct val="0"/>
              </a:spcBef>
            </a:pPr>
            <a:r>
              <a:rPr lang="en-US" altLang="en-US"/>
              <a:t>Do peer group analysis and but also to do analysis against expected performance and what this will allow us to do is to have more information that feeds into decision-making process. Combination of the two that will come into account into deciding whether or not an organization has responsible pricing.  We will ask the certifiers to do the analysis for the overall pricing, whether APR if they have product-level data or yield if they don</a:t>
            </a:r>
            <a:r>
              <a:rPr lang="ja-JP" altLang="en-US"/>
              <a:t>’</a:t>
            </a:r>
            <a:r>
              <a:rPr lang="en-US" altLang="ja-JP"/>
              <a:t>t.  But also look at main components of pricing, not just benchmark overall pricing but also benchmark individual components.  </a:t>
            </a:r>
          </a:p>
          <a:p>
            <a:pPr marL="220663" indent="-220663" eaLnBrk="1" hangingPunct="1">
              <a:spcBef>
                <a:spcPct val="0"/>
              </a:spcBef>
            </a:pPr>
            <a:endParaRPr lang="en-US" altLang="en-US"/>
          </a:p>
          <a:p>
            <a:pPr marL="220663" indent="-220663" eaLnBrk="1" hangingPunct="1">
              <a:spcBef>
                <a:spcPct val="0"/>
              </a:spcBef>
            </a:pPr>
            <a:r>
              <a:rPr lang="en-US" altLang="en-US"/>
              <a:t>In 1.0 we were looking at efficiency, but not other components. That is a difference.  We are looking at overall pricing including efficiency but also major components like loan loss ratio and also profit. We are not looking at cost of funds we feel that institutions do not have that much control over the cost of funds.  Less relevant in the context of a certification.  We will be looking at more than efficiency. For each of these elements, the certifier will compare performance of the MFI with peers and with expected performance and that if the MFI is within range, than its green, if it</a:t>
            </a:r>
            <a:r>
              <a:rPr lang="ja-JP" altLang="en-US"/>
              <a:t>’</a:t>
            </a:r>
            <a:r>
              <a:rPr lang="en-US" altLang="ja-JP"/>
              <a:t>s outside the range it</a:t>
            </a:r>
            <a:r>
              <a:rPr lang="ja-JP" altLang="en-US"/>
              <a:t>’</a:t>
            </a:r>
            <a:r>
              <a:rPr lang="en-US" altLang="ja-JP"/>
              <a:t>s orange that requires more conversation.  Except for when the FI is both outside of range both compared to peers and compared to expected performance than it will be red and it will fail.  It allows it to have some boundary, so that we have fewer cases having a subjective analysis of pricing is tricky.  So we are limiting these if an institution is significantly outside the range when you compare to peers and expected performance, than it's just red.  </a:t>
            </a:r>
          </a:p>
          <a:p>
            <a:pPr marL="220663" indent="-220663" eaLnBrk="1" hangingPunct="1">
              <a:spcBef>
                <a:spcPct val="0"/>
              </a:spcBef>
            </a:pPr>
            <a:endParaRPr lang="en-US" altLang="en-US"/>
          </a:p>
          <a:p>
            <a:pPr marL="220663" indent="-220663" eaLnBrk="1" hangingPunct="1">
              <a:spcBef>
                <a:spcPct val="0"/>
              </a:spcBef>
            </a:pPr>
            <a:r>
              <a:rPr lang="en-US" altLang="en-US"/>
              <a:t>How are you calculating expected performance? For loan loss expense we are setting the expectation based on what a good quality portfolio is, less than 5%, knowing that this can be adjusted at the market level.  </a:t>
            </a:r>
          </a:p>
          <a:p>
            <a:pPr marL="220663" indent="-220663" eaLnBrk="1" hangingPunct="1">
              <a:spcBef>
                <a:spcPct val="0"/>
              </a:spcBef>
            </a:pPr>
            <a:endParaRPr lang="en-US" altLang="en-US"/>
          </a:p>
          <a:p>
            <a:pPr marL="220663" indent="-220663" eaLnBrk="1" hangingPunct="1">
              <a:spcBef>
                <a:spcPct val="0"/>
              </a:spcBef>
            </a:pPr>
            <a:r>
              <a:rPr lang="en-US" altLang="en-US"/>
              <a:t>For profit, we use it according to guidelines of what social investors are using.  Daniel did historical analysis as an upper range, 5% ROA that above which would trigger an orange flag.  The social investors have been working with 7%, so we went with this. It</a:t>
            </a:r>
            <a:r>
              <a:rPr lang="ja-JP" altLang="en-US"/>
              <a:t>’</a:t>
            </a:r>
            <a:r>
              <a:rPr lang="en-US" altLang="ja-JP"/>
              <a:t>s not a cap, it would trigger more discussion and then for operating expense, this is what Daniel Rozas worked on, he worked on a predictive model of what OPEX would be given a bunch of criteria.  Daniel used Mix data to refine model.  Come up with predictive operating expense ratio, factoring in as many factors as possible.</a:t>
            </a:r>
            <a:endParaRPr lang="en-US" altLang="en-US"/>
          </a:p>
        </p:txBody>
      </p:sp>
    </p:spTree>
    <p:extLst>
      <p:ext uri="{BB962C8B-B14F-4D97-AF65-F5344CB8AC3E}">
        <p14:creationId xmlns:p14="http://schemas.microsoft.com/office/powerpoint/2010/main" val="9678715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3B345C96-6D6C-2C43-9C5A-CA56F52E86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A730023-33B1-D144-9AF6-9970EDE45C16}" type="slidenum">
              <a:rPr lang="en-US" altLang="en-US" smtClean="0">
                <a:cs typeface="Arial" panose="020B0604020202020204" pitchFamily="34" charset="0"/>
              </a:rPr>
              <a:pPr>
                <a:spcBef>
                  <a:spcPct val="0"/>
                </a:spcBef>
              </a:pPr>
              <a:t>19</a:t>
            </a:fld>
            <a:endParaRPr lang="en-US" altLang="en-US">
              <a:cs typeface="Arial" panose="020B0604020202020204" pitchFamily="34" charset="0"/>
            </a:endParaRPr>
          </a:p>
        </p:txBody>
      </p:sp>
      <p:sp>
        <p:nvSpPr>
          <p:cNvPr id="19458" name="Rectangle 2">
            <a:extLst>
              <a:ext uri="{FF2B5EF4-FFF2-40B4-BE49-F238E27FC236}">
                <a16:creationId xmlns:a16="http://schemas.microsoft.com/office/drawing/2014/main" id="{E9264BFD-1929-F44A-AEF0-E0CA62D398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a:extLst>
              <a:ext uri="{FF2B5EF4-FFF2-40B4-BE49-F238E27FC236}">
                <a16:creationId xmlns:a16="http://schemas.microsoft.com/office/drawing/2014/main" id="{BDE1133E-3F2A-0042-9DC3-942A86C201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Principle in Practice – 5 mins. </a:t>
            </a:r>
          </a:p>
          <a:p>
            <a:pPr eaLnBrk="1" hangingPunct="1">
              <a:spcBef>
                <a:spcPct val="0"/>
              </a:spcBef>
            </a:pPr>
            <a:endParaRPr lang="en-US" altLang="en-US"/>
          </a:p>
          <a:p>
            <a:pPr eaLnBrk="1" hangingPunct="1">
              <a:spcBef>
                <a:spcPct val="0"/>
              </a:spcBef>
            </a:pPr>
            <a:r>
              <a:rPr lang="en-US" altLang="en-US"/>
              <a:t>Financial service providers have a responsibility to exercise good faith in designing products and delivery channels that are suitable for clients and to not take advantage of client inexperience and/or underdeveloped markets. They should take active steps to consider the characteristics of target clients during the design process. Products should function as advertized, provide value for money, and not be deceptive in design.</a:t>
            </a:r>
          </a:p>
          <a:p>
            <a:pPr eaLnBrk="1" hangingPunct="1">
              <a:spcBef>
                <a:spcPct val="0"/>
              </a:spcBef>
            </a:pPr>
            <a:endParaRPr lang="en-US" altLang="en-US"/>
          </a:p>
          <a:p>
            <a:pPr eaLnBrk="1" hangingPunct="1">
              <a:spcBef>
                <a:spcPct val="0"/>
              </a:spcBef>
            </a:pPr>
            <a:r>
              <a:rPr lang="en-US" altLang="en-US"/>
              <a:t>Considerable care should be given to designing products that suit client needs while being simple and flexible. As one example, loan repayment schedules are best structured to correspond with the expected cash flows of borrowers. The point of suitability is not to over-design products for narrowly defined purposes, but to ensure that the products are designed to be useful for clients. In delivering products, providers should gather sufficient information from the customer to ensure that the product is likely to meet the customer’s needs and capacity.</a:t>
            </a:r>
          </a:p>
          <a:p>
            <a:pPr eaLnBrk="1" hangingPunct="1">
              <a:spcBef>
                <a:spcPct val="0"/>
              </a:spcBef>
            </a:pPr>
            <a:r>
              <a:rPr lang="en-US" altLang="en-US"/>
              <a:t> </a:t>
            </a:r>
          </a:p>
          <a:p>
            <a:pPr eaLnBrk="1" hangingPunct="1">
              <a:spcBef>
                <a:spcPct val="0"/>
              </a:spcBef>
            </a:pPr>
            <a:r>
              <a:rPr lang="en-US" altLang="en-US"/>
              <a:t>Suitable product delivery. Product design should take into account the process by which products will be sold, as discussed further under Fair and Respectful Treatment.</a:t>
            </a:r>
          </a:p>
          <a:p>
            <a:pPr eaLnBrk="1" hangingPunct="1">
              <a:spcBef>
                <a:spcPct val="0"/>
              </a:spcBef>
            </a:pPr>
            <a:r>
              <a:rPr lang="en-US" altLang="en-US"/>
              <a:t>Simplicity. Simple products, including products with simple pricing, are easier for clients to understand and compare. Simple products may be more affordable and flexible for clients. Simplicity implies minimizing the use of bundled products (that is, requiring a client to buy a second product, such as credit life insurance, in order to use a first product, such as a loan).2 We note that simplicity is not an absolute value: it must serve product relevance and usefulness.</a:t>
            </a:r>
          </a:p>
          <a:p>
            <a:pPr eaLnBrk="1" hangingPunct="1">
              <a:spcBef>
                <a:spcPct val="0"/>
              </a:spcBef>
            </a:pPr>
            <a:r>
              <a:rPr lang="en-US" altLang="en-US"/>
              <a:t>Minimum changes. Products should be designed in a way that minimizes the possibility that product changes, such as unexpected changes in pricing, terms or fees will become necessary during the course of the product’s life.</a:t>
            </a:r>
          </a:p>
          <a:p>
            <a:pPr eaLnBrk="1" hangingPunct="1">
              <a:spcBef>
                <a:spcPct val="0"/>
              </a:spcBef>
            </a:pPr>
            <a:r>
              <a:rPr lang="en-US" altLang="en-US"/>
              <a:t>No waivers of client rights. As a general rule, clients should not be asked to waive their rights, such as the right to sue the provider, receive information, cancel use of the product, maintain privacy, etc. If a financial service provider considers a waiver imperative, for example if a product is not viable without a waiver, then this should be made clear to the client. Waivers requested for the convenience of the provider are generally not appropriate.</a:t>
            </a:r>
          </a:p>
          <a:p>
            <a:pPr eaLnBrk="1" hangingPunct="1">
              <a:spcBef>
                <a:spcPct val="0"/>
              </a:spcBef>
            </a:pPr>
            <a:endParaRPr lang="en-US" altLang="en-US"/>
          </a:p>
        </p:txBody>
      </p:sp>
    </p:spTree>
    <p:extLst>
      <p:ext uri="{BB962C8B-B14F-4D97-AF65-F5344CB8AC3E}">
        <p14:creationId xmlns:p14="http://schemas.microsoft.com/office/powerpoint/2010/main" val="22724484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a:extLst>
              <a:ext uri="{FF2B5EF4-FFF2-40B4-BE49-F238E27FC236}">
                <a16:creationId xmlns:a16="http://schemas.microsoft.com/office/drawing/2014/main" id="{C3EE0948-288F-D543-A6CB-1ACF2FC0F3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2" name="Notes Placeholder 2">
            <a:extLst>
              <a:ext uri="{FF2B5EF4-FFF2-40B4-BE49-F238E27FC236}">
                <a16:creationId xmlns:a16="http://schemas.microsoft.com/office/drawing/2014/main" id="{463518CA-3320-284E-AD98-C793F669DD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02403" name="Slide Number Placeholder 3">
            <a:extLst>
              <a:ext uri="{FF2B5EF4-FFF2-40B4-BE49-F238E27FC236}">
                <a16:creationId xmlns:a16="http://schemas.microsoft.com/office/drawing/2014/main" id="{C43A6650-6D5F-1D48-A2E9-645584D8F572}"/>
              </a:ext>
            </a:extLst>
          </p:cNvPr>
          <p:cNvSpPr>
            <a:spLocks noGrp="1"/>
          </p:cNvSpPr>
          <p:nvPr>
            <p:ph type="sldNum" sz="quarter" idx="5"/>
          </p:nvPr>
        </p:nvSpPr>
        <p:spPr>
          <a:xfrm>
            <a:off x="3848100" y="9409113"/>
            <a:ext cx="2944813" cy="495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377EADF-9FD1-5D4F-8AC7-7C3B576D0CD5}" type="slidenum">
              <a:rPr lang="en-US" altLang="en-US" smtClean="0">
                <a:latin typeface="Arial" panose="020B0604020202020204" pitchFamily="34" charset="0"/>
              </a:rPr>
              <a:pPr>
                <a:spcBef>
                  <a:spcPct val="0"/>
                </a:spcBef>
              </a:pPr>
              <a:t>98</a:t>
            </a:fld>
            <a:endParaRPr lang="en-US" altLang="en-US">
              <a:latin typeface="Arial" panose="020B0604020202020204" pitchFamily="34" charset="0"/>
            </a:endParaRPr>
          </a:p>
        </p:txBody>
      </p:sp>
    </p:spTree>
    <p:extLst>
      <p:ext uri="{BB962C8B-B14F-4D97-AF65-F5344CB8AC3E}">
        <p14:creationId xmlns:p14="http://schemas.microsoft.com/office/powerpoint/2010/main" val="412083922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a:extLst>
              <a:ext uri="{FF2B5EF4-FFF2-40B4-BE49-F238E27FC236}">
                <a16:creationId xmlns:a16="http://schemas.microsoft.com/office/drawing/2014/main" id="{E7CCA0D0-C7F1-EB43-9405-BD88114ABEF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0" name="Notes Placeholder 2">
            <a:extLst>
              <a:ext uri="{FF2B5EF4-FFF2-40B4-BE49-F238E27FC236}">
                <a16:creationId xmlns:a16="http://schemas.microsoft.com/office/drawing/2014/main" id="{2BB34BDD-202F-144F-AC9D-47A0A6A3870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104451" name="Slide Number Placeholder 3">
            <a:extLst>
              <a:ext uri="{FF2B5EF4-FFF2-40B4-BE49-F238E27FC236}">
                <a16:creationId xmlns:a16="http://schemas.microsoft.com/office/drawing/2014/main" id="{20BACDFD-9776-D64E-AC10-EF89BAB519F3}"/>
              </a:ext>
            </a:extLst>
          </p:cNvPr>
          <p:cNvSpPr>
            <a:spLocks noGrp="1"/>
          </p:cNvSpPr>
          <p:nvPr>
            <p:ph type="sldNum" sz="quarter" idx="5"/>
          </p:nvPr>
        </p:nvSpPr>
        <p:spPr>
          <a:xfrm>
            <a:off x="3848100" y="9409113"/>
            <a:ext cx="2944813" cy="495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0A1F808-8A4D-AB41-AF62-CDE763104371}" type="slidenum">
              <a:rPr lang="en-US" altLang="en-US" smtClean="0">
                <a:latin typeface="Arial" panose="020B0604020202020204" pitchFamily="34" charset="0"/>
              </a:rPr>
              <a:pPr>
                <a:spcBef>
                  <a:spcPct val="0"/>
                </a:spcBef>
              </a:pPr>
              <a:t>99</a:t>
            </a:fld>
            <a:endParaRPr lang="en-US" altLang="en-US">
              <a:latin typeface="Arial" panose="020B0604020202020204" pitchFamily="34" charset="0"/>
            </a:endParaRPr>
          </a:p>
        </p:txBody>
      </p:sp>
    </p:spTree>
    <p:extLst>
      <p:ext uri="{BB962C8B-B14F-4D97-AF65-F5344CB8AC3E}">
        <p14:creationId xmlns:p14="http://schemas.microsoft.com/office/powerpoint/2010/main" val="160438247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4122F341-3912-9A48-A200-7F21A9DB35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a:extLst>
              <a:ext uri="{FF2B5EF4-FFF2-40B4-BE49-F238E27FC236}">
                <a16:creationId xmlns:a16="http://schemas.microsoft.com/office/drawing/2014/main" id="{331B971A-B780-7649-9D66-EE296E580FD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69635" name="Slide Number Placeholder 3">
            <a:extLst>
              <a:ext uri="{FF2B5EF4-FFF2-40B4-BE49-F238E27FC236}">
                <a16:creationId xmlns:a16="http://schemas.microsoft.com/office/drawing/2014/main" id="{AE4A489E-A255-C041-834C-629C618847B9}"/>
              </a:ext>
            </a:extLst>
          </p:cNvPr>
          <p:cNvSpPr>
            <a:spLocks noGrp="1"/>
          </p:cNvSpPr>
          <p:nvPr>
            <p:ph type="sldNum" sz="quarter" idx="5"/>
          </p:nvPr>
        </p:nvSpPr>
        <p:spPr>
          <a:xfrm>
            <a:off x="3848100" y="9409113"/>
            <a:ext cx="2944813" cy="495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B174A0D-FDDE-484D-A92F-1F4AEE5C7C30}" type="slidenum">
              <a:rPr lang="en-US" altLang="en-US" smtClean="0">
                <a:latin typeface="Arial" panose="020B0604020202020204" pitchFamily="34" charset="0"/>
              </a:rPr>
              <a:pPr>
                <a:spcBef>
                  <a:spcPct val="0"/>
                </a:spcBef>
              </a:pPr>
              <a:t>101</a:t>
            </a:fld>
            <a:endParaRPr lang="en-US" altLang="en-US">
              <a:latin typeface="Arial" panose="020B0604020202020204" pitchFamily="34" charset="0"/>
            </a:endParaRPr>
          </a:p>
        </p:txBody>
      </p:sp>
    </p:spTree>
    <p:extLst>
      <p:ext uri="{BB962C8B-B14F-4D97-AF65-F5344CB8AC3E}">
        <p14:creationId xmlns:p14="http://schemas.microsoft.com/office/powerpoint/2010/main" val="4277542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44B48EA7-4729-AC40-8ED7-A579A1EEDC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7F63E56-CA88-7D40-BF8F-9AD9C44C6B61}" type="slidenum">
              <a:rPr lang="en-US" altLang="en-US" smtClean="0">
                <a:cs typeface="Arial" panose="020B0604020202020204" pitchFamily="34" charset="0"/>
              </a:rPr>
              <a:pPr>
                <a:spcBef>
                  <a:spcPct val="0"/>
                </a:spcBef>
              </a:pPr>
              <a:t>20</a:t>
            </a:fld>
            <a:endParaRPr lang="en-US" altLang="en-US">
              <a:cs typeface="Arial" panose="020B0604020202020204" pitchFamily="34" charset="0"/>
            </a:endParaRPr>
          </a:p>
        </p:txBody>
      </p:sp>
      <p:sp>
        <p:nvSpPr>
          <p:cNvPr id="21506" name="Rectangle 2">
            <a:extLst>
              <a:ext uri="{FF2B5EF4-FFF2-40B4-BE49-F238E27FC236}">
                <a16:creationId xmlns:a16="http://schemas.microsoft.com/office/drawing/2014/main" id="{8E76A1F8-BF34-4C43-951C-5933DFB8F9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a:extLst>
              <a:ext uri="{FF2B5EF4-FFF2-40B4-BE49-F238E27FC236}">
                <a16:creationId xmlns:a16="http://schemas.microsoft.com/office/drawing/2014/main" id="{3A340F9A-D581-8040-A3A7-2C98724DF3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Principle in Practice – 5 mins. </a:t>
            </a:r>
          </a:p>
          <a:p>
            <a:pPr eaLnBrk="1" hangingPunct="1">
              <a:spcBef>
                <a:spcPct val="0"/>
              </a:spcBef>
            </a:pPr>
            <a:endParaRPr lang="en-US" altLang="en-US"/>
          </a:p>
          <a:p>
            <a:pPr eaLnBrk="1" hangingPunct="1">
              <a:spcBef>
                <a:spcPct val="0"/>
              </a:spcBef>
            </a:pPr>
            <a:r>
              <a:rPr lang="en-US" altLang="en-US"/>
              <a:t>Financial service providers have a responsibility to exercise good faith in designing products and delivery channels that are suitable for clients and to not take advantage of client inexperience and/or underdeveloped markets. They should take active steps to consider the characteristics of target clients during the design process. Products should function as advertized, provide value for money, and not be deceptive in design.</a:t>
            </a:r>
          </a:p>
          <a:p>
            <a:pPr eaLnBrk="1" hangingPunct="1">
              <a:spcBef>
                <a:spcPct val="0"/>
              </a:spcBef>
            </a:pPr>
            <a:endParaRPr lang="en-US" altLang="en-US"/>
          </a:p>
          <a:p>
            <a:pPr eaLnBrk="1" hangingPunct="1">
              <a:spcBef>
                <a:spcPct val="0"/>
              </a:spcBef>
            </a:pPr>
            <a:r>
              <a:rPr lang="en-US" altLang="en-US"/>
              <a:t>Considerable care should be given to designing products that suit client needs while being simple and flexible. As one example, loan repayment schedules are best structured to correspond with the expected cash flows of borrowers. The point of suitability is not to over-design products for narrowly defined purposes, but to ensure that the products are designed to be useful for clients. In delivering products, providers should gather sufficient information from the customer to ensure that the product is likely to meet the customer’s needs and capacity.</a:t>
            </a:r>
          </a:p>
          <a:p>
            <a:pPr eaLnBrk="1" hangingPunct="1">
              <a:spcBef>
                <a:spcPct val="0"/>
              </a:spcBef>
            </a:pPr>
            <a:r>
              <a:rPr lang="en-US" altLang="en-US"/>
              <a:t> </a:t>
            </a:r>
          </a:p>
          <a:p>
            <a:pPr eaLnBrk="1" hangingPunct="1">
              <a:spcBef>
                <a:spcPct val="0"/>
              </a:spcBef>
            </a:pPr>
            <a:r>
              <a:rPr lang="en-US" altLang="en-US"/>
              <a:t>Suitable product delivery. Product design should take into account the process by which products will be sold, as discussed further under Fair and Respectful Treatment.</a:t>
            </a:r>
          </a:p>
          <a:p>
            <a:pPr eaLnBrk="1" hangingPunct="1">
              <a:spcBef>
                <a:spcPct val="0"/>
              </a:spcBef>
            </a:pPr>
            <a:r>
              <a:rPr lang="en-US" altLang="en-US"/>
              <a:t>Simplicity. Simple products, including products with simple pricing, are easier for clients to understand and compare. Simple products may be more affordable and flexible for clients. Simplicity implies minimizing the use of bundled products (that is, requiring a client to buy a second product, such as credit life insurance, in order to use a first product, such as a loan).2 We note that simplicity is not an absolute value: it must serve product relevance and usefulness.</a:t>
            </a:r>
          </a:p>
          <a:p>
            <a:pPr eaLnBrk="1" hangingPunct="1">
              <a:spcBef>
                <a:spcPct val="0"/>
              </a:spcBef>
            </a:pPr>
            <a:r>
              <a:rPr lang="en-US" altLang="en-US"/>
              <a:t>Minimum changes. Products should be designed in a way that minimizes the possibility that product changes, such as unexpected changes in pricing, terms or fees will become necessary during the course of the product’s life.</a:t>
            </a:r>
          </a:p>
          <a:p>
            <a:pPr eaLnBrk="1" hangingPunct="1">
              <a:spcBef>
                <a:spcPct val="0"/>
              </a:spcBef>
            </a:pPr>
            <a:r>
              <a:rPr lang="en-US" altLang="en-US"/>
              <a:t>No waivers of client rights. As a general rule, clients should not be asked to waive their rights, such as the right to sue the provider, receive information, cancel use of the product, maintain privacy, etc. If a financial service provider considers a waiver imperative, for example if a product is not viable without a waiver, then this should be made clear to the client. Waivers requested for the convenience of the provider are generally not appropriate.</a:t>
            </a:r>
          </a:p>
          <a:p>
            <a:pPr eaLnBrk="1" hangingPunct="1">
              <a:spcBef>
                <a:spcPct val="0"/>
              </a:spcBef>
            </a:pPr>
            <a:endParaRPr lang="en-US" altLang="en-US"/>
          </a:p>
        </p:txBody>
      </p:sp>
    </p:spTree>
    <p:extLst>
      <p:ext uri="{BB962C8B-B14F-4D97-AF65-F5344CB8AC3E}">
        <p14:creationId xmlns:p14="http://schemas.microsoft.com/office/powerpoint/2010/main" val="7984376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E771DD-3670-014E-9C43-78672AC80DF9}" type="datetime7">
              <a:rPr lang="en-US" smtClean="0"/>
              <a:t>Mar-21</a:t>
            </a:fld>
            <a:endParaRPr lang="en-US" dirty="0"/>
          </a:p>
        </p:txBody>
      </p:sp>
      <p:sp>
        <p:nvSpPr>
          <p:cNvPr id="5" name="Footer Placeholder 4"/>
          <p:cNvSpPr>
            <a:spLocks noGrp="1"/>
          </p:cNvSpPr>
          <p:nvPr>
            <p:ph type="ftr" sz="quarter" idx="11"/>
          </p:nvPr>
        </p:nvSpPr>
        <p:spPr/>
        <p:txBody>
          <a:bodyPr/>
          <a:lstStyle/>
          <a:p>
            <a:r>
              <a:rPr lang="en-US"/>
              <a:t>DQM </a:t>
            </a:r>
            <a:endParaRPr lang="en-US" dirty="0"/>
          </a:p>
        </p:txBody>
      </p:sp>
      <p:sp>
        <p:nvSpPr>
          <p:cNvPr id="6" name="Slide Number Placeholder 5"/>
          <p:cNvSpPr>
            <a:spLocks noGrp="1"/>
          </p:cNvSpPr>
          <p:nvPr>
            <p:ph type="sldNum" sz="quarter" idx="12"/>
          </p:nvPr>
        </p:nvSpPr>
        <p:spPr/>
        <p:txBody>
          <a:bodyPr/>
          <a:lstStyle/>
          <a:p>
            <a:fld id="{CAA6DE86-0424-4DDA-8F13-9E2823814831}"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97280" y="511959"/>
            <a:ext cx="3494598" cy="1473975"/>
          </a:xfrm>
          <a:prstGeom prst="rect">
            <a:avLst/>
          </a:prstGeom>
        </p:spPr>
      </p:pic>
      <p:pic>
        <p:nvPicPr>
          <p:cNvPr id="11" name="Picture 10" descr="logo"/>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461966" y="5388527"/>
            <a:ext cx="1009650" cy="831850"/>
          </a:xfrm>
          <a:prstGeom prst="rect">
            <a:avLst/>
          </a:prstGeom>
          <a:noFill/>
          <a:ln w="9525">
            <a:noFill/>
            <a:miter lim="800000"/>
            <a:headEnd/>
            <a:tailEnd/>
          </a:ln>
        </p:spPr>
      </p:pic>
      <p:pic>
        <p:nvPicPr>
          <p:cNvPr id="12" name="Picture 11"/>
          <p:cNvPicPr/>
          <p:nvPr userDrawn="1"/>
        </p:nvPicPr>
        <p:blipFill>
          <a:blip r:embed="rId4" cstate="email">
            <a:extLst>
              <a:ext uri="{28A0092B-C50C-407E-A947-70E740481C1C}">
                <a14:useLocalDpi xmlns:a14="http://schemas.microsoft.com/office/drawing/2010/main"/>
              </a:ext>
            </a:extLst>
          </a:blip>
          <a:stretch>
            <a:fillRect/>
          </a:stretch>
        </p:blipFill>
        <p:spPr>
          <a:xfrm>
            <a:off x="9324768" y="457201"/>
            <a:ext cx="1995902" cy="1283482"/>
          </a:xfrm>
          <a:prstGeom prst="rect">
            <a:avLst/>
          </a:prstGeom>
        </p:spPr>
      </p:pic>
    </p:spTree>
    <p:extLst>
      <p:ext uri="{BB962C8B-B14F-4D97-AF65-F5344CB8AC3E}">
        <p14:creationId xmlns:p14="http://schemas.microsoft.com/office/powerpoint/2010/main" val="2871564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54D115-23BB-6242-BF1B-AA57A5A97430}" type="datetime7">
              <a:rPr lang="en-US" smtClean="0"/>
              <a:t>Mar-21</a:t>
            </a:fld>
            <a:endParaRPr lang="en-US" dirty="0"/>
          </a:p>
        </p:txBody>
      </p:sp>
      <p:sp>
        <p:nvSpPr>
          <p:cNvPr id="5" name="Footer Placeholder 4"/>
          <p:cNvSpPr>
            <a:spLocks noGrp="1"/>
          </p:cNvSpPr>
          <p:nvPr>
            <p:ph type="ftr" sz="quarter" idx="11"/>
          </p:nvPr>
        </p:nvSpPr>
        <p:spPr/>
        <p:txBody>
          <a:bodyPr/>
          <a:lstStyle/>
          <a:p>
            <a:r>
              <a:rPr lang="en-US"/>
              <a:t>DQM </a:t>
            </a:r>
            <a:endParaRPr lang="en-US" dirty="0"/>
          </a:p>
        </p:txBody>
      </p:sp>
      <p:sp>
        <p:nvSpPr>
          <p:cNvPr id="6" name="Slide Number Placeholder 5"/>
          <p:cNvSpPr>
            <a:spLocks noGrp="1"/>
          </p:cNvSpPr>
          <p:nvPr>
            <p:ph type="sldNum" sz="quarter" idx="12"/>
          </p:nvPr>
        </p:nvSpPr>
        <p:spPr/>
        <p:txBody>
          <a:bodyPr/>
          <a:lstStyle/>
          <a:p>
            <a:fld id="{CAA6DE86-0424-4DDA-8F13-9E2823814831}" type="slidenum">
              <a:rPr lang="en-US" smtClean="0"/>
              <a:t>‹#›</a:t>
            </a:fld>
            <a:endParaRPr lang="en-US" dirty="0"/>
          </a:p>
        </p:txBody>
      </p:sp>
    </p:spTree>
    <p:extLst>
      <p:ext uri="{BB962C8B-B14F-4D97-AF65-F5344CB8AC3E}">
        <p14:creationId xmlns:p14="http://schemas.microsoft.com/office/powerpoint/2010/main" val="1558935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21CB83-2AF4-894F-9A98-DC1F97284554}" type="datetime7">
              <a:rPr lang="en-US" smtClean="0"/>
              <a:t>Mar-21</a:t>
            </a:fld>
            <a:endParaRPr lang="en-US" dirty="0"/>
          </a:p>
        </p:txBody>
      </p:sp>
      <p:sp>
        <p:nvSpPr>
          <p:cNvPr id="5" name="Footer Placeholder 4"/>
          <p:cNvSpPr>
            <a:spLocks noGrp="1"/>
          </p:cNvSpPr>
          <p:nvPr>
            <p:ph type="ftr" sz="quarter" idx="11"/>
          </p:nvPr>
        </p:nvSpPr>
        <p:spPr/>
        <p:txBody>
          <a:bodyPr/>
          <a:lstStyle/>
          <a:p>
            <a:r>
              <a:rPr lang="en-US"/>
              <a:t>DQM </a:t>
            </a:r>
            <a:endParaRPr lang="en-US" dirty="0"/>
          </a:p>
        </p:txBody>
      </p:sp>
      <p:sp>
        <p:nvSpPr>
          <p:cNvPr id="6" name="Slide Number Placeholder 5"/>
          <p:cNvSpPr>
            <a:spLocks noGrp="1"/>
          </p:cNvSpPr>
          <p:nvPr>
            <p:ph type="sldNum" sz="quarter" idx="12"/>
          </p:nvPr>
        </p:nvSpPr>
        <p:spPr/>
        <p:txBody>
          <a:bodyPr/>
          <a:lstStyle/>
          <a:p>
            <a:fld id="{CAA6DE86-0424-4DDA-8F13-9E2823814831}" type="slidenum">
              <a:rPr lang="en-US" smtClean="0"/>
              <a:t>‹#›</a:t>
            </a:fld>
            <a:endParaRPr lang="en-US" dirty="0"/>
          </a:p>
        </p:txBody>
      </p:sp>
    </p:spTree>
    <p:extLst>
      <p:ext uri="{BB962C8B-B14F-4D97-AF65-F5344CB8AC3E}">
        <p14:creationId xmlns:p14="http://schemas.microsoft.com/office/powerpoint/2010/main" val="14441112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Slid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609601" y="1420013"/>
            <a:ext cx="5667017" cy="1143000"/>
          </a:xfrm>
          <a:prstGeom prst="rect">
            <a:avLst/>
          </a:prstGeom>
        </p:spPr>
        <p:txBody>
          <a:bodyPr lIns="0" tIns="0" rIns="0" bIns="0"/>
          <a:lstStyle>
            <a:lvl1pPr algn="l">
              <a:defRPr sz="3300" b="0" i="0">
                <a:solidFill>
                  <a:srgbClr val="007DFF"/>
                </a:solidFill>
                <a:latin typeface="Futura-Bold"/>
                <a:cs typeface="Futura-Bold"/>
              </a:defRPr>
            </a:lvl1pPr>
          </a:lstStyle>
          <a:p>
            <a:r>
              <a:rPr lang="en-US"/>
              <a:t>Click to edit Master title style</a:t>
            </a:r>
            <a:endParaRPr lang="en-US" dirty="0"/>
          </a:p>
        </p:txBody>
      </p:sp>
      <p:sp>
        <p:nvSpPr>
          <p:cNvPr id="3" name="Content Placeholder 2"/>
          <p:cNvSpPr>
            <a:spLocks noGrp="1"/>
          </p:cNvSpPr>
          <p:nvPr>
            <p:ph idx="1"/>
          </p:nvPr>
        </p:nvSpPr>
        <p:spPr>
          <a:xfrm>
            <a:off x="609600" y="2563015"/>
            <a:ext cx="10972800" cy="3429893"/>
          </a:xfrm>
          <a:prstGeom prst="rect">
            <a:avLst/>
          </a:prstGeom>
        </p:spPr>
        <p:txBody>
          <a:bodyPr lIns="0" tIns="0" rIns="0" bIns="0"/>
          <a:lstStyle>
            <a:lvl1pPr marL="0" indent="0">
              <a:buNone/>
              <a:defRPr sz="2200" b="0" i="0">
                <a:solidFill>
                  <a:srgbClr val="636466"/>
                </a:solidFill>
                <a:latin typeface="Caecilia Roman"/>
                <a:cs typeface="Caecilia Roman"/>
              </a:defRPr>
            </a:lvl1pPr>
            <a:lvl2pPr marL="0" indent="-285750">
              <a:buSzPct val="80000"/>
              <a:buFontTx/>
              <a:buBlip>
                <a:blip r:embed="rId2"/>
              </a:buBlip>
              <a:defRPr sz="2200" b="0" i="0">
                <a:solidFill>
                  <a:srgbClr val="636466"/>
                </a:solidFill>
                <a:latin typeface="Caecilia Roman"/>
                <a:cs typeface="Caecilia Roman"/>
              </a:defRPr>
            </a:lvl2pPr>
          </a:lstStyle>
          <a:p>
            <a:pPr lvl="0"/>
            <a:r>
              <a:rPr lang="en-US" dirty="0"/>
              <a:t>Click to edit Master text styles</a:t>
            </a:r>
          </a:p>
          <a:p>
            <a:pPr lvl="1"/>
            <a:r>
              <a:rPr lang="en-US" dirty="0"/>
              <a:t>Second level</a:t>
            </a:r>
          </a:p>
        </p:txBody>
      </p:sp>
      <p:sp>
        <p:nvSpPr>
          <p:cNvPr id="7" name="Picture Placeholder 6"/>
          <p:cNvSpPr>
            <a:spLocks noGrp="1"/>
          </p:cNvSpPr>
          <p:nvPr>
            <p:ph type="pic" sz="quarter" idx="11"/>
          </p:nvPr>
        </p:nvSpPr>
        <p:spPr>
          <a:xfrm>
            <a:off x="6845301" y="0"/>
            <a:ext cx="4737100" cy="2349500"/>
          </a:xfrm>
          <a:prstGeom prst="rect">
            <a:avLst/>
          </a:prstGeom>
        </p:spPr>
        <p:txBody>
          <a:bodyPr vert="horz"/>
          <a:lstStyle/>
          <a:p>
            <a:pPr lvl="0"/>
            <a:endParaRPr lang="en-US" noProof="0"/>
          </a:p>
        </p:txBody>
      </p:sp>
      <p:sp>
        <p:nvSpPr>
          <p:cNvPr id="5" name="Date Placeholder 3">
            <a:extLst>
              <a:ext uri="{FF2B5EF4-FFF2-40B4-BE49-F238E27FC236}">
                <a16:creationId xmlns:a16="http://schemas.microsoft.com/office/drawing/2014/main" id="{9D10E277-81FB-B14D-AD62-CB8DA2F00542}"/>
              </a:ext>
            </a:extLst>
          </p:cNvPr>
          <p:cNvSpPr>
            <a:spLocks noGrp="1"/>
          </p:cNvSpPr>
          <p:nvPr>
            <p:ph type="dt" sz="half" idx="12"/>
          </p:nvPr>
        </p:nvSpPr>
        <p:spPr>
          <a:xfrm>
            <a:off x="609601" y="6491289"/>
            <a:ext cx="6235700" cy="365125"/>
          </a:xfrm>
          <a:prstGeom prst="rect">
            <a:avLst/>
          </a:prstGeom>
        </p:spPr>
        <p:txBody>
          <a:bodyPr vert="horz" wrap="square" lIns="0" tIns="0" rIns="0" bIns="0" numCol="1" anchor="t" anchorCtr="0" compatLnSpc="1">
            <a:prstTxWarp prst="textNoShape">
              <a:avLst/>
            </a:prstTxWarp>
          </a:bodyPr>
          <a:lstStyle>
            <a:lvl1pPr eaLnBrk="1" hangingPunct="1">
              <a:defRPr sz="1000">
                <a:solidFill>
                  <a:srgbClr val="636466"/>
                </a:solidFill>
                <a:latin typeface="Futura-Bold" panose="020B0602020204020303" pitchFamily="34" charset="-79"/>
              </a:defRPr>
            </a:lvl1pPr>
          </a:lstStyle>
          <a:p>
            <a:pPr>
              <a:defRPr/>
            </a:pPr>
            <a:fld id="{93F143B2-8AB8-344D-A800-E8060F303472}" type="datetime1">
              <a:rPr lang="en-US" altLang="en-US"/>
              <a:pPr>
                <a:defRPr/>
              </a:pPr>
              <a:t>3/16/21</a:t>
            </a:fld>
            <a:endParaRPr lang="en-US" altLang="en-US"/>
          </a:p>
        </p:txBody>
      </p:sp>
    </p:spTree>
    <p:extLst>
      <p:ext uri="{BB962C8B-B14F-4D97-AF65-F5344CB8AC3E}">
        <p14:creationId xmlns:p14="http://schemas.microsoft.com/office/powerpoint/2010/main" val="647073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rgbClr val="004ABA"/>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FA6D6E8-6404-0C41-8DBF-97318AEC0D29}" type="datetime7">
              <a:rPr lang="en-US" smtClean="0"/>
              <a:t>Mar-21</a:t>
            </a:fld>
            <a:endParaRPr lang="en-US" dirty="0"/>
          </a:p>
        </p:txBody>
      </p:sp>
      <p:sp>
        <p:nvSpPr>
          <p:cNvPr id="5" name="Footer Placeholder 4"/>
          <p:cNvSpPr>
            <a:spLocks noGrp="1"/>
          </p:cNvSpPr>
          <p:nvPr>
            <p:ph type="ftr" sz="quarter" idx="11"/>
          </p:nvPr>
        </p:nvSpPr>
        <p:spPr/>
        <p:txBody>
          <a:bodyPr/>
          <a:lstStyle/>
          <a:p>
            <a:r>
              <a:rPr lang="en-US"/>
              <a:t>DQM </a:t>
            </a:r>
            <a:endParaRPr lang="en-US" dirty="0"/>
          </a:p>
        </p:txBody>
      </p:sp>
      <p:sp>
        <p:nvSpPr>
          <p:cNvPr id="6" name="Slide Number Placeholder 5"/>
          <p:cNvSpPr>
            <a:spLocks noGrp="1"/>
          </p:cNvSpPr>
          <p:nvPr>
            <p:ph type="sldNum" sz="quarter" idx="12"/>
          </p:nvPr>
        </p:nvSpPr>
        <p:spPr/>
        <p:txBody>
          <a:bodyPr/>
          <a:lstStyle/>
          <a:p>
            <a:fld id="{CAA6DE86-0424-4DDA-8F13-9E2823814831}" type="slidenum">
              <a:rPr lang="en-US" smtClean="0"/>
              <a:t>‹#›</a:t>
            </a:fld>
            <a:endParaRPr lang="en-US" dirty="0"/>
          </a:p>
        </p:txBody>
      </p:sp>
      <p:pic>
        <p:nvPicPr>
          <p:cNvPr id="7" name="Picture 1" descr="page1image989157776">
            <a:extLst>
              <a:ext uri="{FF2B5EF4-FFF2-40B4-BE49-F238E27FC236}">
                <a16:creationId xmlns:a16="http://schemas.microsoft.com/office/drawing/2014/main" id="{3FCC2F97-18E6-A645-A0D3-0D9B97FC51C3}"/>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163587" y="6241774"/>
            <a:ext cx="5925786" cy="61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110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4800" b="1">
                <a:solidFill>
                  <a:srgbClr val="004ABA"/>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47A41507-6D46-8F43-8055-45D0F43A09FB}" type="datetime7">
              <a:rPr lang="en-US" smtClean="0"/>
              <a:t>Mar-21</a:t>
            </a:fld>
            <a:endParaRPr lang="en-US" dirty="0"/>
          </a:p>
        </p:txBody>
      </p:sp>
      <p:sp>
        <p:nvSpPr>
          <p:cNvPr id="5" name="Footer Placeholder 4"/>
          <p:cNvSpPr>
            <a:spLocks noGrp="1"/>
          </p:cNvSpPr>
          <p:nvPr>
            <p:ph type="ftr" sz="quarter" idx="11"/>
          </p:nvPr>
        </p:nvSpPr>
        <p:spPr/>
        <p:txBody>
          <a:bodyPr/>
          <a:lstStyle/>
          <a:p>
            <a:r>
              <a:rPr lang="en-US"/>
              <a:t>DQM </a:t>
            </a:r>
            <a:endParaRPr lang="en-US" dirty="0"/>
          </a:p>
        </p:txBody>
      </p:sp>
      <p:sp>
        <p:nvSpPr>
          <p:cNvPr id="6" name="Slide Number Placeholder 5"/>
          <p:cNvSpPr>
            <a:spLocks noGrp="1"/>
          </p:cNvSpPr>
          <p:nvPr>
            <p:ph type="sldNum" sz="quarter" idx="12"/>
          </p:nvPr>
        </p:nvSpPr>
        <p:spPr/>
        <p:txBody>
          <a:bodyPr/>
          <a:lstStyle/>
          <a:p>
            <a:fld id="{CAA6DE86-0424-4DDA-8F13-9E2823814831}"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88159" y="5362833"/>
            <a:ext cx="3148129" cy="826563"/>
          </a:xfrm>
          <a:prstGeom prst="rect">
            <a:avLst/>
          </a:prstGeom>
        </p:spPr>
      </p:pic>
    </p:spTree>
    <p:extLst>
      <p:ext uri="{BB962C8B-B14F-4D97-AF65-F5344CB8AC3E}">
        <p14:creationId xmlns:p14="http://schemas.microsoft.com/office/powerpoint/2010/main" val="4197222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B5317E-7C86-AC41-8685-14B2C382B570}" type="datetime7">
              <a:rPr lang="en-US" smtClean="0"/>
              <a:t>Mar-21</a:t>
            </a:fld>
            <a:endParaRPr lang="en-US" dirty="0"/>
          </a:p>
        </p:txBody>
      </p:sp>
      <p:sp>
        <p:nvSpPr>
          <p:cNvPr id="6" name="Footer Placeholder 5"/>
          <p:cNvSpPr>
            <a:spLocks noGrp="1"/>
          </p:cNvSpPr>
          <p:nvPr>
            <p:ph type="ftr" sz="quarter" idx="11"/>
          </p:nvPr>
        </p:nvSpPr>
        <p:spPr/>
        <p:txBody>
          <a:bodyPr/>
          <a:lstStyle/>
          <a:p>
            <a:r>
              <a:rPr lang="en-US"/>
              <a:t>DQM </a:t>
            </a:r>
            <a:endParaRPr lang="en-US" dirty="0"/>
          </a:p>
        </p:txBody>
      </p:sp>
      <p:sp>
        <p:nvSpPr>
          <p:cNvPr id="7" name="Slide Number Placeholder 6"/>
          <p:cNvSpPr>
            <a:spLocks noGrp="1"/>
          </p:cNvSpPr>
          <p:nvPr>
            <p:ph type="sldNum" sz="quarter" idx="12"/>
          </p:nvPr>
        </p:nvSpPr>
        <p:spPr/>
        <p:txBody>
          <a:bodyPr/>
          <a:lstStyle/>
          <a:p>
            <a:fld id="{CAA6DE86-0424-4DDA-8F13-9E2823814831}" type="slidenum">
              <a:rPr lang="en-US" smtClean="0"/>
              <a:t>‹#›</a:t>
            </a:fld>
            <a:endParaRPr lang="en-US" dirty="0"/>
          </a:p>
        </p:txBody>
      </p:sp>
    </p:spTree>
    <p:extLst>
      <p:ext uri="{BB962C8B-B14F-4D97-AF65-F5344CB8AC3E}">
        <p14:creationId xmlns:p14="http://schemas.microsoft.com/office/powerpoint/2010/main" val="1408453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165261-AC9D-C746-8037-46A9D5C171DC}" type="datetime7">
              <a:rPr lang="en-US" smtClean="0"/>
              <a:t>Mar-21</a:t>
            </a:fld>
            <a:endParaRPr lang="en-US" dirty="0"/>
          </a:p>
        </p:txBody>
      </p:sp>
      <p:sp>
        <p:nvSpPr>
          <p:cNvPr id="8" name="Footer Placeholder 7"/>
          <p:cNvSpPr>
            <a:spLocks noGrp="1"/>
          </p:cNvSpPr>
          <p:nvPr>
            <p:ph type="ftr" sz="quarter" idx="11"/>
          </p:nvPr>
        </p:nvSpPr>
        <p:spPr/>
        <p:txBody>
          <a:bodyPr/>
          <a:lstStyle/>
          <a:p>
            <a:r>
              <a:rPr lang="en-US"/>
              <a:t>DQM </a:t>
            </a:r>
            <a:endParaRPr lang="en-US" dirty="0"/>
          </a:p>
        </p:txBody>
      </p:sp>
      <p:sp>
        <p:nvSpPr>
          <p:cNvPr id="9" name="Slide Number Placeholder 8"/>
          <p:cNvSpPr>
            <a:spLocks noGrp="1"/>
          </p:cNvSpPr>
          <p:nvPr>
            <p:ph type="sldNum" sz="quarter" idx="12"/>
          </p:nvPr>
        </p:nvSpPr>
        <p:spPr/>
        <p:txBody>
          <a:bodyPr/>
          <a:lstStyle/>
          <a:p>
            <a:fld id="{CAA6DE86-0424-4DDA-8F13-9E2823814831}" type="slidenum">
              <a:rPr lang="en-US" smtClean="0"/>
              <a:t>‹#›</a:t>
            </a:fld>
            <a:endParaRPr lang="en-US" dirty="0"/>
          </a:p>
        </p:txBody>
      </p:sp>
    </p:spTree>
    <p:extLst>
      <p:ext uri="{BB962C8B-B14F-4D97-AF65-F5344CB8AC3E}">
        <p14:creationId xmlns:p14="http://schemas.microsoft.com/office/powerpoint/2010/main" val="984693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2DC46-4822-F84F-AC45-8F2624A449D5}" type="datetime7">
              <a:rPr lang="en-US" smtClean="0"/>
              <a:t>Mar-21</a:t>
            </a:fld>
            <a:endParaRPr lang="en-US" dirty="0"/>
          </a:p>
        </p:txBody>
      </p:sp>
      <p:sp>
        <p:nvSpPr>
          <p:cNvPr id="4" name="Footer Placeholder 3"/>
          <p:cNvSpPr>
            <a:spLocks noGrp="1"/>
          </p:cNvSpPr>
          <p:nvPr>
            <p:ph type="ftr" sz="quarter" idx="11"/>
          </p:nvPr>
        </p:nvSpPr>
        <p:spPr/>
        <p:txBody>
          <a:bodyPr/>
          <a:lstStyle/>
          <a:p>
            <a:r>
              <a:rPr lang="en-US"/>
              <a:t>DQM </a:t>
            </a:r>
            <a:endParaRPr lang="en-US" dirty="0"/>
          </a:p>
        </p:txBody>
      </p:sp>
      <p:sp>
        <p:nvSpPr>
          <p:cNvPr id="5" name="Slide Number Placeholder 4"/>
          <p:cNvSpPr>
            <a:spLocks noGrp="1"/>
          </p:cNvSpPr>
          <p:nvPr>
            <p:ph type="sldNum" sz="quarter" idx="12"/>
          </p:nvPr>
        </p:nvSpPr>
        <p:spPr/>
        <p:txBody>
          <a:bodyPr/>
          <a:lstStyle/>
          <a:p>
            <a:fld id="{CAA6DE86-0424-4DDA-8F13-9E2823814831}" type="slidenum">
              <a:rPr lang="en-US" smtClean="0"/>
              <a:t>‹#›</a:t>
            </a:fld>
            <a:endParaRPr lang="en-US" dirty="0"/>
          </a:p>
        </p:txBody>
      </p:sp>
    </p:spTree>
    <p:extLst>
      <p:ext uri="{BB962C8B-B14F-4D97-AF65-F5344CB8AC3E}">
        <p14:creationId xmlns:p14="http://schemas.microsoft.com/office/powerpoint/2010/main" val="1478761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3F96840-6929-9F41-8834-FFBA7F864333}" type="datetime7">
              <a:rPr lang="en-US" smtClean="0"/>
              <a:t>Mar-21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DQM </a:t>
            </a:r>
            <a:endParaRPr lang="en-US" dirty="0"/>
          </a:p>
        </p:txBody>
      </p:sp>
      <p:sp>
        <p:nvSpPr>
          <p:cNvPr id="9" name="Slide Number Placeholder 8"/>
          <p:cNvSpPr>
            <a:spLocks noGrp="1"/>
          </p:cNvSpPr>
          <p:nvPr>
            <p:ph type="sldNum" sz="quarter" idx="12"/>
          </p:nvPr>
        </p:nvSpPr>
        <p:spPr/>
        <p:txBody>
          <a:bodyPr/>
          <a:lstStyle/>
          <a:p>
            <a:fld id="{CAA6DE86-0424-4DDA-8F13-9E2823814831}" type="slidenum">
              <a:rPr lang="en-US" smtClean="0"/>
              <a:t>‹#›</a:t>
            </a:fld>
            <a:endParaRPr lang="en-US" dirty="0"/>
          </a:p>
        </p:txBody>
      </p:sp>
    </p:spTree>
    <p:extLst>
      <p:ext uri="{BB962C8B-B14F-4D97-AF65-F5344CB8AC3E}">
        <p14:creationId xmlns:p14="http://schemas.microsoft.com/office/powerpoint/2010/main" val="362166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D77A6B9-4C4C-E141-86B8-E5535D1C2864}" type="datetime7">
              <a:rPr lang="en-US" smtClean="0"/>
              <a:t>Mar-21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DQM </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A6DE86-0424-4DDA-8F13-9E2823814831}" type="slidenum">
              <a:rPr lang="en-US" smtClean="0"/>
              <a:t>‹#›</a:t>
            </a:fld>
            <a:endParaRPr lang="en-US" dirty="0"/>
          </a:p>
        </p:txBody>
      </p:sp>
    </p:spTree>
    <p:extLst>
      <p:ext uri="{BB962C8B-B14F-4D97-AF65-F5344CB8AC3E}">
        <p14:creationId xmlns:p14="http://schemas.microsoft.com/office/powerpoint/2010/main" val="3722806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A0C21F8-5828-A240-A486-F3FBF237F65C}" type="datetime7">
              <a:rPr lang="en-US" smtClean="0"/>
              <a:t>Mar-21</a:t>
            </a:fld>
            <a:endParaRPr lang="en-US" dirty="0"/>
          </a:p>
        </p:txBody>
      </p:sp>
      <p:sp>
        <p:nvSpPr>
          <p:cNvPr id="6" name="Footer Placeholder 5"/>
          <p:cNvSpPr>
            <a:spLocks noGrp="1"/>
          </p:cNvSpPr>
          <p:nvPr>
            <p:ph type="ftr" sz="quarter" idx="11"/>
          </p:nvPr>
        </p:nvSpPr>
        <p:spPr/>
        <p:txBody>
          <a:bodyPr/>
          <a:lstStyle/>
          <a:p>
            <a:r>
              <a:rPr lang="en-US"/>
              <a:t>DQM </a:t>
            </a:r>
            <a:endParaRPr lang="en-US" dirty="0"/>
          </a:p>
        </p:txBody>
      </p:sp>
      <p:sp>
        <p:nvSpPr>
          <p:cNvPr id="7" name="Slide Number Placeholder 6"/>
          <p:cNvSpPr>
            <a:spLocks noGrp="1"/>
          </p:cNvSpPr>
          <p:nvPr>
            <p:ph type="sldNum" sz="quarter" idx="12"/>
          </p:nvPr>
        </p:nvSpPr>
        <p:spPr/>
        <p:txBody>
          <a:bodyPr/>
          <a:lstStyle/>
          <a:p>
            <a:fld id="{CAA6DE86-0424-4DDA-8F13-9E2823814831}" type="slidenum">
              <a:rPr lang="en-US" smtClean="0"/>
              <a:t>‹#›</a:t>
            </a:fld>
            <a:endParaRPr lang="en-US" dirty="0"/>
          </a:p>
        </p:txBody>
      </p:sp>
    </p:spTree>
    <p:extLst>
      <p:ext uri="{BB962C8B-B14F-4D97-AF65-F5344CB8AC3E}">
        <p14:creationId xmlns:p14="http://schemas.microsoft.com/office/powerpoint/2010/main" val="1478473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D078F48-FE0E-4D4C-9E8C-32AF8D8E62C0}" type="datetime7">
              <a:rPr lang="en-US" smtClean="0"/>
              <a:t>Mar-21</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DQM </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AA6DE86-0424-4DDA-8F13-9E2823814831}"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9732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0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mwarose@g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hyperlink" Target="mailto:rmwaniki1@worldbank.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6.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7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5.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8.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89.xml.rels><?xml version="1.0" encoding="UTF-8" standalone="yes"?>
<Relationships xmlns="http://schemas.openxmlformats.org/package/2006/relationships"><Relationship Id="rId3" Type="http://schemas.openxmlformats.org/officeDocument/2006/relationships/hyperlink" Target="http://www.google.co.in/url?sa=i&amp;rct=j&amp;q=&amp;esrc=s&amp;source=images&amp;cd=&amp;cad=rja&amp;uact=8&amp;ved=0ahUKEwifg_-7o_3NAhWHvo8KHTObCTgQjRwIBw&amp;url=http://kingofwallpapers.com/gift.html&amp;psig=AFQjCNH_Um74yPYRWAWC3vULTS5iJ5XiQA&amp;ust=1468940346351303" TargetMode="External"/><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mailto:customers@md.info" TargetMode="External"/><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0.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1.png"/><Relationship Id="rId4" Type="http://schemas.openxmlformats.org/officeDocument/2006/relationships/oleObject" Target="../embeddings/oleObject2.bin"/></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394" y="2240824"/>
            <a:ext cx="10338658" cy="2047460"/>
          </a:xfrm>
        </p:spPr>
        <p:txBody>
          <a:bodyPr>
            <a:normAutofit fontScale="90000"/>
          </a:bodyPr>
          <a:lstStyle/>
          <a:p>
            <a:pPr algn="ctr"/>
            <a:br>
              <a:rPr lang="en-US" dirty="0"/>
            </a:br>
            <a:br>
              <a:rPr lang="en-US" dirty="0"/>
            </a:br>
            <a:br>
              <a:rPr lang="en-US" dirty="0"/>
            </a:br>
            <a:br>
              <a:rPr lang="en-US" dirty="0"/>
            </a:br>
            <a:br>
              <a:rPr lang="en-US" dirty="0"/>
            </a:br>
            <a:r>
              <a:rPr lang="en-US" sz="3600" b="1" dirty="0">
                <a:latin typeface="Arial Rounded MT Bold" panose="020F0704030504030204" pitchFamily="34" charset="77"/>
              </a:rPr>
              <a:t>“</a:t>
            </a:r>
            <a:r>
              <a:rPr lang="en-US" sz="4000" b="1" dirty="0">
                <a:latin typeface="Arial Rounded MT Bold" panose="020F0704030504030204" pitchFamily="34" charset="77"/>
              </a:rPr>
              <a:t>Strategizing for the future of Co-operative Banking Institutions’’</a:t>
            </a:r>
            <a:br>
              <a:rPr lang="en-US" b="1" i="1" dirty="0">
                <a:latin typeface="Arial Rounded MT Bold" panose="020F0704030504030204" pitchFamily="34" charset="77"/>
                <a:cs typeface="Big Caslon Medium" panose="02000603090000020003" pitchFamily="2" charset="-79"/>
              </a:rPr>
            </a:br>
            <a:br>
              <a:rPr lang="en-US" b="1" i="1" dirty="0"/>
            </a:br>
            <a:br>
              <a:rPr lang="en-US" b="1" i="1" dirty="0"/>
            </a:br>
            <a:br>
              <a:rPr lang="en-US" b="1" i="1" dirty="0"/>
            </a:br>
            <a:r>
              <a:rPr lang="en-US" sz="4400" b="1" dirty="0">
                <a:solidFill>
                  <a:srgbClr val="002060"/>
                </a:solidFill>
                <a:latin typeface="Arial Rounded MT Bold" panose="020F0704030504030204" pitchFamily="34" charset="77"/>
              </a:rPr>
              <a:t>Pre - </a:t>
            </a:r>
            <a:r>
              <a:rPr lang="en-US" sz="4400" b="1" dirty="0">
                <a:solidFill>
                  <a:srgbClr val="002060"/>
                </a:solidFill>
                <a:latin typeface="Arial Rounded MT Bold" panose="020F0704030504030204" pitchFamily="34" charset="77"/>
                <a:cs typeface="Arial Hebrew Scholar" pitchFamily="2" charset="-79"/>
              </a:rPr>
              <a:t>Indaba Workshop</a:t>
            </a:r>
            <a:br>
              <a:rPr lang="en-US" sz="3600" b="1" dirty="0">
                <a:solidFill>
                  <a:srgbClr val="C00000"/>
                </a:solidFill>
                <a:latin typeface="Arial Hebrew Scholar" pitchFamily="2" charset="-79"/>
                <a:cs typeface="Arial Hebrew Scholar" pitchFamily="2" charset="-79"/>
              </a:rPr>
            </a:br>
            <a:r>
              <a:rPr lang="en-US" sz="4400" b="1" dirty="0">
                <a:solidFill>
                  <a:srgbClr val="C00000"/>
                </a:solidFill>
                <a:latin typeface="Arial Hebrew Scholar" pitchFamily="2" charset="-79"/>
                <a:cs typeface="Arial Hebrew Scholar" pitchFamily="2" charset="-79"/>
              </a:rPr>
              <a:t>15</a:t>
            </a:r>
            <a:r>
              <a:rPr lang="en-US" sz="4400" b="1" baseline="30000" dirty="0">
                <a:solidFill>
                  <a:srgbClr val="C00000"/>
                </a:solidFill>
                <a:latin typeface="Arial Hebrew Scholar" pitchFamily="2" charset="-79"/>
                <a:cs typeface="Arial Hebrew Scholar" pitchFamily="2" charset="-79"/>
              </a:rPr>
              <a:t>th</a:t>
            </a:r>
            <a:r>
              <a:rPr lang="en-US" sz="4400" b="1" dirty="0">
                <a:solidFill>
                  <a:srgbClr val="C00000"/>
                </a:solidFill>
                <a:latin typeface="Arial Hebrew Scholar" pitchFamily="2" charset="-79"/>
                <a:cs typeface="Arial Hebrew Scholar" pitchFamily="2" charset="-79"/>
              </a:rPr>
              <a:t> to 17</a:t>
            </a:r>
            <a:r>
              <a:rPr lang="en-US" sz="4400" b="1" baseline="30000" dirty="0">
                <a:solidFill>
                  <a:srgbClr val="C00000"/>
                </a:solidFill>
                <a:latin typeface="Arial Hebrew Scholar" pitchFamily="2" charset="-79"/>
                <a:cs typeface="Arial Hebrew Scholar" pitchFamily="2" charset="-79"/>
              </a:rPr>
              <a:t>th</a:t>
            </a:r>
            <a:r>
              <a:rPr lang="en-US" sz="4400" b="1" dirty="0">
                <a:solidFill>
                  <a:srgbClr val="C00000"/>
                </a:solidFill>
                <a:latin typeface="Arial Hebrew Scholar" pitchFamily="2" charset="-79"/>
                <a:cs typeface="Arial Hebrew Scholar" pitchFamily="2" charset="-79"/>
              </a:rPr>
              <a:t> March 2021</a:t>
            </a:r>
            <a:endParaRPr lang="en-US" sz="4400" b="1" i="1" dirty="0">
              <a:solidFill>
                <a:srgbClr val="C00000"/>
              </a:solidFill>
              <a:latin typeface="Arial Hebrew Scholar" pitchFamily="2" charset="-79"/>
              <a:cs typeface="Arial Hebrew Scholar" pitchFamily="2" charset="-79"/>
            </a:endParaRPr>
          </a:p>
        </p:txBody>
      </p:sp>
      <p:sp>
        <p:nvSpPr>
          <p:cNvPr id="4" name="Date Placeholder 3">
            <a:extLst>
              <a:ext uri="{FF2B5EF4-FFF2-40B4-BE49-F238E27FC236}">
                <a16:creationId xmlns:a16="http://schemas.microsoft.com/office/drawing/2014/main" id="{A8463039-6DEC-2F40-AD41-BF36DB81FAB6}"/>
              </a:ext>
            </a:extLst>
          </p:cNvPr>
          <p:cNvSpPr>
            <a:spLocks noGrp="1"/>
          </p:cNvSpPr>
          <p:nvPr>
            <p:ph type="dt" sz="half" idx="10"/>
          </p:nvPr>
        </p:nvSpPr>
        <p:spPr/>
        <p:txBody>
          <a:bodyPr/>
          <a:lstStyle/>
          <a:p>
            <a:fld id="{708564E6-3A26-8340-AC84-CCE6D9A3622D}" type="datetime7">
              <a:rPr lang="en-US" smtClean="0"/>
              <a:t>Mar-21</a:t>
            </a:fld>
            <a:endParaRPr lang="en-US" dirty="0"/>
          </a:p>
        </p:txBody>
      </p:sp>
      <p:sp>
        <p:nvSpPr>
          <p:cNvPr id="6" name="Slide Number Placeholder 5">
            <a:extLst>
              <a:ext uri="{FF2B5EF4-FFF2-40B4-BE49-F238E27FC236}">
                <a16:creationId xmlns:a16="http://schemas.microsoft.com/office/drawing/2014/main" id="{41CE6BBE-A741-F841-9EC3-96BD52FEE5DA}"/>
              </a:ext>
            </a:extLst>
          </p:cNvPr>
          <p:cNvSpPr>
            <a:spLocks noGrp="1"/>
          </p:cNvSpPr>
          <p:nvPr>
            <p:ph type="sldNum" sz="quarter" idx="12"/>
          </p:nvPr>
        </p:nvSpPr>
        <p:spPr/>
        <p:txBody>
          <a:bodyPr/>
          <a:lstStyle/>
          <a:p>
            <a:fld id="{CAA6DE86-0424-4DDA-8F13-9E2823814831}" type="slidenum">
              <a:rPr lang="en-US" smtClean="0"/>
              <a:t>1</a:t>
            </a:fld>
            <a:endParaRPr lang="en-US" dirty="0"/>
          </a:p>
        </p:txBody>
      </p:sp>
    </p:spTree>
    <p:extLst>
      <p:ext uri="{BB962C8B-B14F-4D97-AF65-F5344CB8AC3E}">
        <p14:creationId xmlns:p14="http://schemas.microsoft.com/office/powerpoint/2010/main" val="1136830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40806"/>
            <a:ext cx="9144000" cy="902194"/>
          </a:xfrm>
        </p:spPr>
        <p:txBody>
          <a:bodyPr>
            <a:noAutofit/>
          </a:bodyPr>
          <a:lstStyle/>
          <a:p>
            <a:pPr algn="ctr"/>
            <a:r>
              <a:rPr lang="en-US" sz="2800" b="1" dirty="0">
                <a:solidFill>
                  <a:srgbClr val="0070C0"/>
                </a:solidFill>
                <a:latin typeface="Arial" panose="020B0604020202020204" pitchFamily="34" charset="0"/>
                <a:cs typeface="Arial" panose="020B0604020202020204" pitchFamily="34" charset="0"/>
              </a:rPr>
              <a:t>SOCIAL PERFORMANCE (PEOPLE) </a:t>
            </a:r>
            <a:br>
              <a:rPr lang="en-US" sz="2800" b="1" dirty="0">
                <a:solidFill>
                  <a:srgbClr val="0070C0"/>
                </a:solidFill>
                <a:latin typeface="Arial" panose="020B0604020202020204" pitchFamily="34" charset="0"/>
                <a:cs typeface="Arial" panose="020B0604020202020204" pitchFamily="34" charset="0"/>
              </a:rPr>
            </a:br>
            <a:endParaRPr lang="en-US" sz="2800" dirty="0">
              <a:solidFill>
                <a:srgbClr val="0070C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799573" y="1143000"/>
            <a:ext cx="8534400" cy="5029200"/>
          </a:xfrm>
        </p:spPr>
        <p:txBody>
          <a:bodyPr>
            <a:normAutofit/>
          </a:bodyPr>
          <a:lstStyle/>
          <a:p>
            <a:pPr marL="876300" indent="-457200">
              <a:lnSpc>
                <a:spcPct val="80000"/>
              </a:lnSpc>
              <a:buFont typeface="Wingdings" pitchFamily="2" charset="2"/>
              <a:buChar char="q"/>
            </a:pPr>
            <a:endParaRPr lang="en-US" sz="3200" dirty="0">
              <a:latin typeface="Baskerville Old Face" pitchFamily="18" charset="0"/>
              <a:cs typeface="Aharoni" pitchFamily="2" charset="-79"/>
            </a:endParaRPr>
          </a:p>
          <a:p>
            <a:pPr marL="1283208" lvl="2" indent="-342900">
              <a:lnSpc>
                <a:spcPct val="80000"/>
              </a:lnSpc>
              <a:buFont typeface="Wingdings" panose="05000000000000000000" pitchFamily="2" charset="2"/>
              <a:buChar char="q"/>
            </a:pPr>
            <a:endParaRPr lang="en-US" b="1" dirty="0">
              <a:solidFill>
                <a:srgbClr val="0070C0"/>
              </a:solidFill>
              <a:latin typeface="+mj-lt"/>
              <a:cs typeface="Aharoni" pitchFamily="2" charset="-79"/>
            </a:endParaRPr>
          </a:p>
          <a:p>
            <a:pPr marL="419100" indent="0">
              <a:lnSpc>
                <a:spcPct val="80000"/>
              </a:lnSpc>
              <a:buNone/>
            </a:pPr>
            <a:endParaRPr lang="en-US" sz="3200" b="1" dirty="0">
              <a:solidFill>
                <a:srgbClr val="0070C0"/>
              </a:solidFill>
              <a:latin typeface="Baskerville Old Face" pitchFamily="18" charset="0"/>
              <a:cs typeface="Aharoni" pitchFamily="2" charset="-79"/>
            </a:endParaRPr>
          </a:p>
          <a:p>
            <a:pPr marL="876300" indent="-457200">
              <a:lnSpc>
                <a:spcPct val="80000"/>
              </a:lnSpc>
              <a:buFont typeface="Wingdings" pitchFamily="2" charset="2"/>
              <a:buChar char="q"/>
            </a:pPr>
            <a:endParaRPr lang="en-US" b="1" dirty="0">
              <a:solidFill>
                <a:srgbClr val="0070C0"/>
              </a:solidFill>
              <a:latin typeface="Baskerville Old Face" pitchFamily="18" charset="0"/>
              <a:cs typeface="Aharoni" pitchFamily="2" charset="-79"/>
            </a:endParaRPr>
          </a:p>
          <a:p>
            <a:pPr marL="876300" indent="-457200">
              <a:lnSpc>
                <a:spcPct val="80000"/>
              </a:lnSpc>
              <a:buFont typeface="Wingdings" pitchFamily="2" charset="2"/>
              <a:buChar char="q"/>
            </a:pPr>
            <a:endParaRPr lang="en-US" sz="3200" b="1" dirty="0">
              <a:solidFill>
                <a:srgbClr val="0070C0"/>
              </a:solidFill>
              <a:latin typeface="Baskerville Old Face" pitchFamily="18" charset="0"/>
              <a:cs typeface="Aharoni" pitchFamily="2" charset="-79"/>
            </a:endParaRPr>
          </a:p>
        </p:txBody>
      </p:sp>
      <p:sp>
        <p:nvSpPr>
          <p:cNvPr id="2" name="Date Placeholder 1"/>
          <p:cNvSpPr>
            <a:spLocks noGrp="1"/>
          </p:cNvSpPr>
          <p:nvPr>
            <p:ph type="dt" sz="half" idx="10"/>
          </p:nvPr>
        </p:nvSpPr>
        <p:spPr/>
        <p:txBody>
          <a:bodyPr/>
          <a:lstStyle/>
          <a:p>
            <a:fld id="{14A240FA-7CD8-FE46-826E-0D39FC87BD1C}" type="datetime1">
              <a:rPr lang="en-US" smtClean="0"/>
              <a:t>3/16/21</a:t>
            </a:fld>
            <a:endParaRPr lang="en-US" dirty="0"/>
          </a:p>
        </p:txBody>
      </p:sp>
      <p:sp>
        <p:nvSpPr>
          <p:cNvPr id="6" name="Slide Number Placeholder 5"/>
          <p:cNvSpPr>
            <a:spLocks noGrp="1"/>
          </p:cNvSpPr>
          <p:nvPr>
            <p:ph type="sldNum" sz="quarter" idx="12"/>
          </p:nvPr>
        </p:nvSpPr>
        <p:spPr/>
        <p:txBody>
          <a:bodyPr>
            <a:normAutofit/>
          </a:bodyPr>
          <a:lstStyle/>
          <a:p>
            <a:fld id="{4C04C437-F30F-4C6B-946B-1AFFD86D9AE2}" type="slidenum">
              <a:rPr lang="en-US" smtClean="0"/>
              <a:pPr/>
              <a:t>10</a:t>
            </a:fld>
            <a:endParaRPr lang="en-US" dirty="0"/>
          </a:p>
        </p:txBody>
      </p:sp>
      <p:sp>
        <p:nvSpPr>
          <p:cNvPr id="7" name="Rectangle 6"/>
          <p:cNvSpPr/>
          <p:nvPr/>
        </p:nvSpPr>
        <p:spPr>
          <a:xfrm>
            <a:off x="2514600" y="1143000"/>
            <a:ext cx="7467600" cy="812530"/>
          </a:xfrm>
          <a:prstGeom prst="rect">
            <a:avLst/>
          </a:prstGeom>
        </p:spPr>
        <p:txBody>
          <a:bodyPr wrap="square">
            <a:spAutoFit/>
          </a:bodyPr>
          <a:lstStyle/>
          <a:p>
            <a:pPr marL="1002220" lvl="2" indent="-342900">
              <a:spcBef>
                <a:spcPct val="0"/>
              </a:spcBef>
              <a:buFont typeface="Wingdings" pitchFamily="2" charset="2"/>
              <a:buChar char="q"/>
              <a:defRPr/>
            </a:pPr>
            <a:endParaRPr lang="en-US" b="1" dirty="0">
              <a:latin typeface="Arial Black" pitchFamily="34" charset="0"/>
              <a:cs typeface="Aharoni" pitchFamily="2" charset="-79"/>
            </a:endParaRPr>
          </a:p>
          <a:p>
            <a:pPr marL="939800" lvl="2">
              <a:lnSpc>
                <a:spcPct val="80000"/>
              </a:lnSpc>
              <a:defRPr/>
            </a:pPr>
            <a:br>
              <a:rPr lang="en-US" sz="2400" b="1" dirty="0">
                <a:latin typeface="+mj-lt"/>
                <a:cs typeface="Aharoni" pitchFamily="2" charset="-79"/>
              </a:rPr>
            </a:br>
            <a:endParaRPr lang="en-US" sz="1200" dirty="0">
              <a:latin typeface="Arial Black" pitchFamily="34" charset="0"/>
              <a:cs typeface="Aharoni" pitchFamily="2" charset="-79"/>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2895" y="855414"/>
            <a:ext cx="9213575" cy="5316785"/>
          </a:xfrm>
          <a:prstGeom prst="rect">
            <a:avLst/>
          </a:prstGeom>
          <a:solidFill>
            <a:schemeClr val="accent6">
              <a:lumMod val="40000"/>
              <a:lumOff val="60000"/>
            </a:schemeClr>
          </a:solidFill>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5201314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8A8D5CDC-6EA9-484F-B575-994FA0CBFC5F}"/>
              </a:ext>
            </a:extLst>
          </p:cNvPr>
          <p:cNvSpPr>
            <a:spLocks noGrp="1"/>
          </p:cNvSpPr>
          <p:nvPr>
            <p:ph type="title"/>
          </p:nvPr>
        </p:nvSpPr>
        <p:spPr>
          <a:xfrm>
            <a:off x="944217" y="274638"/>
            <a:ext cx="10177669" cy="1143000"/>
          </a:xfrm>
        </p:spPr>
        <p:txBody>
          <a:bodyPr/>
          <a:lstStyle/>
          <a:p>
            <a:pPr marL="479425" indent="-342900">
              <a:defRPr/>
            </a:pPr>
            <a:r>
              <a:rPr lang="en-US" sz="2800" b="1" dirty="0">
                <a:solidFill>
                  <a:srgbClr val="000090"/>
                </a:solidFill>
                <a:latin typeface="Arial Rounded MT Bold"/>
                <a:cs typeface="Arial Rounded MT Bold"/>
              </a:rPr>
              <a:t>   WHAT does all this mean for you as the CFIs? </a:t>
            </a:r>
            <a:endParaRPr lang="en-US" sz="2800" b="1" dirty="0">
              <a:solidFill>
                <a:srgbClr val="000090"/>
              </a:solidFill>
              <a:latin typeface="Arial Rounded MT Bold"/>
              <a:ea typeface="Helvetica Neue"/>
              <a:cs typeface="Arial Rounded MT Bold"/>
            </a:endParaRPr>
          </a:p>
        </p:txBody>
      </p:sp>
      <p:sp>
        <p:nvSpPr>
          <p:cNvPr id="2" name="Rectangle 1">
            <a:extLst>
              <a:ext uri="{FF2B5EF4-FFF2-40B4-BE49-F238E27FC236}">
                <a16:creationId xmlns:a16="http://schemas.microsoft.com/office/drawing/2014/main" id="{3E065CC2-814D-F249-B168-E9B1B37F3770}"/>
              </a:ext>
            </a:extLst>
          </p:cNvPr>
          <p:cNvSpPr/>
          <p:nvPr/>
        </p:nvSpPr>
        <p:spPr>
          <a:xfrm>
            <a:off x="347870" y="1676401"/>
            <a:ext cx="11400182" cy="4524315"/>
          </a:xfrm>
          <a:prstGeom prst="rect">
            <a:avLst/>
          </a:prstGeom>
        </p:spPr>
        <p:txBody>
          <a:bodyPr wrap="square">
            <a:spAutoFit/>
          </a:bodyPr>
          <a:lstStyle/>
          <a:p>
            <a:pPr lvl="1" eaLnBrk="1" hangingPunct="1">
              <a:buClr>
                <a:srgbClr val="C00000"/>
              </a:buClr>
              <a:defRPr/>
            </a:pPr>
            <a:endParaRPr lang="en-US" sz="3600" dirty="0">
              <a:latin typeface="Arial Black" pitchFamily="34" charset="0"/>
              <a:cs typeface="Aharoni" pitchFamily="2" charset="-79"/>
            </a:endParaRPr>
          </a:p>
          <a:p>
            <a:pPr marL="342900" indent="-342900" algn="ctr">
              <a:buClr>
                <a:srgbClr val="C00000"/>
              </a:buClr>
              <a:buFont typeface="Wingdings" pitchFamily="2" charset="2"/>
              <a:buChar char="q"/>
              <a:defRPr/>
            </a:pPr>
            <a:r>
              <a:rPr lang="en-US" sz="3600" dirty="0">
                <a:latin typeface="Tw Cen MT"/>
                <a:cs typeface="Tw Cen MT"/>
              </a:rPr>
              <a:t> In the past, FIs may have taken client protection for granted but with the growing highly competitive markets, there is need for more explicit attention to clients.</a:t>
            </a:r>
          </a:p>
          <a:p>
            <a:pPr marL="342900" indent="-342900" algn="ctr">
              <a:buClr>
                <a:srgbClr val="C00000"/>
              </a:buClr>
              <a:buFont typeface="Wingdings" pitchFamily="2" charset="2"/>
              <a:buChar char="q"/>
              <a:defRPr/>
            </a:pPr>
            <a:endParaRPr lang="en-US" sz="3600" dirty="0">
              <a:latin typeface="Tw Cen MT"/>
              <a:cs typeface="Tw Cen MT"/>
            </a:endParaRPr>
          </a:p>
          <a:p>
            <a:pPr marL="342900" indent="-342900" algn="ctr">
              <a:buClr>
                <a:srgbClr val="C00000"/>
              </a:buClr>
              <a:buFont typeface="Wingdings" pitchFamily="2" charset="2"/>
              <a:buChar char="q"/>
              <a:defRPr/>
            </a:pPr>
            <a:r>
              <a:rPr lang="en-US" sz="3600" dirty="0">
                <a:latin typeface="Tw Cen MT"/>
                <a:cs typeface="Tw Cen MT"/>
              </a:rPr>
              <a:t>All serious financial providers must put the client at the center of their business if they want to grow!</a:t>
            </a:r>
          </a:p>
          <a:p>
            <a:pPr lvl="1" algn="ctr" eaLnBrk="1" hangingPunct="1">
              <a:buClr>
                <a:srgbClr val="C00000"/>
              </a:buClr>
              <a:defRPr/>
            </a:pPr>
            <a:endParaRPr lang="en-US" sz="3600" dirty="0">
              <a:latin typeface="Tw Cen MT" panose="020B0602020104020603" pitchFamily="34" charset="0"/>
              <a:cs typeface="Aharoni" pitchFamily="2" charset="-79"/>
            </a:endParaRPr>
          </a:p>
        </p:txBody>
      </p:sp>
      <p:sp>
        <p:nvSpPr>
          <p:cNvPr id="105475" name="Footer Placeholder 2">
            <a:extLst>
              <a:ext uri="{FF2B5EF4-FFF2-40B4-BE49-F238E27FC236}">
                <a16:creationId xmlns:a16="http://schemas.microsoft.com/office/drawing/2014/main" id="{26E1ED32-4FFC-C044-ABA5-4721EAFE3E3F}"/>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spcBef>
                <a:spcPct val="0"/>
              </a:spcBef>
              <a:spcAft>
                <a:spcPct val="0"/>
              </a:spcAft>
              <a:buFontTx/>
              <a:buNone/>
            </a:pPr>
            <a:r>
              <a:rPr lang="en-GB" altLang="en-US" sz="1000" b="0"/>
              <a:t>CP </a:t>
            </a:r>
          </a:p>
        </p:txBody>
      </p:sp>
      <p:sp>
        <p:nvSpPr>
          <p:cNvPr id="105476" name="Date Placeholder 2">
            <a:extLst>
              <a:ext uri="{FF2B5EF4-FFF2-40B4-BE49-F238E27FC236}">
                <a16:creationId xmlns:a16="http://schemas.microsoft.com/office/drawing/2014/main" id="{446FF9D3-A439-0644-9836-93309BC71E2F}"/>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spcBef>
                <a:spcPct val="0"/>
              </a:spcBef>
              <a:spcAft>
                <a:spcPct val="0"/>
              </a:spcAft>
              <a:buFontTx/>
              <a:buNone/>
            </a:pPr>
            <a:fld id="{F1675276-E4CD-8D43-B47E-D10639ACB358}" type="datetime5">
              <a:rPr lang="en-US" altLang="en-US" sz="1000" b="0"/>
              <a:pPr>
                <a:spcBef>
                  <a:spcPct val="0"/>
                </a:spcBef>
                <a:spcAft>
                  <a:spcPct val="0"/>
                </a:spcAft>
                <a:buFontTx/>
                <a:buNone/>
              </a:pPr>
              <a:t>16-Mar-21</a:t>
            </a:fld>
            <a:endParaRPr lang="en-GB" altLang="en-US" sz="1000" b="0"/>
          </a:p>
        </p:txBody>
      </p:sp>
      <p:sp>
        <p:nvSpPr>
          <p:cNvPr id="105477" name="Slide Number Placeholder 3">
            <a:extLst>
              <a:ext uri="{FF2B5EF4-FFF2-40B4-BE49-F238E27FC236}">
                <a16:creationId xmlns:a16="http://schemas.microsoft.com/office/drawing/2014/main" id="{0305779D-0AEF-604E-855D-32D36BEB548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spcBef>
                <a:spcPct val="0"/>
              </a:spcBef>
              <a:spcAft>
                <a:spcPct val="0"/>
              </a:spcAft>
              <a:buFontTx/>
              <a:buNone/>
            </a:pPr>
            <a:fld id="{7D82F807-5BDA-B14E-9119-1C0F964F7D5F}" type="slidenum">
              <a:rPr lang="en-GB" altLang="en-US" sz="2400">
                <a:solidFill>
                  <a:schemeClr val="tx2"/>
                </a:solidFill>
              </a:rPr>
              <a:pPr>
                <a:spcBef>
                  <a:spcPct val="0"/>
                </a:spcBef>
                <a:spcAft>
                  <a:spcPct val="0"/>
                </a:spcAft>
                <a:buFontTx/>
                <a:buNone/>
              </a:pPr>
              <a:t>100</a:t>
            </a:fld>
            <a:endParaRPr lang="en-GB" altLang="en-US" sz="2400">
              <a:solidFill>
                <a:schemeClr val="tx2"/>
              </a:solidFill>
            </a:endParaRPr>
          </a:p>
        </p:txBody>
      </p:sp>
    </p:spTree>
    <p:extLst>
      <p:ext uri="{BB962C8B-B14F-4D97-AF65-F5344CB8AC3E}">
        <p14:creationId xmlns:p14="http://schemas.microsoft.com/office/powerpoint/2010/main" val="314520970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FE62B95E-D80F-4E4D-B19D-305930C7BBC8}"/>
              </a:ext>
            </a:extLst>
          </p:cNvPr>
          <p:cNvSpPr>
            <a:spLocks noGrp="1"/>
          </p:cNvSpPr>
          <p:nvPr>
            <p:ph type="title"/>
          </p:nvPr>
        </p:nvSpPr>
        <p:spPr>
          <a:xfrm>
            <a:off x="0" y="0"/>
            <a:ext cx="12192000" cy="961107"/>
          </a:xfrm>
          <a:solidFill>
            <a:schemeClr val="accent5">
              <a:lumMod val="20000"/>
              <a:lumOff val="80000"/>
            </a:schemeClr>
          </a:solidFill>
        </p:spPr>
        <p:txBody>
          <a:bodyPr wrap="square" numCol="1" anchorCtr="0" compatLnSpc="1">
            <a:prstTxWarp prst="textNoShape">
              <a:avLst/>
            </a:prstTxWarp>
            <a:noAutofit/>
          </a:bodyPr>
          <a:lstStyle/>
          <a:p>
            <a:pPr marL="876300" indent="-457200" algn="ctr">
              <a:lnSpc>
                <a:spcPct val="80000"/>
              </a:lnSpc>
              <a:defRPr/>
            </a:pPr>
            <a:r>
              <a:rPr lang="en-US" altLang="en-US" sz="2800" b="1">
                <a:solidFill>
                  <a:srgbClr val="0070C0"/>
                </a:solidFill>
                <a:latin typeface="Tw Cen MT" panose="020B0602020104020603" pitchFamily="34" charset="77"/>
                <a:ea typeface="MS PGothic" panose="020B0600070205080204" pitchFamily="34" charset="-128"/>
              </a:rPr>
              <a:t>TREAT </a:t>
            </a:r>
            <a:r>
              <a:rPr lang="en-US" altLang="en-US" sz="2800" b="1" dirty="0">
                <a:solidFill>
                  <a:srgbClr val="0070C0"/>
                </a:solidFill>
                <a:latin typeface="Tw Cen MT" panose="020B0602020104020603" pitchFamily="34" charset="77"/>
                <a:ea typeface="MS PGothic" panose="020B0600070205080204" pitchFamily="34" charset="-128"/>
              </a:rPr>
              <a:t>YOUR MEMBERS/CLIENTS RESPONSIBLY - THEY WILL GROW YOUR BUSINESS</a:t>
            </a:r>
            <a:endParaRPr lang="en-US" altLang="en-US" sz="2800" b="1" dirty="0">
              <a:solidFill>
                <a:srgbClr val="000090"/>
              </a:solidFill>
              <a:latin typeface="Arial Rounded MT Bold" panose="020F0704030504030204" pitchFamily="34" charset="77"/>
              <a:ea typeface="MS PGothic" panose="020B0600070205080204" pitchFamily="34" charset="-128"/>
            </a:endParaRPr>
          </a:p>
        </p:txBody>
      </p:sp>
      <p:sp>
        <p:nvSpPr>
          <p:cNvPr id="12291" name="Content Placeholder 2">
            <a:extLst>
              <a:ext uri="{FF2B5EF4-FFF2-40B4-BE49-F238E27FC236}">
                <a16:creationId xmlns:a16="http://schemas.microsoft.com/office/drawing/2014/main" id="{D885F563-DBBE-5144-A9E7-87ED4DE0484B}"/>
              </a:ext>
            </a:extLst>
          </p:cNvPr>
          <p:cNvSpPr>
            <a:spLocks noGrp="1"/>
          </p:cNvSpPr>
          <p:nvPr>
            <p:ph idx="1"/>
          </p:nvPr>
        </p:nvSpPr>
        <p:spPr>
          <a:xfrm>
            <a:off x="1676400" y="990600"/>
            <a:ext cx="8686800" cy="5410200"/>
          </a:xfrm>
        </p:spPr>
        <p:txBody>
          <a:bodyPr rtlCol="0">
            <a:normAutofit/>
          </a:bodyPr>
          <a:lstStyle/>
          <a:p>
            <a:pPr marL="877824" indent="-457200">
              <a:lnSpc>
                <a:spcPct val="80000"/>
              </a:lnSpc>
              <a:spcAft>
                <a:spcPts val="0"/>
              </a:spcAft>
              <a:buNone/>
              <a:defRPr/>
            </a:pPr>
            <a:endParaRPr lang="en-US" sz="2400" dirty="0"/>
          </a:p>
          <a:p>
            <a:pPr marL="457200" indent="-283464">
              <a:lnSpc>
                <a:spcPct val="150000"/>
              </a:lnSpc>
              <a:spcBef>
                <a:spcPct val="0"/>
              </a:spcBef>
              <a:spcAft>
                <a:spcPts val="0"/>
              </a:spcAft>
              <a:buNone/>
              <a:defRPr/>
            </a:pPr>
            <a:endParaRPr lang="en-US" sz="2400" dirty="0">
              <a:latin typeface="Bookman Old Style" pitchFamily="18" charset="0"/>
            </a:endParaRPr>
          </a:p>
        </p:txBody>
      </p:sp>
      <p:graphicFrame>
        <p:nvGraphicFramePr>
          <p:cNvPr id="2" name="Diagram 1">
            <a:extLst>
              <a:ext uri="{FF2B5EF4-FFF2-40B4-BE49-F238E27FC236}">
                <a16:creationId xmlns:a16="http://schemas.microsoft.com/office/drawing/2014/main" id="{1AB29B53-B009-0048-9F6C-FDE0B18C4D18}"/>
              </a:ext>
            </a:extLst>
          </p:cNvPr>
          <p:cNvGraphicFramePr/>
          <p:nvPr>
            <p:extLst>
              <p:ext uri="{D42A27DB-BD31-4B8C-83A1-F6EECF244321}">
                <p14:modId xmlns:p14="http://schemas.microsoft.com/office/powerpoint/2010/main" val="685495825"/>
              </p:ext>
            </p:extLst>
          </p:nvPr>
        </p:nvGraphicFramePr>
        <p:xfrm>
          <a:off x="0" y="876446"/>
          <a:ext cx="12192000" cy="6230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8612" name="Footer Placeholder 2">
            <a:extLst>
              <a:ext uri="{FF2B5EF4-FFF2-40B4-BE49-F238E27FC236}">
                <a16:creationId xmlns:a16="http://schemas.microsoft.com/office/drawing/2014/main" id="{AD75780D-4C34-3447-BE3D-8A72128EDAD2}"/>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spcAft>
                <a:spcPct val="0"/>
              </a:spcAft>
              <a:buFontTx/>
              <a:buNone/>
            </a:pPr>
            <a:r>
              <a:rPr lang="en-GB" altLang="en-US" sz="1000" b="0"/>
              <a:t>CP </a:t>
            </a:r>
          </a:p>
        </p:txBody>
      </p:sp>
      <p:sp>
        <p:nvSpPr>
          <p:cNvPr id="68613" name="Date Placeholder 2">
            <a:extLst>
              <a:ext uri="{FF2B5EF4-FFF2-40B4-BE49-F238E27FC236}">
                <a16:creationId xmlns:a16="http://schemas.microsoft.com/office/drawing/2014/main" id="{0522D277-773C-1A4D-BDED-6F930D7852E8}"/>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spcAft>
                <a:spcPct val="0"/>
              </a:spcAft>
              <a:buFontTx/>
              <a:buNone/>
            </a:pPr>
            <a:fld id="{D7AE67C0-28BF-AC41-A6F6-A3411D6C90EF}" type="datetime5">
              <a:rPr lang="en-US" altLang="en-US" sz="1000" b="0"/>
              <a:pPr>
                <a:spcBef>
                  <a:spcPct val="0"/>
                </a:spcBef>
                <a:spcAft>
                  <a:spcPct val="0"/>
                </a:spcAft>
                <a:buFontTx/>
                <a:buNone/>
              </a:pPr>
              <a:t>16-Mar-21</a:t>
            </a:fld>
            <a:endParaRPr lang="en-GB" altLang="en-US" sz="1000" b="0"/>
          </a:p>
        </p:txBody>
      </p:sp>
      <p:sp>
        <p:nvSpPr>
          <p:cNvPr id="68614" name="Slide Number Placeholder 3">
            <a:extLst>
              <a:ext uri="{FF2B5EF4-FFF2-40B4-BE49-F238E27FC236}">
                <a16:creationId xmlns:a16="http://schemas.microsoft.com/office/drawing/2014/main" id="{CFDDF975-D4D3-594B-84C2-C7A09459281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spcAft>
                <a:spcPct val="0"/>
              </a:spcAft>
              <a:buFontTx/>
              <a:buNone/>
            </a:pPr>
            <a:fld id="{67ED8103-B5A5-7A47-8AF1-7F95EA19AA33}" type="slidenum">
              <a:rPr lang="en-GB" altLang="en-US" sz="2400">
                <a:solidFill>
                  <a:schemeClr val="tx2"/>
                </a:solidFill>
              </a:rPr>
              <a:pPr>
                <a:spcBef>
                  <a:spcPct val="0"/>
                </a:spcBef>
                <a:spcAft>
                  <a:spcPct val="0"/>
                </a:spcAft>
                <a:buFontTx/>
                <a:buNone/>
              </a:pPr>
              <a:t>101</a:t>
            </a:fld>
            <a:endParaRPr lang="en-GB" altLang="en-US" sz="2400">
              <a:solidFill>
                <a:schemeClr val="tx2"/>
              </a:solidFill>
            </a:endParaRPr>
          </a:p>
        </p:txBody>
      </p:sp>
    </p:spTree>
    <p:extLst>
      <p:ext uri="{BB962C8B-B14F-4D97-AF65-F5344CB8AC3E}">
        <p14:creationId xmlns:p14="http://schemas.microsoft.com/office/powerpoint/2010/main" val="95295628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1966" y="2507288"/>
            <a:ext cx="10058400" cy="1450757"/>
          </a:xfrm>
        </p:spPr>
        <p:txBody>
          <a:bodyPr/>
          <a:lstStyle/>
          <a:p>
            <a:pPr algn="ctr"/>
            <a:endParaRPr lang="en-US" dirty="0"/>
          </a:p>
        </p:txBody>
      </p:sp>
      <p:pic>
        <p:nvPicPr>
          <p:cNvPr id="5" name="Picture 2" descr="C:\Users\nwalle\AppData\Local\Microsoft\Windows\Temporary Internet Files\Content.IE5\8R7D36ED\Thank-You[1].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 y="0"/>
            <a:ext cx="12192001" cy="6221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Date Placeholder 2">
            <a:extLst>
              <a:ext uri="{FF2B5EF4-FFF2-40B4-BE49-F238E27FC236}">
                <a16:creationId xmlns:a16="http://schemas.microsoft.com/office/drawing/2014/main" id="{857D2FC7-42A6-6342-BFFA-721F68DA1EB7}"/>
              </a:ext>
            </a:extLst>
          </p:cNvPr>
          <p:cNvSpPr>
            <a:spLocks noGrp="1"/>
          </p:cNvSpPr>
          <p:nvPr>
            <p:ph type="dt" sz="half" idx="10"/>
          </p:nvPr>
        </p:nvSpPr>
        <p:spPr/>
        <p:txBody>
          <a:bodyPr/>
          <a:lstStyle/>
          <a:p>
            <a:fld id="{F7ABE17F-7184-9B44-A91A-AA6737885C9B}" type="datetime7">
              <a:rPr lang="en-US" smtClean="0"/>
              <a:t>Mar-21</a:t>
            </a:fld>
            <a:endParaRPr lang="en-US" dirty="0"/>
          </a:p>
        </p:txBody>
      </p:sp>
      <p:sp>
        <p:nvSpPr>
          <p:cNvPr id="4" name="Footer Placeholder 3">
            <a:extLst>
              <a:ext uri="{FF2B5EF4-FFF2-40B4-BE49-F238E27FC236}">
                <a16:creationId xmlns:a16="http://schemas.microsoft.com/office/drawing/2014/main" id="{8B9721EC-F89B-D945-86B6-89C4B60E0124}"/>
              </a:ext>
            </a:extLst>
          </p:cNvPr>
          <p:cNvSpPr>
            <a:spLocks noGrp="1"/>
          </p:cNvSpPr>
          <p:nvPr>
            <p:ph type="ftr" sz="quarter" idx="11"/>
          </p:nvPr>
        </p:nvSpPr>
        <p:spPr/>
        <p:txBody>
          <a:bodyPr/>
          <a:lstStyle/>
          <a:p>
            <a:r>
              <a:rPr lang="en-US"/>
              <a:t>DQM </a:t>
            </a:r>
            <a:endParaRPr lang="en-US" dirty="0"/>
          </a:p>
        </p:txBody>
      </p:sp>
      <p:sp>
        <p:nvSpPr>
          <p:cNvPr id="6" name="Slide Number Placeholder 5">
            <a:extLst>
              <a:ext uri="{FF2B5EF4-FFF2-40B4-BE49-F238E27FC236}">
                <a16:creationId xmlns:a16="http://schemas.microsoft.com/office/drawing/2014/main" id="{2E4B34EE-65FC-1A46-98CE-A54BCB965763}"/>
              </a:ext>
            </a:extLst>
          </p:cNvPr>
          <p:cNvSpPr>
            <a:spLocks noGrp="1"/>
          </p:cNvSpPr>
          <p:nvPr>
            <p:ph type="sldNum" sz="quarter" idx="12"/>
          </p:nvPr>
        </p:nvSpPr>
        <p:spPr/>
        <p:txBody>
          <a:bodyPr/>
          <a:lstStyle/>
          <a:p>
            <a:fld id="{CAA6DE86-0424-4DDA-8F13-9E2823814831}" type="slidenum">
              <a:rPr lang="en-US" smtClean="0"/>
              <a:t>102</a:t>
            </a:fld>
            <a:endParaRPr lang="en-US" dirty="0"/>
          </a:p>
        </p:txBody>
      </p:sp>
    </p:spTree>
    <p:extLst>
      <p:ext uri="{BB962C8B-B14F-4D97-AF65-F5344CB8AC3E}">
        <p14:creationId xmlns:p14="http://schemas.microsoft.com/office/powerpoint/2010/main" val="254379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47" y="0"/>
            <a:ext cx="10999304" cy="1088068"/>
          </a:xfrm>
        </p:spPr>
        <p:txBody>
          <a:bodyPr>
            <a:noAutofit/>
          </a:bodyPr>
          <a:lstStyle/>
          <a:p>
            <a:pPr algn="ctr"/>
            <a:r>
              <a:rPr lang="en-US" sz="2800" b="1" dirty="0">
                <a:solidFill>
                  <a:srgbClr val="0070C0"/>
                </a:solidFill>
                <a:latin typeface="Arial" panose="020B0604020202020204" pitchFamily="34" charset="0"/>
                <a:cs typeface="Arial" panose="020B0604020202020204" pitchFamily="34" charset="0"/>
              </a:rPr>
              <a:t>ENVIRONMENTAL SUSTAINABILITY </a:t>
            </a:r>
            <a:br>
              <a:rPr lang="en-US" sz="2800" b="1" dirty="0">
                <a:solidFill>
                  <a:srgbClr val="0070C0"/>
                </a:solidFill>
                <a:latin typeface="Arial" panose="020B0604020202020204" pitchFamily="34" charset="0"/>
                <a:cs typeface="Arial" panose="020B0604020202020204" pitchFamily="34" charset="0"/>
              </a:rPr>
            </a:br>
            <a:r>
              <a:rPr lang="en-US" sz="2400" b="1" dirty="0">
                <a:solidFill>
                  <a:schemeClr val="accent1">
                    <a:lumMod val="50000"/>
                  </a:schemeClr>
                </a:solidFill>
                <a:latin typeface="Arial" panose="020B0604020202020204" pitchFamily="34" charset="0"/>
                <a:cs typeface="Arial" panose="020B0604020202020204" pitchFamily="34" charset="0"/>
              </a:rPr>
              <a:t>RESPECT AND CONSERVE NATURAL RESOURCES (PLANET)</a:t>
            </a:r>
          </a:p>
        </p:txBody>
      </p:sp>
      <p:sp>
        <p:nvSpPr>
          <p:cNvPr id="3" name="Content Placeholder 2"/>
          <p:cNvSpPr>
            <a:spLocks noGrp="1"/>
          </p:cNvSpPr>
          <p:nvPr>
            <p:ph idx="1"/>
          </p:nvPr>
        </p:nvSpPr>
        <p:spPr/>
        <p:txBody>
          <a:bodyPr>
            <a:normAutofit/>
          </a:bodyPr>
          <a:lstStyle/>
          <a:p>
            <a:pPr algn="ctr">
              <a:lnSpc>
                <a:spcPct val="80000"/>
              </a:lnSpc>
            </a:pPr>
            <a:endParaRPr lang="en-US" dirty="0">
              <a:latin typeface="Tw Cen MT" charset="0"/>
              <a:cs typeface="Tw Cen MT" charset="0"/>
            </a:endParaRPr>
          </a:p>
          <a:p>
            <a:endParaRPr lang="en-US" sz="2100" b="1" dirty="0">
              <a:latin typeface="Tw Cen MT"/>
              <a:cs typeface="Tw Cen MT"/>
            </a:endParaRPr>
          </a:p>
          <a:p>
            <a:endParaRPr lang="en-US" sz="2100" b="1" dirty="0">
              <a:latin typeface="Tw Cen MT"/>
              <a:cs typeface="Tw Cen MT"/>
            </a:endParaRPr>
          </a:p>
          <a:p>
            <a:endParaRPr lang="en-US" dirty="0"/>
          </a:p>
        </p:txBody>
      </p:sp>
      <p:sp>
        <p:nvSpPr>
          <p:cNvPr id="4" name="Date Placeholder 3">
            <a:extLst>
              <a:ext uri="{FF2B5EF4-FFF2-40B4-BE49-F238E27FC236}">
                <a16:creationId xmlns:a16="http://schemas.microsoft.com/office/drawing/2014/main" id="{DD44FF25-CAB0-2042-BA3B-11B996885B46}"/>
              </a:ext>
            </a:extLst>
          </p:cNvPr>
          <p:cNvSpPr>
            <a:spLocks noGrp="1"/>
          </p:cNvSpPr>
          <p:nvPr>
            <p:ph type="dt" sz="half" idx="10"/>
          </p:nvPr>
        </p:nvSpPr>
        <p:spPr/>
        <p:txBody>
          <a:bodyPr/>
          <a:lstStyle/>
          <a:p>
            <a:fld id="{B79F29DA-9711-1B4F-AE04-171E8EBBDADA}" type="datetime1">
              <a:rPr lang="en-US" smtClean="0"/>
              <a:t>3/16/21</a:t>
            </a:fld>
            <a:endParaRPr lang="en-US" dirty="0"/>
          </a:p>
        </p:txBody>
      </p:sp>
      <p:sp>
        <p:nvSpPr>
          <p:cNvPr id="7" name="Slide Number Placeholder 6">
            <a:extLst>
              <a:ext uri="{FF2B5EF4-FFF2-40B4-BE49-F238E27FC236}">
                <a16:creationId xmlns:a16="http://schemas.microsoft.com/office/drawing/2014/main" id="{5EB77CCC-AEC1-C240-992B-B5DD9AFF115F}"/>
              </a:ext>
            </a:extLst>
          </p:cNvPr>
          <p:cNvSpPr>
            <a:spLocks noGrp="1"/>
          </p:cNvSpPr>
          <p:nvPr>
            <p:ph type="sldNum" sz="quarter" idx="12"/>
          </p:nvPr>
        </p:nvSpPr>
        <p:spPr/>
        <p:txBody>
          <a:bodyPr/>
          <a:lstStyle/>
          <a:p>
            <a:fld id="{4C04C437-F30F-4C6B-946B-1AFFD86D9AE2}" type="slidenum">
              <a:rPr lang="en-US" smtClean="0"/>
              <a:pPr/>
              <a:t>11</a:t>
            </a:fld>
            <a:endParaRPr lang="en-US" dirty="0"/>
          </a:p>
        </p:txBody>
      </p:sp>
      <p:graphicFrame>
        <p:nvGraphicFramePr>
          <p:cNvPr id="6" name="Diagram 5"/>
          <p:cNvGraphicFramePr/>
          <p:nvPr>
            <p:extLst/>
          </p:nvPr>
        </p:nvGraphicFramePr>
        <p:xfrm>
          <a:off x="0" y="1504415"/>
          <a:ext cx="12191999" cy="4777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8956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0169"/>
            <a:ext cx="12191999" cy="1450757"/>
          </a:xfrm>
        </p:spPr>
        <p:txBody>
          <a:bodyPr>
            <a:normAutofit/>
          </a:bodyPr>
          <a:lstStyle/>
          <a:p>
            <a:pPr algn="ctr"/>
            <a:r>
              <a:rPr lang="en-US" sz="2800" b="1" dirty="0">
                <a:latin typeface="Tw Cen MT" panose="020B0602020104020603" pitchFamily="34" charset="77"/>
              </a:rPr>
              <a:t>SUSTAINABLE FINANCE FOCUS</a:t>
            </a:r>
            <a:br>
              <a:rPr lang="en-US" sz="2800" b="1" dirty="0">
                <a:latin typeface="Tw Cen MT" panose="020B0602020104020603" pitchFamily="34" charset="77"/>
              </a:rPr>
            </a:br>
            <a:r>
              <a:rPr lang="en-US" sz="2400" b="1" dirty="0">
                <a:solidFill>
                  <a:srgbClr val="800000"/>
                </a:solidFill>
                <a:latin typeface="Tw Cen MT" panose="020B0602020104020603" pitchFamily="34" charset="77"/>
              </a:rPr>
              <a:t>BALANCING FINANCIAL, SOCIAL AND ENVIRONMENTAL MISSION</a:t>
            </a:r>
          </a:p>
        </p:txBody>
      </p:sp>
      <p:graphicFrame>
        <p:nvGraphicFramePr>
          <p:cNvPr id="4" name="Diagram 3"/>
          <p:cNvGraphicFramePr/>
          <p:nvPr>
            <p:extLst>
              <p:ext uri="{D42A27DB-BD31-4B8C-83A1-F6EECF244321}">
                <p14:modId xmlns:p14="http://schemas.microsoft.com/office/powerpoint/2010/main" val="1263862665"/>
              </p:ext>
            </p:extLst>
          </p:nvPr>
        </p:nvGraphicFramePr>
        <p:xfrm>
          <a:off x="0" y="1433286"/>
          <a:ext cx="12192000" cy="54247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0584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97640"/>
          </a:xfrm>
        </p:spPr>
        <p:txBody>
          <a:bodyPr>
            <a:normAutofit/>
          </a:bodyPr>
          <a:lstStyle/>
          <a:p>
            <a:r>
              <a:rPr lang="en-US" sz="2800" b="1" dirty="0">
                <a:latin typeface="Arial" panose="020B0604020202020204" pitchFamily="34" charset="0"/>
                <a:cs typeface="Arial" panose="020B0604020202020204" pitchFamily="34" charset="0"/>
              </a:rPr>
              <a:t>SUSTAINABLE FINANCE WITHIN FINANCIAL INSTITUTIONS</a:t>
            </a:r>
          </a:p>
        </p:txBody>
      </p:sp>
      <p:sp>
        <p:nvSpPr>
          <p:cNvPr id="3" name="Content Placeholder 2"/>
          <p:cNvSpPr>
            <a:spLocks noGrp="1"/>
          </p:cNvSpPr>
          <p:nvPr>
            <p:ph idx="1"/>
          </p:nvPr>
        </p:nvSpPr>
        <p:spPr>
          <a:xfrm>
            <a:off x="1097280" y="1845734"/>
            <a:ext cx="10697155" cy="4023360"/>
          </a:xfrm>
        </p:spPr>
        <p:txBody>
          <a:bodyPr>
            <a:normAutofit fontScale="92500" lnSpcReduction="10000"/>
          </a:bodyPr>
          <a:lstStyle/>
          <a:p>
            <a:pPr algn="ctr">
              <a:lnSpc>
                <a:spcPct val="80000"/>
              </a:lnSpc>
            </a:pPr>
            <a:endParaRPr lang="en-US" dirty="0">
              <a:latin typeface="Tw Cen MT" charset="0"/>
              <a:cs typeface="Tw Cen MT" charset="0"/>
            </a:endParaRPr>
          </a:p>
          <a:p>
            <a:pPr algn="ctr"/>
            <a:r>
              <a:rPr lang="en-US" sz="3600" dirty="0">
                <a:latin typeface="Tw Cen MT"/>
                <a:cs typeface="Tw Cen MT"/>
              </a:rPr>
              <a:t>FIs must therefore integrate sustainable practices into their business model </a:t>
            </a:r>
            <a:r>
              <a:rPr lang="mr-IN" sz="3600" dirty="0">
                <a:latin typeface="Tw Cen MT"/>
                <a:cs typeface="Tw Cen MT"/>
              </a:rPr>
              <a:t>–</a:t>
            </a:r>
            <a:r>
              <a:rPr lang="en-US" sz="3600" dirty="0">
                <a:latin typeface="Tw Cen MT"/>
                <a:cs typeface="Tw Cen MT"/>
              </a:rPr>
              <a:t> that takes into account the interest of the </a:t>
            </a:r>
            <a:r>
              <a:rPr lang="en-US" sz="3600" b="1" dirty="0">
                <a:latin typeface="Tw Cen MT"/>
                <a:cs typeface="Tw Cen MT"/>
              </a:rPr>
              <a:t>CFI,</a:t>
            </a:r>
            <a:r>
              <a:rPr lang="en-US" sz="3600" dirty="0">
                <a:latin typeface="Tw Cen MT"/>
                <a:cs typeface="Tw Cen MT"/>
              </a:rPr>
              <a:t> </a:t>
            </a:r>
            <a:r>
              <a:rPr lang="en-US" sz="3900" u="sng" dirty="0">
                <a:solidFill>
                  <a:srgbClr val="C00000"/>
                </a:solidFill>
                <a:latin typeface="Tw Cen MT"/>
                <a:cs typeface="Tw Cen MT"/>
              </a:rPr>
              <a:t>the </a:t>
            </a:r>
            <a:r>
              <a:rPr lang="en-US" sz="3900" b="1" u="sng" dirty="0">
                <a:solidFill>
                  <a:srgbClr val="C00000"/>
                </a:solidFill>
                <a:latin typeface="Tw Cen MT"/>
                <a:cs typeface="Tw Cen MT"/>
              </a:rPr>
              <a:t>clients</a:t>
            </a:r>
            <a:r>
              <a:rPr lang="en-US" sz="3600" b="1" dirty="0">
                <a:latin typeface="Tw Cen MT"/>
                <a:cs typeface="Tw Cen MT"/>
              </a:rPr>
              <a:t>,</a:t>
            </a:r>
            <a:r>
              <a:rPr lang="en-US" sz="3600" dirty="0">
                <a:latin typeface="Tw Cen MT"/>
                <a:cs typeface="Tw Cen MT"/>
              </a:rPr>
              <a:t> the </a:t>
            </a:r>
            <a:r>
              <a:rPr lang="en-US" sz="3600" b="1" dirty="0">
                <a:latin typeface="Tw Cen MT"/>
                <a:cs typeface="Tw Cen MT"/>
              </a:rPr>
              <a:t>communities</a:t>
            </a:r>
            <a:r>
              <a:rPr lang="en-US" sz="3600" dirty="0">
                <a:latin typeface="Tw Cen MT"/>
                <a:cs typeface="Tw Cen MT"/>
              </a:rPr>
              <a:t> and </a:t>
            </a:r>
            <a:r>
              <a:rPr lang="en-US" sz="3600" b="1" dirty="0">
                <a:latin typeface="Tw Cen MT"/>
                <a:cs typeface="Tw Cen MT"/>
              </a:rPr>
              <a:t>environment </a:t>
            </a:r>
            <a:r>
              <a:rPr lang="en-US" sz="3600" dirty="0">
                <a:latin typeface="Tw Cen MT"/>
                <a:cs typeface="Tw Cen MT"/>
              </a:rPr>
              <a:t>in which they  operate</a:t>
            </a:r>
            <a:endParaRPr lang="en-US" sz="3600" b="1" dirty="0">
              <a:latin typeface="Tw Cen MT"/>
              <a:cs typeface="Tw Cen MT"/>
            </a:endParaRPr>
          </a:p>
          <a:p>
            <a:endParaRPr lang="en-US" sz="3600" b="1" dirty="0">
              <a:latin typeface="Tw Cen MT"/>
              <a:cs typeface="Tw Cen MT"/>
            </a:endParaRPr>
          </a:p>
          <a:p>
            <a:pPr algn="ctr"/>
            <a:r>
              <a:rPr lang="en-US" sz="3200" b="1" u="sng" dirty="0"/>
              <a:t>Session 1 </a:t>
            </a:r>
            <a:r>
              <a:rPr lang="en-US" sz="3200" dirty="0"/>
              <a:t>of the Indaba Workshop will discuss the place of the client within sustainable finance and how your CFI can access clients products and services </a:t>
            </a:r>
            <a:r>
              <a:rPr lang="en-US" sz="3200" u="sng" dirty="0"/>
              <a:t>that do not cause them harm</a:t>
            </a:r>
            <a:r>
              <a:rPr lang="en-US" sz="3200" dirty="0"/>
              <a:t>.</a:t>
            </a:r>
          </a:p>
        </p:txBody>
      </p:sp>
    </p:spTree>
    <p:extLst>
      <p:ext uri="{BB962C8B-B14F-4D97-AF65-F5344CB8AC3E}">
        <p14:creationId xmlns:p14="http://schemas.microsoft.com/office/powerpoint/2010/main" val="2522912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00B4708-F578-5C49-AC1A-C78CED15570D}"/>
              </a:ext>
            </a:extLst>
          </p:cNvPr>
          <p:cNvSpPr txBox="1">
            <a:spLocks noChangeArrowheads="1"/>
          </p:cNvSpPr>
          <p:nvPr/>
        </p:nvSpPr>
        <p:spPr bwMode="auto">
          <a:xfrm>
            <a:off x="1771650" y="0"/>
            <a:ext cx="889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b="1">
              <a:solidFill>
                <a:srgbClr val="006BAA"/>
              </a:solidFill>
              <a:latin typeface="Helvetica Neue" panose="02000503000000020004" pitchFamily="2" charset="0"/>
            </a:endParaRPr>
          </a:p>
        </p:txBody>
      </p:sp>
      <p:sp>
        <p:nvSpPr>
          <p:cNvPr id="12290" name="Title 1">
            <a:extLst>
              <a:ext uri="{FF2B5EF4-FFF2-40B4-BE49-F238E27FC236}">
                <a16:creationId xmlns:a16="http://schemas.microsoft.com/office/drawing/2014/main" id="{44ED59F0-E18E-6845-9573-CDF1B4B380EB}"/>
              </a:ext>
            </a:extLst>
          </p:cNvPr>
          <p:cNvSpPr txBox="1">
            <a:spLocks/>
          </p:cNvSpPr>
          <p:nvPr/>
        </p:nvSpPr>
        <p:spPr bwMode="auto">
          <a:xfrm>
            <a:off x="415636" y="380432"/>
            <a:ext cx="105904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dirty="0">
                <a:solidFill>
                  <a:srgbClr val="006BAA"/>
                </a:solidFill>
                <a:latin typeface="Helvetica Neue" panose="02000503000000020004" pitchFamily="2" charset="0"/>
              </a:rPr>
              <a:t>So, Why Client Protection? </a:t>
            </a:r>
          </a:p>
          <a:p>
            <a:pPr eaLnBrk="1" hangingPunct="1"/>
            <a:endParaRPr lang="en-US" altLang="en-US" sz="3200" b="1" dirty="0">
              <a:solidFill>
                <a:srgbClr val="006BAA"/>
              </a:solidFill>
              <a:latin typeface="Helvetica Neue" panose="02000503000000020004" pitchFamily="2" charset="0"/>
            </a:endParaRPr>
          </a:p>
        </p:txBody>
      </p:sp>
      <p:sp>
        <p:nvSpPr>
          <p:cNvPr id="12292" name="Rectangle 1">
            <a:extLst>
              <a:ext uri="{FF2B5EF4-FFF2-40B4-BE49-F238E27FC236}">
                <a16:creationId xmlns:a16="http://schemas.microsoft.com/office/drawing/2014/main" id="{17E81566-083B-6E4E-9E60-E0141653E6F5}"/>
              </a:ext>
            </a:extLst>
          </p:cNvPr>
          <p:cNvSpPr>
            <a:spLocks noChangeArrowheads="1"/>
          </p:cNvSpPr>
          <p:nvPr/>
        </p:nvSpPr>
        <p:spPr bwMode="auto">
          <a:xfrm>
            <a:off x="106878" y="1861004"/>
            <a:ext cx="1197824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43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Aft>
                <a:spcPts val="2400"/>
              </a:spcAft>
            </a:pPr>
            <a:r>
              <a:rPr lang="en-US" altLang="en-US" sz="2800" dirty="0"/>
              <a:t>Client protection seeks to level the playing field between suppliers and consumers of financial services. </a:t>
            </a:r>
          </a:p>
          <a:p>
            <a:pPr>
              <a:spcAft>
                <a:spcPts val="2400"/>
              </a:spcAft>
            </a:pPr>
            <a:r>
              <a:rPr lang="en-US" altLang="en-US" sz="2800" dirty="0"/>
              <a:t>Clients have less information about their financial transactions than do the financial institutions providing the services, which can result in excessively high interest rates paid, lack of understanding about financial options, and insufficient avenues for redress. </a:t>
            </a:r>
          </a:p>
          <a:p>
            <a:pPr>
              <a:spcAft>
                <a:spcPts val="2400"/>
              </a:spcAft>
            </a:pPr>
            <a:r>
              <a:rPr lang="en-US" altLang="en-US" sz="2800" dirty="0"/>
              <a:t>Such an information imbalance is greatest when clients are less experienced and products are more sophisticated. </a:t>
            </a:r>
            <a:endParaRPr lang="en-US" altLang="en-US" sz="2800" dirty="0">
              <a:latin typeface="Helvetica Neue" panose="02000503000000020004" pitchFamily="2" charset="0"/>
            </a:endParaRPr>
          </a:p>
        </p:txBody>
      </p:sp>
    </p:spTree>
    <p:extLst>
      <p:ext uri="{BB962C8B-B14F-4D97-AF65-F5344CB8AC3E}">
        <p14:creationId xmlns:p14="http://schemas.microsoft.com/office/powerpoint/2010/main" val="294777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00B4708-F578-5C49-AC1A-C78CED15570D}"/>
              </a:ext>
            </a:extLst>
          </p:cNvPr>
          <p:cNvSpPr txBox="1">
            <a:spLocks noChangeArrowheads="1"/>
          </p:cNvSpPr>
          <p:nvPr/>
        </p:nvSpPr>
        <p:spPr bwMode="auto">
          <a:xfrm>
            <a:off x="1771650" y="0"/>
            <a:ext cx="889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b="1">
              <a:solidFill>
                <a:srgbClr val="006BAA"/>
              </a:solidFill>
              <a:latin typeface="Helvetica Neue" panose="02000503000000020004" pitchFamily="2" charset="0"/>
            </a:endParaRPr>
          </a:p>
        </p:txBody>
      </p:sp>
      <p:sp>
        <p:nvSpPr>
          <p:cNvPr id="12290" name="Title 1">
            <a:extLst>
              <a:ext uri="{FF2B5EF4-FFF2-40B4-BE49-F238E27FC236}">
                <a16:creationId xmlns:a16="http://schemas.microsoft.com/office/drawing/2014/main" id="{44ED59F0-E18E-6845-9573-CDF1B4B380EB}"/>
              </a:ext>
            </a:extLst>
          </p:cNvPr>
          <p:cNvSpPr txBox="1">
            <a:spLocks/>
          </p:cNvSpPr>
          <p:nvPr/>
        </p:nvSpPr>
        <p:spPr bwMode="auto">
          <a:xfrm>
            <a:off x="415636" y="380432"/>
            <a:ext cx="1059041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dirty="0">
                <a:solidFill>
                  <a:srgbClr val="006BAA"/>
                </a:solidFill>
                <a:latin typeface="Helvetica Neue" panose="02000503000000020004" pitchFamily="2" charset="0"/>
              </a:rPr>
              <a:t>What is Client Protection? </a:t>
            </a:r>
          </a:p>
          <a:p>
            <a:pPr eaLnBrk="1" hangingPunct="1"/>
            <a:endParaRPr lang="en-US" altLang="en-US" sz="3200" b="1" dirty="0">
              <a:solidFill>
                <a:srgbClr val="006BAA"/>
              </a:solidFill>
              <a:latin typeface="Helvetica Neue" panose="02000503000000020004" pitchFamily="2" charset="0"/>
            </a:endParaRPr>
          </a:p>
        </p:txBody>
      </p:sp>
      <p:sp>
        <p:nvSpPr>
          <p:cNvPr id="12292" name="Rectangle 1">
            <a:extLst>
              <a:ext uri="{FF2B5EF4-FFF2-40B4-BE49-F238E27FC236}">
                <a16:creationId xmlns:a16="http://schemas.microsoft.com/office/drawing/2014/main" id="{17E81566-083B-6E4E-9E60-E0141653E6F5}"/>
              </a:ext>
            </a:extLst>
          </p:cNvPr>
          <p:cNvSpPr>
            <a:spLocks noChangeArrowheads="1"/>
          </p:cNvSpPr>
          <p:nvPr/>
        </p:nvSpPr>
        <p:spPr bwMode="auto">
          <a:xfrm>
            <a:off x="505089" y="1950457"/>
            <a:ext cx="10696312" cy="3322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143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lvl="1" indent="-375875">
              <a:lnSpc>
                <a:spcPct val="90000"/>
              </a:lnSpc>
              <a:spcBef>
                <a:spcPts val="462"/>
              </a:spcBef>
              <a:defRPr/>
            </a:pPr>
            <a:r>
              <a:rPr lang="en" sz="3200" dirty="0"/>
              <a:t>	CP ensures that FI takes appropriate responsibility toward clients/members through appropriate products, transparency, data privacy, fair treatment, prevention of over-indebtedness, responsible pricing, and communication channels to handle complaints.</a:t>
            </a:r>
          </a:p>
          <a:p>
            <a:pPr lvl="1" indent="-375875">
              <a:lnSpc>
                <a:spcPct val="90000"/>
              </a:lnSpc>
              <a:spcBef>
                <a:spcPts val="462"/>
              </a:spcBef>
              <a:defRPr/>
            </a:pPr>
            <a:endParaRPr lang="en" sz="3200" dirty="0"/>
          </a:p>
          <a:p>
            <a:pPr lvl="1" indent="-375875">
              <a:lnSpc>
                <a:spcPct val="90000"/>
              </a:lnSpc>
              <a:spcBef>
                <a:spcPts val="462"/>
              </a:spcBef>
              <a:defRPr/>
            </a:pPr>
            <a:r>
              <a:rPr lang="en" sz="3200" b="1" dirty="0">
                <a:solidFill>
                  <a:srgbClr val="C00000"/>
                </a:solidFill>
              </a:rPr>
              <a:t>	In other </a:t>
            </a:r>
            <a:r>
              <a:rPr lang="en" sz="3200" b="1" u="sng" dirty="0">
                <a:solidFill>
                  <a:srgbClr val="C00000"/>
                </a:solidFill>
              </a:rPr>
              <a:t>CF</a:t>
            </a:r>
            <a:r>
              <a:rPr lang="en-US" sz="3200" b="1" u="sng" dirty="0">
                <a:solidFill>
                  <a:srgbClr val="C00000"/>
                </a:solidFill>
              </a:rPr>
              <a:t>Is </a:t>
            </a:r>
            <a:r>
              <a:rPr lang="en" sz="3200" b="1" u="sng" dirty="0">
                <a:solidFill>
                  <a:srgbClr val="C00000"/>
                </a:solidFill>
              </a:rPr>
              <a:t>Do No Harm </a:t>
            </a:r>
            <a:r>
              <a:rPr lang="en" sz="3200" b="1" dirty="0">
                <a:solidFill>
                  <a:srgbClr val="C00000"/>
                </a:solidFill>
              </a:rPr>
              <a:t>to their Client/Members </a:t>
            </a:r>
          </a:p>
        </p:txBody>
      </p:sp>
    </p:spTree>
    <p:extLst>
      <p:ext uri="{BB962C8B-B14F-4D97-AF65-F5344CB8AC3E}">
        <p14:creationId xmlns:p14="http://schemas.microsoft.com/office/powerpoint/2010/main" val="2618138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200519" y="274829"/>
            <a:ext cx="10323394" cy="498476"/>
          </a:xfrm>
        </p:spPr>
        <p:txBody>
          <a:bodyPr>
            <a:noAutofit/>
          </a:bodyPr>
          <a:lstStyle/>
          <a:p>
            <a:r>
              <a:rPr lang="fr-FR" altLang="en-US" sz="4000" b="1" dirty="0">
                <a:solidFill>
                  <a:srgbClr val="0070C0"/>
                </a:solidFill>
                <a:latin typeface="Helvetica Neue" charset="0"/>
                <a:ea typeface="Helvetica Neue" charset="0"/>
                <a:cs typeface="Helvetica Neue" charset="0"/>
              </a:rPr>
              <a:t>Client  Protection: 3  Pillars</a:t>
            </a:r>
          </a:p>
        </p:txBody>
      </p:sp>
      <p:sp>
        <p:nvSpPr>
          <p:cNvPr id="32770" name="Slide Number Placeholder 3"/>
          <p:cNvSpPr>
            <a:spLocks noGrp="1"/>
          </p:cNvSpPr>
          <p:nvPr>
            <p:ph type="sldNum" sz="quarter" idx="4294967295"/>
          </p:nvPr>
        </p:nvSpPr>
        <p:spPr bwMode="auto">
          <a:xfrm>
            <a:off x="1955800" y="6173789"/>
            <a:ext cx="2895600" cy="36512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defRPr sz="3000" b="1">
                <a:solidFill>
                  <a:srgbClr val="0069AA"/>
                </a:solidFill>
                <a:latin typeface="Helvetica Neue" charset="0"/>
                <a:ea typeface="Helvetica Neue" charset="0"/>
                <a:cs typeface="Helvetica Neue" charset="0"/>
              </a:defRPr>
            </a:lvl1pPr>
            <a:lvl2pPr marL="742950" indent="-285750">
              <a:spcBef>
                <a:spcPct val="20000"/>
              </a:spcBef>
              <a:buFont typeface="Arial" pitchFamily="34" charset="0"/>
              <a:defRPr sz="2800">
                <a:solidFill>
                  <a:schemeClr val="tx1"/>
                </a:solidFill>
                <a:latin typeface="Helvetica Neue" charset="0"/>
                <a:ea typeface="Helvetica Neue" charset="0"/>
                <a:cs typeface="Helvetica Neue" charset="0"/>
              </a:defRPr>
            </a:lvl2pPr>
            <a:lvl3pPr marL="1143000" indent="-228600">
              <a:spcBef>
                <a:spcPct val="20000"/>
              </a:spcBef>
              <a:buClr>
                <a:srgbClr val="0069AA"/>
              </a:buClr>
              <a:buFont typeface="Arial" pitchFamily="34" charset="0"/>
              <a:buChar char="•"/>
              <a:defRPr sz="2800">
                <a:solidFill>
                  <a:schemeClr val="tx1"/>
                </a:solidFill>
                <a:latin typeface="Calibri" pitchFamily="34" charset="0"/>
                <a:ea typeface="Helvetica Neue" charset="0"/>
                <a:cs typeface="Helvetica Neue" charset="0"/>
              </a:defRPr>
            </a:lvl3pPr>
            <a:lvl4pPr marL="1600200" indent="-228600">
              <a:spcBef>
                <a:spcPct val="20000"/>
              </a:spcBef>
              <a:buFont typeface="Arial" pitchFamily="34" charset="0"/>
              <a:buChar char="–"/>
              <a:defRPr sz="2000">
                <a:solidFill>
                  <a:schemeClr val="tx1"/>
                </a:solidFill>
                <a:latin typeface="Calibri" pitchFamily="34" charset="0"/>
                <a:ea typeface="Helvetica Neue" charset="0"/>
                <a:cs typeface="Helvetica Neue" charset="0"/>
              </a:defRPr>
            </a:lvl4pPr>
            <a:lvl5pPr marL="2057400" indent="-228600">
              <a:spcBef>
                <a:spcPct val="20000"/>
              </a:spcBef>
              <a:buFont typeface="Arial" pitchFamily="34" charset="0"/>
              <a:buChar char="»"/>
              <a:defRPr sz="2000">
                <a:solidFill>
                  <a:schemeClr val="tx1"/>
                </a:solidFill>
                <a:latin typeface="Calibri" pitchFamily="34"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9pPr>
          </a:lstStyle>
          <a:p>
            <a:pPr algn="ctr">
              <a:spcBef>
                <a:spcPct val="0"/>
              </a:spcBef>
              <a:buFontTx/>
              <a:buNone/>
            </a:pPr>
            <a:fld id="{60AEB488-967D-4DBC-AF82-7DD731CE1F40}" type="slidenum">
              <a:rPr lang="en-US" altLang="en-US" sz="1200" b="0">
                <a:solidFill>
                  <a:srgbClr val="000000"/>
                </a:solidFill>
                <a:latin typeface="Calibri" pitchFamily="34" charset="0"/>
                <a:ea typeface="ＭＳ Ｐゴシック" pitchFamily="34" charset="-128"/>
              </a:rPr>
              <a:pPr algn="ctr">
                <a:spcBef>
                  <a:spcPct val="0"/>
                </a:spcBef>
                <a:buFontTx/>
                <a:buNone/>
              </a:pPr>
              <a:t>16</a:t>
            </a:fld>
            <a:endParaRPr lang="en-US" altLang="en-US" sz="1200" b="0" dirty="0">
              <a:solidFill>
                <a:srgbClr val="000000"/>
              </a:solidFill>
              <a:latin typeface="Calibri" pitchFamily="34" charset="0"/>
              <a:ea typeface="ＭＳ Ｐゴシック" pitchFamily="34" charset="-128"/>
            </a:endParaRPr>
          </a:p>
        </p:txBody>
      </p:sp>
      <p:sp>
        <p:nvSpPr>
          <p:cNvPr id="32771" name="TextBox 11"/>
          <p:cNvSpPr txBox="1">
            <a:spLocks noChangeArrowheads="1"/>
          </p:cNvSpPr>
          <p:nvPr/>
        </p:nvSpPr>
        <p:spPr bwMode="auto">
          <a:xfrm>
            <a:off x="819150" y="2480068"/>
            <a:ext cx="3359151"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defRPr sz="3000" b="1">
                <a:solidFill>
                  <a:srgbClr val="0069AA"/>
                </a:solidFill>
                <a:latin typeface="Helvetica Neue" charset="0"/>
                <a:ea typeface="Helvetica Neue" charset="0"/>
                <a:cs typeface="Helvetica Neue" charset="0"/>
              </a:defRPr>
            </a:lvl1pPr>
            <a:lvl2pPr marL="742950" indent="-285750">
              <a:spcBef>
                <a:spcPct val="20000"/>
              </a:spcBef>
              <a:buFont typeface="Arial" pitchFamily="34" charset="0"/>
              <a:defRPr sz="2800">
                <a:solidFill>
                  <a:schemeClr val="tx1"/>
                </a:solidFill>
                <a:latin typeface="Helvetica Neue" charset="0"/>
                <a:ea typeface="Helvetica Neue" charset="0"/>
                <a:cs typeface="Helvetica Neue" charset="0"/>
              </a:defRPr>
            </a:lvl2pPr>
            <a:lvl3pPr marL="1143000" indent="-228600">
              <a:spcBef>
                <a:spcPct val="20000"/>
              </a:spcBef>
              <a:buClr>
                <a:srgbClr val="0069AA"/>
              </a:buClr>
              <a:buFont typeface="Arial" pitchFamily="34" charset="0"/>
              <a:buChar char="•"/>
              <a:defRPr sz="2800">
                <a:solidFill>
                  <a:schemeClr val="tx1"/>
                </a:solidFill>
                <a:latin typeface="Calibri" pitchFamily="34" charset="0"/>
                <a:ea typeface="Helvetica Neue" charset="0"/>
                <a:cs typeface="Helvetica Neue" charset="0"/>
              </a:defRPr>
            </a:lvl3pPr>
            <a:lvl4pPr marL="1600200" indent="-228600">
              <a:spcBef>
                <a:spcPct val="20000"/>
              </a:spcBef>
              <a:buFont typeface="Arial" pitchFamily="34" charset="0"/>
              <a:buChar char="–"/>
              <a:defRPr sz="2000">
                <a:solidFill>
                  <a:schemeClr val="tx1"/>
                </a:solidFill>
                <a:latin typeface="Calibri" pitchFamily="34" charset="0"/>
                <a:ea typeface="Helvetica Neue" charset="0"/>
                <a:cs typeface="Helvetica Neue" charset="0"/>
              </a:defRPr>
            </a:lvl4pPr>
            <a:lvl5pPr marL="2057400" indent="-228600">
              <a:spcBef>
                <a:spcPct val="20000"/>
              </a:spcBef>
              <a:buFont typeface="Arial" pitchFamily="34" charset="0"/>
              <a:buChar char="»"/>
              <a:defRPr sz="2000">
                <a:solidFill>
                  <a:schemeClr val="tx1"/>
                </a:solidFill>
                <a:latin typeface="Calibri" pitchFamily="34"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9pPr>
          </a:lstStyle>
          <a:p>
            <a:pPr algn="ctr" eaLnBrk="1" hangingPunct="1">
              <a:spcBef>
                <a:spcPct val="0"/>
              </a:spcBef>
              <a:buFontTx/>
              <a:buNone/>
            </a:pPr>
            <a:r>
              <a:rPr lang="en-AU" altLang="en-US" sz="2400" dirty="0">
                <a:solidFill>
                  <a:srgbClr val="000000"/>
                </a:solidFill>
                <a:latin typeface="Arial" pitchFamily="34" charset="0"/>
                <a:ea typeface="ＭＳ Ｐゴシック" pitchFamily="34" charset="-128"/>
              </a:rPr>
              <a:t>Regulation</a:t>
            </a:r>
            <a:r>
              <a:rPr lang="fr-FR" altLang="en-US" sz="2400" dirty="0">
                <a:solidFill>
                  <a:srgbClr val="000000"/>
                </a:solidFill>
                <a:latin typeface="Arial" pitchFamily="34" charset="0"/>
                <a:ea typeface="ＭＳ Ｐゴシック" pitchFamily="34" charset="-128"/>
              </a:rPr>
              <a:t> for client protection and supervision</a:t>
            </a:r>
            <a:endParaRPr lang="fr-FR" altLang="en-US" sz="2400" b="0" i="1" dirty="0">
              <a:solidFill>
                <a:srgbClr val="000000"/>
              </a:solidFill>
              <a:latin typeface="Arial" pitchFamily="34" charset="0"/>
              <a:ea typeface="ＭＳ Ｐゴシック" pitchFamily="34" charset="-128"/>
            </a:endParaRPr>
          </a:p>
        </p:txBody>
      </p:sp>
      <p:sp>
        <p:nvSpPr>
          <p:cNvPr id="32772" name="TextBox 4"/>
          <p:cNvSpPr txBox="1">
            <a:spLocks noChangeArrowheads="1"/>
          </p:cNvSpPr>
          <p:nvPr/>
        </p:nvSpPr>
        <p:spPr bwMode="auto">
          <a:xfrm>
            <a:off x="4648201" y="2743200"/>
            <a:ext cx="2982913"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defRPr sz="3000" b="1">
                <a:solidFill>
                  <a:srgbClr val="0069AA"/>
                </a:solidFill>
                <a:latin typeface="Helvetica Neue" charset="0"/>
                <a:ea typeface="Helvetica Neue" charset="0"/>
                <a:cs typeface="Helvetica Neue" charset="0"/>
              </a:defRPr>
            </a:lvl1pPr>
            <a:lvl2pPr marL="742950" indent="-285750">
              <a:spcBef>
                <a:spcPct val="20000"/>
              </a:spcBef>
              <a:buFont typeface="Arial" pitchFamily="34" charset="0"/>
              <a:defRPr sz="2800">
                <a:solidFill>
                  <a:schemeClr val="tx1"/>
                </a:solidFill>
                <a:latin typeface="Helvetica Neue" charset="0"/>
                <a:ea typeface="Helvetica Neue" charset="0"/>
                <a:cs typeface="Helvetica Neue" charset="0"/>
              </a:defRPr>
            </a:lvl2pPr>
            <a:lvl3pPr marL="1143000" indent="-228600">
              <a:spcBef>
                <a:spcPct val="20000"/>
              </a:spcBef>
              <a:buClr>
                <a:srgbClr val="0069AA"/>
              </a:buClr>
              <a:buFont typeface="Arial" pitchFamily="34" charset="0"/>
              <a:buChar char="•"/>
              <a:defRPr sz="2800">
                <a:solidFill>
                  <a:schemeClr val="tx1"/>
                </a:solidFill>
                <a:latin typeface="Calibri" pitchFamily="34" charset="0"/>
                <a:ea typeface="Helvetica Neue" charset="0"/>
                <a:cs typeface="Helvetica Neue" charset="0"/>
              </a:defRPr>
            </a:lvl3pPr>
            <a:lvl4pPr marL="1600200" indent="-228600">
              <a:spcBef>
                <a:spcPct val="20000"/>
              </a:spcBef>
              <a:buFont typeface="Arial" pitchFamily="34" charset="0"/>
              <a:buChar char="–"/>
              <a:defRPr sz="2000">
                <a:solidFill>
                  <a:schemeClr val="tx1"/>
                </a:solidFill>
                <a:latin typeface="Calibri" pitchFamily="34" charset="0"/>
                <a:ea typeface="Helvetica Neue" charset="0"/>
                <a:cs typeface="Helvetica Neue" charset="0"/>
              </a:defRPr>
            </a:lvl4pPr>
            <a:lvl5pPr marL="2057400" indent="-228600">
              <a:spcBef>
                <a:spcPct val="20000"/>
              </a:spcBef>
              <a:buFont typeface="Arial" pitchFamily="34" charset="0"/>
              <a:buChar char="»"/>
              <a:defRPr sz="2000">
                <a:solidFill>
                  <a:schemeClr val="tx1"/>
                </a:solidFill>
                <a:latin typeface="Calibri" pitchFamily="34"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9pPr>
          </a:lstStyle>
          <a:p>
            <a:pPr algn="ctr" eaLnBrk="1" hangingPunct="1">
              <a:spcBef>
                <a:spcPct val="0"/>
              </a:spcBef>
              <a:buFontTx/>
              <a:buNone/>
            </a:pPr>
            <a:r>
              <a:rPr lang="en-US" altLang="en-US" sz="2800" dirty="0">
                <a:solidFill>
                  <a:srgbClr val="000000"/>
                </a:solidFill>
                <a:latin typeface="Arial" pitchFamily="34" charset="0"/>
                <a:ea typeface="ＭＳ Ｐゴシック" pitchFamily="34" charset="-128"/>
              </a:rPr>
              <a:t>RESPONSIBLE FINANCE</a:t>
            </a:r>
          </a:p>
        </p:txBody>
      </p:sp>
      <p:pic>
        <p:nvPicPr>
          <p:cNvPr id="32773" name="Picture 2" descr="http://www.furniturehomedesign.com/wp-content/uploads/2009/02/prism-repurposed-walnut-stool.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011613" y="1887136"/>
            <a:ext cx="3452813" cy="3060700"/>
          </a:xfrm>
        </p:spPr>
      </p:pic>
      <p:sp>
        <p:nvSpPr>
          <p:cNvPr id="32774" name="TextBox 4"/>
          <p:cNvSpPr txBox="1">
            <a:spLocks noChangeArrowheads="1"/>
          </p:cNvSpPr>
          <p:nvPr/>
        </p:nvSpPr>
        <p:spPr bwMode="auto">
          <a:xfrm>
            <a:off x="4011613" y="1137043"/>
            <a:ext cx="3192463" cy="954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defRPr sz="3000" b="1">
                <a:solidFill>
                  <a:srgbClr val="0069AA"/>
                </a:solidFill>
                <a:latin typeface="Helvetica Neue" charset="0"/>
                <a:ea typeface="Helvetica Neue" charset="0"/>
                <a:cs typeface="Helvetica Neue" charset="0"/>
              </a:defRPr>
            </a:lvl1pPr>
            <a:lvl2pPr marL="742950" indent="-285750">
              <a:spcBef>
                <a:spcPct val="20000"/>
              </a:spcBef>
              <a:buFont typeface="Arial" pitchFamily="34" charset="0"/>
              <a:defRPr sz="2800">
                <a:solidFill>
                  <a:schemeClr val="tx1"/>
                </a:solidFill>
                <a:latin typeface="Helvetica Neue" charset="0"/>
                <a:ea typeface="Helvetica Neue" charset="0"/>
                <a:cs typeface="Helvetica Neue" charset="0"/>
              </a:defRPr>
            </a:lvl2pPr>
            <a:lvl3pPr marL="1143000" indent="-228600">
              <a:spcBef>
                <a:spcPct val="20000"/>
              </a:spcBef>
              <a:buClr>
                <a:srgbClr val="0069AA"/>
              </a:buClr>
              <a:buFont typeface="Arial" pitchFamily="34" charset="0"/>
              <a:buChar char="•"/>
              <a:defRPr sz="2800">
                <a:solidFill>
                  <a:schemeClr val="tx1"/>
                </a:solidFill>
                <a:latin typeface="Calibri" pitchFamily="34" charset="0"/>
                <a:ea typeface="Helvetica Neue" charset="0"/>
                <a:cs typeface="Helvetica Neue" charset="0"/>
              </a:defRPr>
            </a:lvl3pPr>
            <a:lvl4pPr marL="1600200" indent="-228600">
              <a:spcBef>
                <a:spcPct val="20000"/>
              </a:spcBef>
              <a:buFont typeface="Arial" pitchFamily="34" charset="0"/>
              <a:buChar char="–"/>
              <a:defRPr sz="2000">
                <a:solidFill>
                  <a:schemeClr val="tx1"/>
                </a:solidFill>
                <a:latin typeface="Calibri" pitchFamily="34" charset="0"/>
                <a:ea typeface="Helvetica Neue" charset="0"/>
                <a:cs typeface="Helvetica Neue" charset="0"/>
              </a:defRPr>
            </a:lvl4pPr>
            <a:lvl5pPr marL="2057400" indent="-228600">
              <a:spcBef>
                <a:spcPct val="20000"/>
              </a:spcBef>
              <a:buFont typeface="Arial" pitchFamily="34" charset="0"/>
              <a:buChar char="»"/>
              <a:defRPr sz="2000">
                <a:solidFill>
                  <a:schemeClr val="tx1"/>
                </a:solidFill>
                <a:latin typeface="Calibri" pitchFamily="34"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9pPr>
          </a:lstStyle>
          <a:p>
            <a:pPr algn="ctr" eaLnBrk="1" hangingPunct="1">
              <a:spcBef>
                <a:spcPct val="0"/>
              </a:spcBef>
              <a:buFontTx/>
              <a:buNone/>
            </a:pPr>
            <a:r>
              <a:rPr lang="en-US" altLang="en-US" sz="2800" dirty="0">
                <a:solidFill>
                  <a:srgbClr val="000000"/>
                </a:solidFill>
                <a:latin typeface="Arial" pitchFamily="34" charset="0"/>
                <a:ea typeface="ＭＳ Ｐゴシック" pitchFamily="34" charset="-128"/>
              </a:rPr>
              <a:t> </a:t>
            </a:r>
            <a:r>
              <a:rPr lang="en-US" altLang="en-US" sz="2800" dirty="0">
                <a:solidFill>
                  <a:srgbClr val="C00000"/>
                </a:solidFill>
                <a:latin typeface="Arial" pitchFamily="34" charset="0"/>
                <a:ea typeface="ＭＳ Ｐゴシック" pitchFamily="34" charset="-128"/>
              </a:rPr>
              <a:t>RESPONSIBLE FINANCE</a:t>
            </a:r>
          </a:p>
        </p:txBody>
      </p:sp>
      <p:sp>
        <p:nvSpPr>
          <p:cNvPr id="32775" name="TextBox 12"/>
          <p:cNvSpPr txBox="1">
            <a:spLocks noChangeArrowheads="1"/>
          </p:cNvSpPr>
          <p:nvPr/>
        </p:nvSpPr>
        <p:spPr bwMode="auto">
          <a:xfrm>
            <a:off x="8475168" y="2620169"/>
            <a:ext cx="2914651"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defRPr sz="3000" b="1">
                <a:solidFill>
                  <a:srgbClr val="0069AA"/>
                </a:solidFill>
                <a:latin typeface="Helvetica Neue" charset="0"/>
                <a:ea typeface="Helvetica Neue" charset="0"/>
                <a:cs typeface="Helvetica Neue" charset="0"/>
              </a:defRPr>
            </a:lvl1pPr>
            <a:lvl2pPr marL="742950" indent="-285750">
              <a:spcBef>
                <a:spcPct val="20000"/>
              </a:spcBef>
              <a:buFont typeface="Arial" pitchFamily="34" charset="0"/>
              <a:defRPr sz="2800">
                <a:solidFill>
                  <a:schemeClr val="tx1"/>
                </a:solidFill>
                <a:latin typeface="Helvetica Neue" charset="0"/>
                <a:ea typeface="Helvetica Neue" charset="0"/>
                <a:cs typeface="Helvetica Neue" charset="0"/>
              </a:defRPr>
            </a:lvl2pPr>
            <a:lvl3pPr marL="1143000" indent="-228600">
              <a:spcBef>
                <a:spcPct val="20000"/>
              </a:spcBef>
              <a:buClr>
                <a:srgbClr val="0069AA"/>
              </a:buClr>
              <a:buFont typeface="Arial" pitchFamily="34" charset="0"/>
              <a:buChar char="•"/>
              <a:defRPr sz="2800">
                <a:solidFill>
                  <a:schemeClr val="tx1"/>
                </a:solidFill>
                <a:latin typeface="Calibri" pitchFamily="34" charset="0"/>
                <a:ea typeface="Helvetica Neue" charset="0"/>
                <a:cs typeface="Helvetica Neue" charset="0"/>
              </a:defRPr>
            </a:lvl3pPr>
            <a:lvl4pPr marL="1600200" indent="-228600">
              <a:spcBef>
                <a:spcPct val="20000"/>
              </a:spcBef>
              <a:buFont typeface="Arial" pitchFamily="34" charset="0"/>
              <a:buChar char="–"/>
              <a:defRPr sz="2000">
                <a:solidFill>
                  <a:schemeClr val="tx1"/>
                </a:solidFill>
                <a:latin typeface="Calibri" pitchFamily="34" charset="0"/>
                <a:ea typeface="Helvetica Neue" charset="0"/>
                <a:cs typeface="Helvetica Neue" charset="0"/>
              </a:defRPr>
            </a:lvl4pPr>
            <a:lvl5pPr marL="2057400" indent="-228600">
              <a:spcBef>
                <a:spcPct val="20000"/>
              </a:spcBef>
              <a:buFont typeface="Arial" pitchFamily="34" charset="0"/>
              <a:buChar char="»"/>
              <a:defRPr sz="2000">
                <a:solidFill>
                  <a:schemeClr val="tx1"/>
                </a:solidFill>
                <a:latin typeface="Calibri" pitchFamily="34"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9pPr>
          </a:lstStyle>
          <a:p>
            <a:pPr eaLnBrk="1" hangingPunct="1">
              <a:spcBef>
                <a:spcPct val="0"/>
              </a:spcBef>
              <a:buFontTx/>
              <a:buNone/>
            </a:pPr>
            <a:r>
              <a:rPr lang="en-AU" altLang="en-US" sz="2400" dirty="0">
                <a:solidFill>
                  <a:srgbClr val="000000"/>
                </a:solidFill>
                <a:latin typeface="Arial" pitchFamily="34" charset="0"/>
                <a:ea typeface="ＭＳ Ｐゴシック" pitchFamily="34" charset="-128"/>
              </a:rPr>
              <a:t>Financial education and capability</a:t>
            </a:r>
          </a:p>
        </p:txBody>
      </p:sp>
      <p:sp>
        <p:nvSpPr>
          <p:cNvPr id="32776" name="TextBox 10"/>
          <p:cNvSpPr txBox="1">
            <a:spLocks noChangeArrowheads="1"/>
          </p:cNvSpPr>
          <p:nvPr/>
        </p:nvSpPr>
        <p:spPr bwMode="auto">
          <a:xfrm>
            <a:off x="4722019" y="4447224"/>
            <a:ext cx="3095625"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defRPr sz="3000" b="1">
                <a:solidFill>
                  <a:srgbClr val="0069AA"/>
                </a:solidFill>
                <a:latin typeface="Helvetica Neue" charset="0"/>
                <a:ea typeface="Helvetica Neue" charset="0"/>
                <a:cs typeface="Helvetica Neue" charset="0"/>
              </a:defRPr>
            </a:lvl1pPr>
            <a:lvl2pPr marL="742950" indent="-285750">
              <a:spcBef>
                <a:spcPct val="20000"/>
              </a:spcBef>
              <a:buFont typeface="Arial" pitchFamily="34" charset="0"/>
              <a:defRPr sz="2800">
                <a:solidFill>
                  <a:schemeClr val="tx1"/>
                </a:solidFill>
                <a:latin typeface="Helvetica Neue" charset="0"/>
                <a:ea typeface="Helvetica Neue" charset="0"/>
                <a:cs typeface="Helvetica Neue" charset="0"/>
              </a:defRPr>
            </a:lvl2pPr>
            <a:lvl3pPr marL="1143000" indent="-228600">
              <a:spcBef>
                <a:spcPct val="20000"/>
              </a:spcBef>
              <a:buClr>
                <a:srgbClr val="0069AA"/>
              </a:buClr>
              <a:buFont typeface="Arial" pitchFamily="34" charset="0"/>
              <a:buChar char="•"/>
              <a:defRPr sz="2800">
                <a:solidFill>
                  <a:schemeClr val="tx1"/>
                </a:solidFill>
                <a:latin typeface="Calibri" pitchFamily="34" charset="0"/>
                <a:ea typeface="Helvetica Neue" charset="0"/>
                <a:cs typeface="Helvetica Neue" charset="0"/>
              </a:defRPr>
            </a:lvl3pPr>
            <a:lvl4pPr marL="1600200" indent="-228600">
              <a:spcBef>
                <a:spcPct val="20000"/>
              </a:spcBef>
              <a:buFont typeface="Arial" pitchFamily="34" charset="0"/>
              <a:buChar char="–"/>
              <a:defRPr sz="2000">
                <a:solidFill>
                  <a:schemeClr val="tx1"/>
                </a:solidFill>
                <a:latin typeface="Calibri" pitchFamily="34" charset="0"/>
                <a:ea typeface="Helvetica Neue" charset="0"/>
                <a:cs typeface="Helvetica Neue" charset="0"/>
              </a:defRPr>
            </a:lvl4pPr>
            <a:lvl5pPr marL="2057400" indent="-228600">
              <a:spcBef>
                <a:spcPct val="20000"/>
              </a:spcBef>
              <a:buFont typeface="Arial" pitchFamily="34" charset="0"/>
              <a:buChar char="»"/>
              <a:defRPr sz="2000">
                <a:solidFill>
                  <a:schemeClr val="tx1"/>
                </a:solidFill>
                <a:latin typeface="Calibri" pitchFamily="34"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9pPr>
          </a:lstStyle>
          <a:p>
            <a:pPr eaLnBrk="1" hangingPunct="1">
              <a:spcBef>
                <a:spcPct val="0"/>
              </a:spcBef>
              <a:buFontTx/>
              <a:buNone/>
            </a:pPr>
            <a:r>
              <a:rPr lang="en-GB" altLang="en-US" sz="2400" dirty="0">
                <a:solidFill>
                  <a:srgbClr val="000000"/>
                </a:solidFill>
                <a:latin typeface="Arial" pitchFamily="34" charset="0"/>
                <a:ea typeface="ＭＳ Ｐゴシック" pitchFamily="34" charset="-128"/>
              </a:rPr>
              <a:t>Standards and codes of conduct for the industry</a:t>
            </a:r>
          </a:p>
        </p:txBody>
      </p:sp>
      <p:sp>
        <p:nvSpPr>
          <p:cNvPr id="22538" name="Left Bracket 11"/>
          <p:cNvSpPr>
            <a:spLocks/>
          </p:cNvSpPr>
          <p:nvPr/>
        </p:nvSpPr>
        <p:spPr bwMode="auto">
          <a:xfrm>
            <a:off x="4648200" y="4475163"/>
            <a:ext cx="147638" cy="1200150"/>
          </a:xfrm>
          <a:prstGeom prst="leftBracket">
            <a:avLst>
              <a:gd name="adj" fmla="val 8317"/>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solidFill>
                  <a:srgbClr val="FFFFFF"/>
                </a:solidFill>
              </a14:hiddenFill>
            </a:ext>
          </a:extLst>
        </p:spPr>
        <p:txBody>
          <a:bodyPr anchor="ctr"/>
          <a:lstStyle>
            <a:lvl1pPr>
              <a:spcBef>
                <a:spcPct val="20000"/>
              </a:spcBef>
              <a:buFont typeface="Arial" pitchFamily="34" charset="0"/>
              <a:defRPr sz="3000" b="1">
                <a:solidFill>
                  <a:srgbClr val="0069AA"/>
                </a:solidFill>
                <a:latin typeface="Helvetica Neue" charset="0"/>
                <a:ea typeface="Helvetica Neue" charset="0"/>
                <a:cs typeface="Helvetica Neue" charset="0"/>
              </a:defRPr>
            </a:lvl1pPr>
            <a:lvl2pPr marL="742950" indent="-285750">
              <a:spcBef>
                <a:spcPct val="20000"/>
              </a:spcBef>
              <a:buFont typeface="Arial" pitchFamily="34" charset="0"/>
              <a:defRPr sz="2800">
                <a:solidFill>
                  <a:schemeClr val="tx1"/>
                </a:solidFill>
                <a:latin typeface="Helvetica Neue" charset="0"/>
                <a:ea typeface="Helvetica Neue" charset="0"/>
                <a:cs typeface="Helvetica Neue" charset="0"/>
              </a:defRPr>
            </a:lvl2pPr>
            <a:lvl3pPr marL="1143000" indent="-228600">
              <a:spcBef>
                <a:spcPct val="20000"/>
              </a:spcBef>
              <a:buClr>
                <a:srgbClr val="0069AA"/>
              </a:buClr>
              <a:buFont typeface="Arial" pitchFamily="34" charset="0"/>
              <a:buChar char="•"/>
              <a:defRPr sz="2800">
                <a:solidFill>
                  <a:schemeClr val="tx1"/>
                </a:solidFill>
                <a:latin typeface="Calibri" pitchFamily="34" charset="0"/>
                <a:ea typeface="Helvetica Neue" charset="0"/>
                <a:cs typeface="Helvetica Neue" charset="0"/>
              </a:defRPr>
            </a:lvl3pPr>
            <a:lvl4pPr marL="1600200" indent="-228600">
              <a:spcBef>
                <a:spcPct val="20000"/>
              </a:spcBef>
              <a:buFont typeface="Arial" pitchFamily="34" charset="0"/>
              <a:buChar char="–"/>
              <a:defRPr sz="2000">
                <a:solidFill>
                  <a:schemeClr val="tx1"/>
                </a:solidFill>
                <a:latin typeface="Calibri" pitchFamily="34" charset="0"/>
                <a:ea typeface="Helvetica Neue" charset="0"/>
                <a:cs typeface="Helvetica Neue" charset="0"/>
              </a:defRPr>
            </a:lvl4pPr>
            <a:lvl5pPr marL="2057400" indent="-228600">
              <a:spcBef>
                <a:spcPct val="20000"/>
              </a:spcBef>
              <a:buFont typeface="Arial" pitchFamily="34" charset="0"/>
              <a:buChar char="»"/>
              <a:defRPr sz="2000">
                <a:solidFill>
                  <a:schemeClr val="tx1"/>
                </a:solidFill>
                <a:latin typeface="Calibri" pitchFamily="34"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9pPr>
          </a:lstStyle>
          <a:p>
            <a:pPr algn="ctr" eaLnBrk="1" hangingPunct="1">
              <a:spcBef>
                <a:spcPct val="0"/>
              </a:spcBef>
              <a:buFontTx/>
              <a:buNone/>
            </a:pPr>
            <a:endParaRPr lang="en-US" altLang="en-US" sz="1800" b="0" dirty="0">
              <a:solidFill>
                <a:schemeClr val="tx1"/>
              </a:solidFill>
              <a:latin typeface="Calibri" pitchFamily="34" charset="0"/>
              <a:ea typeface="ＭＳ Ｐゴシック" pitchFamily="34" charset="-128"/>
            </a:endParaRPr>
          </a:p>
        </p:txBody>
      </p:sp>
      <p:sp>
        <p:nvSpPr>
          <p:cNvPr id="22539" name="Left Bracket 14"/>
          <p:cNvSpPr>
            <a:spLocks/>
          </p:cNvSpPr>
          <p:nvPr/>
        </p:nvSpPr>
        <p:spPr bwMode="auto">
          <a:xfrm flipH="1">
            <a:off x="7277101" y="4475163"/>
            <a:ext cx="187325" cy="1200150"/>
          </a:xfrm>
          <a:prstGeom prst="leftBracket">
            <a:avLst>
              <a:gd name="adj" fmla="val 8275"/>
            </a:avLst>
          </a:prstGeom>
          <a:noFill/>
          <a:ln w="25400">
            <a:solidFill>
              <a:schemeClr val="accent1"/>
            </a:solidFill>
            <a:round/>
            <a:headEnd/>
            <a:tailEnd/>
          </a:ln>
          <a:effectLst>
            <a:outerShdw blurRad="63500" dist="20000" dir="5400000" rotWithShape="0">
              <a:srgbClr val="000000">
                <a:alpha val="37999"/>
              </a:srgbClr>
            </a:outerShdw>
          </a:effectLst>
          <a:extLst>
            <a:ext uri="{909E8E84-426E-40dd-AFC4-6F175D3DCCD1}">
              <a14:hiddenFill xmlns="" xmlns:a14="http://schemas.microsoft.com/office/drawing/2010/main">
                <a:solidFill>
                  <a:srgbClr val="FFFFFF"/>
                </a:solidFill>
              </a14:hiddenFill>
            </a:ext>
          </a:extLst>
        </p:spPr>
        <p:txBody>
          <a:bodyPr anchor="ctr"/>
          <a:lstStyle>
            <a:lvl1pPr>
              <a:spcBef>
                <a:spcPct val="20000"/>
              </a:spcBef>
              <a:buFont typeface="Arial" pitchFamily="34" charset="0"/>
              <a:defRPr sz="3000" b="1">
                <a:solidFill>
                  <a:srgbClr val="0069AA"/>
                </a:solidFill>
                <a:latin typeface="Helvetica Neue" charset="0"/>
                <a:ea typeface="Helvetica Neue" charset="0"/>
                <a:cs typeface="Helvetica Neue" charset="0"/>
              </a:defRPr>
            </a:lvl1pPr>
            <a:lvl2pPr marL="742950" indent="-285750">
              <a:spcBef>
                <a:spcPct val="20000"/>
              </a:spcBef>
              <a:buFont typeface="Arial" pitchFamily="34" charset="0"/>
              <a:defRPr sz="2800">
                <a:solidFill>
                  <a:schemeClr val="tx1"/>
                </a:solidFill>
                <a:latin typeface="Helvetica Neue" charset="0"/>
                <a:ea typeface="Helvetica Neue" charset="0"/>
                <a:cs typeface="Helvetica Neue" charset="0"/>
              </a:defRPr>
            </a:lvl2pPr>
            <a:lvl3pPr marL="1143000" indent="-228600">
              <a:spcBef>
                <a:spcPct val="20000"/>
              </a:spcBef>
              <a:buClr>
                <a:srgbClr val="0069AA"/>
              </a:buClr>
              <a:buFont typeface="Arial" pitchFamily="34" charset="0"/>
              <a:buChar char="•"/>
              <a:defRPr sz="2800">
                <a:solidFill>
                  <a:schemeClr val="tx1"/>
                </a:solidFill>
                <a:latin typeface="Calibri" pitchFamily="34" charset="0"/>
                <a:ea typeface="Helvetica Neue" charset="0"/>
                <a:cs typeface="Helvetica Neue" charset="0"/>
              </a:defRPr>
            </a:lvl3pPr>
            <a:lvl4pPr marL="1600200" indent="-228600">
              <a:spcBef>
                <a:spcPct val="20000"/>
              </a:spcBef>
              <a:buFont typeface="Arial" pitchFamily="34" charset="0"/>
              <a:buChar char="–"/>
              <a:defRPr sz="2000">
                <a:solidFill>
                  <a:schemeClr val="tx1"/>
                </a:solidFill>
                <a:latin typeface="Calibri" pitchFamily="34" charset="0"/>
                <a:ea typeface="Helvetica Neue" charset="0"/>
                <a:cs typeface="Helvetica Neue" charset="0"/>
              </a:defRPr>
            </a:lvl4pPr>
            <a:lvl5pPr marL="2057400" indent="-228600">
              <a:spcBef>
                <a:spcPct val="20000"/>
              </a:spcBef>
              <a:buFont typeface="Arial" pitchFamily="34" charset="0"/>
              <a:buChar char="»"/>
              <a:defRPr sz="2000">
                <a:solidFill>
                  <a:schemeClr val="tx1"/>
                </a:solidFill>
                <a:latin typeface="Calibri" pitchFamily="34"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9pPr>
          </a:lstStyle>
          <a:p>
            <a:pPr algn="ctr" eaLnBrk="1" hangingPunct="1">
              <a:spcBef>
                <a:spcPct val="0"/>
              </a:spcBef>
              <a:buFontTx/>
              <a:buNone/>
            </a:pPr>
            <a:endParaRPr lang="en-US" altLang="en-US" sz="1800" b="0" dirty="0">
              <a:solidFill>
                <a:schemeClr val="tx1"/>
              </a:solidFill>
              <a:latin typeface="Calibri" pitchFamily="34" charset="0"/>
              <a:ea typeface="ＭＳ Ｐゴシック" pitchFamily="34" charset="-128"/>
            </a:endParaRPr>
          </a:p>
        </p:txBody>
      </p:sp>
    </p:spTree>
    <p:extLst>
      <p:ext uri="{BB962C8B-B14F-4D97-AF65-F5344CB8AC3E}">
        <p14:creationId xmlns:p14="http://schemas.microsoft.com/office/powerpoint/2010/main" val="2647984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447480F-308C-8C40-889D-D01D12EB3FD4}"/>
              </a:ext>
            </a:extLst>
          </p:cNvPr>
          <p:cNvSpPr txBox="1">
            <a:spLocks noChangeArrowheads="1"/>
          </p:cNvSpPr>
          <p:nvPr/>
        </p:nvSpPr>
        <p:spPr bwMode="auto">
          <a:xfrm>
            <a:off x="1771650" y="0"/>
            <a:ext cx="889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b="1">
              <a:solidFill>
                <a:srgbClr val="006BAA"/>
              </a:solidFill>
              <a:latin typeface="Helvetica Neue" panose="02000503000000020004" pitchFamily="2" charset="0"/>
            </a:endParaRPr>
          </a:p>
        </p:txBody>
      </p:sp>
      <p:sp>
        <p:nvSpPr>
          <p:cNvPr id="16386" name="Title 1">
            <a:extLst>
              <a:ext uri="{FF2B5EF4-FFF2-40B4-BE49-F238E27FC236}">
                <a16:creationId xmlns:a16="http://schemas.microsoft.com/office/drawing/2014/main" id="{3EF6BA7A-598D-334C-9F97-3C38C53ADB31}"/>
              </a:ext>
            </a:extLst>
          </p:cNvPr>
          <p:cNvSpPr txBox="1">
            <a:spLocks/>
          </p:cNvSpPr>
          <p:nvPr/>
        </p:nvSpPr>
        <p:spPr bwMode="auto">
          <a:xfrm>
            <a:off x="0" y="39687"/>
            <a:ext cx="6721434"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dirty="0">
                <a:solidFill>
                  <a:srgbClr val="C00000"/>
                </a:solidFill>
                <a:latin typeface="Helvetica Neue" panose="02000503000000020004" pitchFamily="2" charset="0"/>
              </a:rPr>
              <a:t>Client Protection Principles  </a:t>
            </a:r>
          </a:p>
        </p:txBody>
      </p:sp>
      <p:sp>
        <p:nvSpPr>
          <p:cNvPr id="16388" name="Rectangle 1">
            <a:extLst>
              <a:ext uri="{FF2B5EF4-FFF2-40B4-BE49-F238E27FC236}">
                <a16:creationId xmlns:a16="http://schemas.microsoft.com/office/drawing/2014/main" id="{1CE3E6EE-C56B-3E4E-9B54-CC0A4A230791}"/>
              </a:ext>
            </a:extLst>
          </p:cNvPr>
          <p:cNvSpPr>
            <a:spLocks noChangeArrowheads="1"/>
          </p:cNvSpPr>
          <p:nvPr/>
        </p:nvSpPr>
        <p:spPr bwMode="auto">
          <a:xfrm>
            <a:off x="1771650" y="960150"/>
            <a:ext cx="8467725"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628650" indent="-514350">
              <a:spcBef>
                <a:spcPct val="0"/>
              </a:spcBef>
              <a:spcAft>
                <a:spcPts val="2400"/>
              </a:spcAft>
              <a:buFont typeface="Calibri" pitchFamily="34" charset="0"/>
              <a:buAutoNum type="arabicPeriod"/>
            </a:pPr>
            <a:r>
              <a:rPr lang="en-US" altLang="en-US" sz="2800" dirty="0">
                <a:latin typeface="Helvetica Neue" charset="0"/>
                <a:ea typeface="Helvetica Neue" charset="0"/>
                <a:cs typeface="Helvetica Neue" charset="0"/>
              </a:rPr>
              <a:t>Appropriate product design and delivery </a:t>
            </a:r>
          </a:p>
          <a:p>
            <a:pPr marL="628650" indent="-514350">
              <a:spcBef>
                <a:spcPct val="0"/>
              </a:spcBef>
              <a:spcAft>
                <a:spcPts val="2400"/>
              </a:spcAft>
              <a:buFont typeface="Calibri" pitchFamily="34" charset="0"/>
              <a:buAutoNum type="arabicPeriod"/>
            </a:pPr>
            <a:r>
              <a:rPr lang="en-US" altLang="en-US" sz="2800" dirty="0">
                <a:latin typeface="Helvetica Neue" charset="0"/>
                <a:ea typeface="Helvetica Neue" charset="0"/>
                <a:cs typeface="Helvetica Neue" charset="0"/>
              </a:rPr>
              <a:t>Prevention of over-indebtedness</a:t>
            </a:r>
          </a:p>
          <a:p>
            <a:pPr marL="628650" indent="-514350">
              <a:spcBef>
                <a:spcPct val="0"/>
              </a:spcBef>
              <a:spcAft>
                <a:spcPts val="2400"/>
              </a:spcAft>
              <a:buFont typeface="Calibri" pitchFamily="34" charset="0"/>
              <a:buAutoNum type="arabicPeriod"/>
            </a:pPr>
            <a:r>
              <a:rPr lang="en-US" altLang="en-US" sz="2800" dirty="0">
                <a:latin typeface="Helvetica Neue" charset="0"/>
                <a:ea typeface="Helvetica Neue" charset="0"/>
                <a:cs typeface="Helvetica Neue" charset="0"/>
              </a:rPr>
              <a:t>Transparency</a:t>
            </a:r>
          </a:p>
          <a:p>
            <a:pPr marL="628650" indent="-514350">
              <a:spcBef>
                <a:spcPct val="0"/>
              </a:spcBef>
              <a:spcAft>
                <a:spcPts val="2400"/>
              </a:spcAft>
              <a:buFont typeface="Calibri" pitchFamily="34" charset="0"/>
              <a:buAutoNum type="arabicPeriod"/>
            </a:pPr>
            <a:r>
              <a:rPr lang="en-US" altLang="en-US" sz="2800" dirty="0">
                <a:latin typeface="Helvetica Neue" charset="0"/>
                <a:ea typeface="Helvetica Neue" charset="0"/>
                <a:cs typeface="Helvetica Neue" charset="0"/>
              </a:rPr>
              <a:t>Responsible pricing</a:t>
            </a:r>
          </a:p>
          <a:p>
            <a:pPr marL="628650" indent="-514350">
              <a:spcBef>
                <a:spcPct val="0"/>
              </a:spcBef>
              <a:spcAft>
                <a:spcPts val="2400"/>
              </a:spcAft>
              <a:buFont typeface="Calibri" pitchFamily="34" charset="0"/>
              <a:buAutoNum type="arabicPeriod"/>
            </a:pPr>
            <a:r>
              <a:rPr lang="en-US" altLang="en-US" sz="2800" dirty="0">
                <a:latin typeface="Helvetica Neue" charset="0"/>
                <a:ea typeface="Helvetica Neue" charset="0"/>
                <a:cs typeface="Helvetica Neue" charset="0"/>
              </a:rPr>
              <a:t>Fair and respectful treatment of clients</a:t>
            </a:r>
          </a:p>
          <a:p>
            <a:pPr marL="628650" indent="-514350">
              <a:spcBef>
                <a:spcPct val="0"/>
              </a:spcBef>
              <a:spcAft>
                <a:spcPts val="2400"/>
              </a:spcAft>
              <a:buFont typeface="Calibri" pitchFamily="34" charset="0"/>
              <a:buAutoNum type="arabicPeriod"/>
            </a:pPr>
            <a:r>
              <a:rPr lang="en-US" altLang="en-US" sz="2800" dirty="0">
                <a:latin typeface="Helvetica Neue" charset="0"/>
                <a:ea typeface="Helvetica Neue" charset="0"/>
                <a:cs typeface="Helvetica Neue" charset="0"/>
              </a:rPr>
              <a:t>Privacy of clients data </a:t>
            </a:r>
          </a:p>
          <a:p>
            <a:pPr marL="628650" indent="-514350">
              <a:spcBef>
                <a:spcPct val="0"/>
              </a:spcBef>
              <a:spcAft>
                <a:spcPts val="2400"/>
              </a:spcAft>
              <a:buFont typeface="Calibri" pitchFamily="34" charset="0"/>
              <a:buAutoNum type="arabicPeriod"/>
            </a:pPr>
            <a:r>
              <a:rPr lang="en-US" altLang="en-US" sz="2800" dirty="0">
                <a:latin typeface="Helvetica Neue" charset="0"/>
                <a:ea typeface="Helvetica Neue" charset="0"/>
                <a:cs typeface="Helvetica Neue" charset="0"/>
              </a:rPr>
              <a:t>Mechanisms for complaint resolution</a:t>
            </a:r>
          </a:p>
        </p:txBody>
      </p:sp>
    </p:spTree>
    <p:extLst>
      <p:ext uri="{BB962C8B-B14F-4D97-AF65-F5344CB8AC3E}">
        <p14:creationId xmlns:p14="http://schemas.microsoft.com/office/powerpoint/2010/main" val="4118177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D102933-D0FE-0046-B711-282D6612E013}"/>
              </a:ext>
            </a:extLst>
          </p:cNvPr>
          <p:cNvSpPr txBox="1">
            <a:spLocks noChangeArrowheads="1"/>
          </p:cNvSpPr>
          <p:nvPr/>
        </p:nvSpPr>
        <p:spPr bwMode="auto">
          <a:xfrm>
            <a:off x="1771650" y="0"/>
            <a:ext cx="889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b="1">
              <a:solidFill>
                <a:srgbClr val="006BAA"/>
              </a:solidFill>
              <a:latin typeface="Helvetica Neue" panose="02000503000000020004" pitchFamily="2" charset="0"/>
            </a:endParaRPr>
          </a:p>
        </p:txBody>
      </p:sp>
      <p:sp>
        <p:nvSpPr>
          <p:cNvPr id="18434" name="Title 1">
            <a:extLst>
              <a:ext uri="{FF2B5EF4-FFF2-40B4-BE49-F238E27FC236}">
                <a16:creationId xmlns:a16="http://schemas.microsoft.com/office/drawing/2014/main" id="{B59216A6-95F4-A247-AEA1-AFE78D3CD58C}"/>
              </a:ext>
            </a:extLst>
          </p:cNvPr>
          <p:cNvSpPr txBox="1">
            <a:spLocks/>
          </p:cNvSpPr>
          <p:nvPr/>
        </p:nvSpPr>
        <p:spPr bwMode="auto">
          <a:xfrm>
            <a:off x="1524000" y="399011"/>
            <a:ext cx="91059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4000" b="1" dirty="0">
                <a:solidFill>
                  <a:srgbClr val="006BAA"/>
                </a:solidFill>
                <a:latin typeface="Helvetica Neue" panose="02000503000000020004" pitchFamily="2" charset="0"/>
              </a:rPr>
              <a:t>Client Protection Principle (CPP #1) </a:t>
            </a:r>
          </a:p>
        </p:txBody>
      </p:sp>
      <p:sp>
        <p:nvSpPr>
          <p:cNvPr id="18435" name="Content Placeholder 6">
            <a:extLst>
              <a:ext uri="{FF2B5EF4-FFF2-40B4-BE49-F238E27FC236}">
                <a16:creationId xmlns:a16="http://schemas.microsoft.com/office/drawing/2014/main" id="{2C4681D0-DBAA-E149-8F75-2D58831F465A}"/>
              </a:ext>
            </a:extLst>
          </p:cNvPr>
          <p:cNvSpPr txBox="1">
            <a:spLocks/>
          </p:cNvSpPr>
          <p:nvPr/>
        </p:nvSpPr>
        <p:spPr bwMode="auto">
          <a:xfrm>
            <a:off x="1946275" y="2570855"/>
            <a:ext cx="82613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dirty="0">
              <a:latin typeface="Helvetica Neue" panose="02000503000000020004" pitchFamily="2" charset="0"/>
            </a:endParaRPr>
          </a:p>
          <a:p>
            <a:pPr algn="ctr"/>
            <a:r>
              <a:rPr lang="en-US" altLang="en-US" sz="4000" b="1" dirty="0">
                <a:solidFill>
                  <a:schemeClr val="accent2">
                    <a:lumMod val="75000"/>
                  </a:schemeClr>
                </a:solidFill>
                <a:latin typeface="Helvetica Neue" panose="02000503000000020004" pitchFamily="2" charset="0"/>
              </a:rPr>
              <a:t>Appropriate Product Design and Delivery </a:t>
            </a:r>
          </a:p>
        </p:txBody>
      </p:sp>
    </p:spTree>
    <p:extLst>
      <p:ext uri="{BB962C8B-B14F-4D97-AF65-F5344CB8AC3E}">
        <p14:creationId xmlns:p14="http://schemas.microsoft.com/office/powerpoint/2010/main" val="3293802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21">
            <a:extLst>
              <a:ext uri="{FF2B5EF4-FFF2-40B4-BE49-F238E27FC236}">
                <a16:creationId xmlns:a16="http://schemas.microsoft.com/office/drawing/2014/main" id="{DC5A0D5F-8897-A143-A897-A2D1E78A8EAF}"/>
              </a:ext>
            </a:extLst>
          </p:cNvPr>
          <p:cNvSpPr txBox="1">
            <a:spLocks noChangeArrowheads="1"/>
          </p:cNvSpPr>
          <p:nvPr/>
        </p:nvSpPr>
        <p:spPr bwMode="auto">
          <a:xfrm>
            <a:off x="834887" y="2223467"/>
            <a:ext cx="10336695" cy="2616101"/>
          </a:xfrm>
          <a:prstGeom prst="rect">
            <a:avLst/>
          </a:prstGeom>
          <a:noFill/>
          <a:ln>
            <a:noFill/>
          </a:ln>
          <a:extLst/>
        </p:spPr>
        <p:txBody>
          <a:bodyPr wrap="squar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marL="457200" indent="-457200" algn="just">
              <a:buFont typeface="Arial" pitchFamily="34" charset="0"/>
              <a:buChar char="•"/>
              <a:defRPr/>
            </a:pPr>
            <a:r>
              <a:rPr lang="en-US" sz="2800" dirty="0">
                <a:latin typeface="Helvetica Neue"/>
                <a:cs typeface="Arial" panose="020B0604020202020204" pitchFamily="34" charset="0"/>
              </a:rPr>
              <a:t>Understand and know relevance of appropriate product design and delivery. </a:t>
            </a:r>
          </a:p>
          <a:p>
            <a:pPr marL="457200" indent="-457200" algn="just">
              <a:buFont typeface="Arial" pitchFamily="34" charset="0"/>
              <a:buChar char="•"/>
              <a:defRPr/>
            </a:pPr>
            <a:endParaRPr lang="en-US" sz="2800" dirty="0">
              <a:latin typeface="Helvetica Neue"/>
              <a:cs typeface="Arial" panose="020B0604020202020204" pitchFamily="34" charset="0"/>
            </a:endParaRPr>
          </a:p>
          <a:p>
            <a:pPr marL="457200" indent="-457200" algn="just">
              <a:buFont typeface="Arial" pitchFamily="34" charset="0"/>
              <a:buChar char="•"/>
              <a:defRPr/>
            </a:pPr>
            <a:r>
              <a:rPr lang="en-US" sz="2800" dirty="0">
                <a:latin typeface="Helvetica Neue"/>
                <a:cs typeface="Arial" panose="020B0604020202020204" pitchFamily="34" charset="0"/>
              </a:rPr>
              <a:t>Know the key standards related to CPP1. </a:t>
            </a:r>
          </a:p>
          <a:p>
            <a:pPr algn="just">
              <a:defRPr/>
            </a:pPr>
            <a:endParaRPr lang="en-US" sz="2800" dirty="0">
              <a:latin typeface="Helvetica Neue"/>
              <a:cs typeface="Arial" panose="020B0604020202020204" pitchFamily="34" charset="0"/>
            </a:endParaRPr>
          </a:p>
          <a:p>
            <a:pPr>
              <a:defRPr/>
            </a:pPr>
            <a:endParaRPr lang="en-US" dirty="0">
              <a:solidFill>
                <a:schemeClr val="bg1">
                  <a:lumMod val="50000"/>
                </a:schemeClr>
              </a:solidFill>
              <a:latin typeface="Arial" panose="020B0604020202020204" pitchFamily="34" charset="0"/>
              <a:ea typeface="Times New Roman"/>
              <a:cs typeface="Arial" panose="020B0604020202020204" pitchFamily="34" charset="0"/>
            </a:endParaRPr>
          </a:p>
        </p:txBody>
      </p:sp>
      <p:sp>
        <p:nvSpPr>
          <p:cNvPr id="18434" name="Title 1">
            <a:extLst>
              <a:ext uri="{FF2B5EF4-FFF2-40B4-BE49-F238E27FC236}">
                <a16:creationId xmlns:a16="http://schemas.microsoft.com/office/drawing/2014/main" id="{0F1F1B35-587F-F249-B4C0-13243004C1DD}"/>
              </a:ext>
            </a:extLst>
          </p:cNvPr>
          <p:cNvSpPr>
            <a:spLocks noGrp="1"/>
          </p:cNvSpPr>
          <p:nvPr>
            <p:ph type="title"/>
          </p:nvPr>
        </p:nvSpPr>
        <p:spPr bwMode="auto">
          <a:xfrm>
            <a:off x="0" y="496957"/>
            <a:ext cx="8789987" cy="60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3200" b="1" dirty="0">
                <a:latin typeface="Futura-Bold" panose="020B0602020204020303" pitchFamily="34" charset="-79"/>
              </a:rPr>
              <a:t>Session Objectives </a:t>
            </a:r>
          </a:p>
        </p:txBody>
      </p:sp>
    </p:spTree>
    <p:extLst>
      <p:ext uri="{BB962C8B-B14F-4D97-AF65-F5344CB8AC3E}">
        <p14:creationId xmlns:p14="http://schemas.microsoft.com/office/powerpoint/2010/main" val="2799630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651" y="2533571"/>
            <a:ext cx="10115203" cy="2047460"/>
          </a:xfrm>
        </p:spPr>
        <p:txBody>
          <a:bodyPr>
            <a:normAutofit fontScale="90000"/>
          </a:bodyPr>
          <a:lstStyle/>
          <a:p>
            <a:pPr algn="ctr"/>
            <a:br>
              <a:rPr lang="en-US" b="1" dirty="0">
                <a:latin typeface="Arial Rounded MT Bold" panose="020F0704030504030204" pitchFamily="34" charset="77"/>
                <a:cs typeface="Big Caslon Medium" panose="02000603090000020003" pitchFamily="2" charset="-79"/>
              </a:rPr>
            </a:br>
            <a:r>
              <a:rPr lang="en-US" sz="4000" b="1" dirty="0">
                <a:latin typeface="Arial Rounded MT Bold" panose="020F0704030504030204" pitchFamily="34" charset="77"/>
                <a:cs typeface="Big Caslon Medium" panose="02000603090000020003" pitchFamily="2" charset="-79"/>
              </a:rPr>
              <a:t>Session 1: Market Conduct Principles</a:t>
            </a:r>
            <a:br>
              <a:rPr lang="en-US" sz="4000" b="1" i="1" dirty="0">
                <a:latin typeface="Arial Rounded MT Bold" panose="020F0704030504030204" pitchFamily="34" charset="77"/>
                <a:cs typeface="Big Caslon Medium" panose="02000603090000020003" pitchFamily="2" charset="-79"/>
              </a:rPr>
            </a:br>
            <a:br>
              <a:rPr lang="en-US" sz="4000" b="1" i="1" dirty="0">
                <a:latin typeface="Arial Rounded MT Bold" panose="020F0704030504030204" pitchFamily="34" charset="77"/>
                <a:cs typeface="Big Caslon Medium" panose="02000603090000020003" pitchFamily="2" charset="-79"/>
              </a:rPr>
            </a:br>
            <a:br>
              <a:rPr lang="en-US" b="1" i="1" dirty="0"/>
            </a:br>
            <a:br>
              <a:rPr lang="en-US" b="1" i="1" dirty="0"/>
            </a:br>
            <a:br>
              <a:rPr lang="en-US" b="1" i="1" dirty="0"/>
            </a:br>
            <a:r>
              <a:rPr lang="en-US" sz="4000" b="1" dirty="0">
                <a:solidFill>
                  <a:srgbClr val="C00000"/>
                </a:solidFill>
                <a:latin typeface="Big Caslon Medium" panose="02000603090000020003" pitchFamily="2" charset="-79"/>
                <a:cs typeface="Big Caslon Medium" panose="02000603090000020003" pitchFamily="2" charset="-79"/>
              </a:rPr>
              <a:t>The International Client Protection Principles</a:t>
            </a:r>
            <a:br>
              <a:rPr lang="en-US" sz="4900" b="1" dirty="0">
                <a:solidFill>
                  <a:srgbClr val="C00000"/>
                </a:solidFill>
                <a:latin typeface="Arial Rounded MT Bold" panose="020F0704030504030204" pitchFamily="34" charset="77"/>
              </a:rPr>
            </a:br>
            <a:endParaRPr lang="en-US" sz="4900" b="1" i="1" dirty="0">
              <a:solidFill>
                <a:srgbClr val="C00000"/>
              </a:solidFill>
              <a:latin typeface="Arial Rounded MT Bold" panose="020F0704030504030204" pitchFamily="34" charset="77"/>
            </a:endParaRPr>
          </a:p>
        </p:txBody>
      </p:sp>
      <p:sp>
        <p:nvSpPr>
          <p:cNvPr id="4" name="Date Placeholder 3">
            <a:extLst>
              <a:ext uri="{FF2B5EF4-FFF2-40B4-BE49-F238E27FC236}">
                <a16:creationId xmlns:a16="http://schemas.microsoft.com/office/drawing/2014/main" id="{A8463039-6DEC-2F40-AD41-BF36DB81FAB6}"/>
              </a:ext>
            </a:extLst>
          </p:cNvPr>
          <p:cNvSpPr>
            <a:spLocks noGrp="1"/>
          </p:cNvSpPr>
          <p:nvPr>
            <p:ph type="dt" sz="half" idx="10"/>
          </p:nvPr>
        </p:nvSpPr>
        <p:spPr/>
        <p:txBody>
          <a:bodyPr/>
          <a:lstStyle/>
          <a:p>
            <a:fld id="{708564E6-3A26-8340-AC84-CCE6D9A3622D}" type="datetime7">
              <a:rPr lang="en-US" smtClean="0"/>
              <a:t>Mar-21</a:t>
            </a:fld>
            <a:endParaRPr lang="en-US" dirty="0"/>
          </a:p>
        </p:txBody>
      </p:sp>
      <p:sp>
        <p:nvSpPr>
          <p:cNvPr id="6" name="Slide Number Placeholder 5">
            <a:extLst>
              <a:ext uri="{FF2B5EF4-FFF2-40B4-BE49-F238E27FC236}">
                <a16:creationId xmlns:a16="http://schemas.microsoft.com/office/drawing/2014/main" id="{41CE6BBE-A741-F841-9EC3-96BD52FEE5DA}"/>
              </a:ext>
            </a:extLst>
          </p:cNvPr>
          <p:cNvSpPr>
            <a:spLocks noGrp="1"/>
          </p:cNvSpPr>
          <p:nvPr>
            <p:ph type="sldNum" sz="quarter" idx="12"/>
          </p:nvPr>
        </p:nvSpPr>
        <p:spPr/>
        <p:txBody>
          <a:bodyPr/>
          <a:lstStyle/>
          <a:p>
            <a:fld id="{CAA6DE86-0424-4DDA-8F13-9E2823814831}" type="slidenum">
              <a:rPr lang="en-US" smtClean="0"/>
              <a:t>2</a:t>
            </a:fld>
            <a:endParaRPr lang="en-US" dirty="0"/>
          </a:p>
        </p:txBody>
      </p:sp>
    </p:spTree>
    <p:extLst>
      <p:ext uri="{BB962C8B-B14F-4D97-AF65-F5344CB8AC3E}">
        <p14:creationId xmlns:p14="http://schemas.microsoft.com/office/powerpoint/2010/main" val="3036843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21">
            <a:extLst>
              <a:ext uri="{FF2B5EF4-FFF2-40B4-BE49-F238E27FC236}">
                <a16:creationId xmlns:a16="http://schemas.microsoft.com/office/drawing/2014/main" id="{DD0345A0-62F5-4344-AF01-01026491EFFF}"/>
              </a:ext>
            </a:extLst>
          </p:cNvPr>
          <p:cNvSpPr txBox="1">
            <a:spLocks noChangeArrowheads="1"/>
          </p:cNvSpPr>
          <p:nvPr/>
        </p:nvSpPr>
        <p:spPr bwMode="auto">
          <a:xfrm>
            <a:off x="448888" y="1861994"/>
            <a:ext cx="1083202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buFont typeface="Arial" panose="020B0604020202020204" pitchFamily="34" charset="0"/>
              <a:buNone/>
            </a:pPr>
            <a:r>
              <a:rPr lang="en-US" altLang="en-US" sz="2600" dirty="0">
                <a:latin typeface="Helvetica Neue" panose="02000503000000020004" pitchFamily="2" charset="0"/>
              </a:rPr>
              <a:t>Providers take adequate care to </a:t>
            </a:r>
            <a:r>
              <a:rPr lang="en-US" altLang="en-US" sz="2600" u="sng" dirty="0">
                <a:latin typeface="Helvetica Neue" panose="02000503000000020004" pitchFamily="2" charset="0"/>
              </a:rPr>
              <a:t>design products, delivery channels </a:t>
            </a:r>
            <a:r>
              <a:rPr lang="en-US" altLang="en-US" sz="2600" dirty="0">
                <a:solidFill>
                  <a:srgbClr val="FF0000"/>
                </a:solidFill>
                <a:latin typeface="Helvetica Neue" panose="02000503000000020004" pitchFamily="2" charset="0"/>
              </a:rPr>
              <a:t>and </a:t>
            </a:r>
            <a:r>
              <a:rPr lang="en-US" altLang="en-US" sz="2600" u="sng" dirty="0">
                <a:solidFill>
                  <a:srgbClr val="FF0000"/>
                </a:solidFill>
                <a:latin typeface="Helvetica Neue" panose="02000503000000020004" pitchFamily="2" charset="0"/>
              </a:rPr>
              <a:t>select partners </a:t>
            </a:r>
            <a:r>
              <a:rPr lang="en-US" altLang="en-US" sz="2600" dirty="0">
                <a:latin typeface="Helvetica Neue" panose="02000503000000020004" pitchFamily="2" charset="0"/>
              </a:rPr>
              <a:t>in such a way that they do not cause clients harm.  </a:t>
            </a:r>
          </a:p>
          <a:p>
            <a:pPr algn="just" eaLnBrk="1" hangingPunct="1">
              <a:buFont typeface="Arial" panose="020B0604020202020204" pitchFamily="34" charset="0"/>
              <a:buChar char="•"/>
            </a:pPr>
            <a:endParaRPr lang="en-US" altLang="en-US" sz="2600" dirty="0">
              <a:latin typeface="Helvetica Neue" panose="02000503000000020004" pitchFamily="2" charset="0"/>
            </a:endParaRPr>
          </a:p>
          <a:p>
            <a:pPr algn="just" eaLnBrk="1" hangingPunct="1">
              <a:buFont typeface="Arial" panose="020B0604020202020204" pitchFamily="34" charset="0"/>
              <a:buNone/>
            </a:pPr>
            <a:r>
              <a:rPr lang="en-US" altLang="en-US" sz="2600" dirty="0">
                <a:latin typeface="Helvetica Neue" panose="02000503000000020004" pitchFamily="2" charset="0"/>
              </a:rPr>
              <a:t>Products and delivery channels are designed, </a:t>
            </a:r>
            <a:r>
              <a:rPr lang="en-US" altLang="en-US" sz="2600" dirty="0">
                <a:solidFill>
                  <a:srgbClr val="FF0000"/>
                </a:solidFill>
                <a:latin typeface="Helvetica Neue" panose="02000503000000020004" pitchFamily="2" charset="0"/>
              </a:rPr>
              <a:t>and partners selected</a:t>
            </a:r>
            <a:r>
              <a:rPr lang="en-US" altLang="en-US" sz="2600" dirty="0">
                <a:latin typeface="Helvetica Neue" panose="02000503000000020004" pitchFamily="2" charset="0"/>
              </a:rPr>
              <a:t> with </a:t>
            </a:r>
            <a:r>
              <a:rPr lang="en-US" altLang="en-US" sz="2600" u="sng" dirty="0">
                <a:latin typeface="Helvetica Neue" panose="02000503000000020004" pitchFamily="2" charset="0"/>
              </a:rPr>
              <a:t>client characteristics </a:t>
            </a:r>
            <a:r>
              <a:rPr lang="en-US" altLang="en-US" sz="2600" dirty="0">
                <a:latin typeface="Helvetica Neue" panose="02000503000000020004" pitchFamily="2" charset="0"/>
              </a:rPr>
              <a:t>taken into account.</a:t>
            </a:r>
          </a:p>
          <a:p>
            <a:pPr algn="just" eaLnBrk="1" hangingPunct="1"/>
            <a:endParaRPr lang="en-US" altLang="en-US" sz="2600" dirty="0">
              <a:latin typeface="Helvetica Neue" panose="02000503000000020004" pitchFamily="2" charset="0"/>
            </a:endParaRPr>
          </a:p>
          <a:p>
            <a:pPr algn="just" eaLnBrk="1" hangingPunct="1"/>
            <a:r>
              <a:rPr lang="en-US" altLang="en-US" sz="2600" b="1" dirty="0">
                <a:solidFill>
                  <a:srgbClr val="800000"/>
                </a:solidFill>
                <a:latin typeface="Helvetica Neue" panose="02000503000000020004" pitchFamily="2" charset="0"/>
              </a:rPr>
              <a:t>Consider this:</a:t>
            </a:r>
          </a:p>
          <a:p>
            <a:pPr algn="just" eaLnBrk="1" hangingPunct="1"/>
            <a:r>
              <a:rPr lang="en-US" altLang="en-US" sz="2600" dirty="0">
                <a:latin typeface="Helvetica Neue" panose="02000503000000020004" pitchFamily="2" charset="0"/>
              </a:rPr>
              <a:t>Appropriate products and services not only provide </a:t>
            </a:r>
            <a:r>
              <a:rPr lang="en-US" altLang="en-US" sz="2600" u="sng" dirty="0">
                <a:latin typeface="Helvetica Neue" panose="02000503000000020004" pitchFamily="2" charset="0"/>
              </a:rPr>
              <a:t>access</a:t>
            </a:r>
            <a:r>
              <a:rPr lang="en-US" altLang="en-US" sz="2600" dirty="0">
                <a:latin typeface="Helvetica Neue" panose="02000503000000020004" pitchFamily="2" charset="0"/>
              </a:rPr>
              <a:t> to clients, but they also </a:t>
            </a:r>
            <a:r>
              <a:rPr lang="en-US" altLang="en-US" sz="2600" u="sng" dirty="0">
                <a:latin typeface="Helvetica Neue" panose="02000503000000020004" pitchFamily="2" charset="0"/>
              </a:rPr>
              <a:t>create value </a:t>
            </a:r>
            <a:r>
              <a:rPr lang="en-US" altLang="en-US" sz="2600" dirty="0">
                <a:latin typeface="Helvetica Neue" panose="02000503000000020004" pitchFamily="2" charset="0"/>
              </a:rPr>
              <a:t>for clients.</a:t>
            </a:r>
          </a:p>
          <a:p>
            <a:pPr eaLnBrk="1" hangingPunct="1"/>
            <a:endParaRPr lang="en-US" altLang="en-US" sz="2600" dirty="0">
              <a:latin typeface="Helvetica Neue" panose="02000503000000020004" pitchFamily="2" charset="0"/>
            </a:endParaRPr>
          </a:p>
        </p:txBody>
      </p:sp>
      <p:sp>
        <p:nvSpPr>
          <p:cNvPr id="20482" name="Title 1">
            <a:extLst>
              <a:ext uri="{FF2B5EF4-FFF2-40B4-BE49-F238E27FC236}">
                <a16:creationId xmlns:a16="http://schemas.microsoft.com/office/drawing/2014/main" id="{F4DA72F7-7CF2-874A-AB5C-BD3397B232D8}"/>
              </a:ext>
            </a:extLst>
          </p:cNvPr>
          <p:cNvSpPr>
            <a:spLocks noGrp="1"/>
          </p:cNvSpPr>
          <p:nvPr>
            <p:ph type="title"/>
          </p:nvPr>
        </p:nvSpPr>
        <p:spPr bwMode="auto">
          <a:xfrm>
            <a:off x="149629" y="315886"/>
            <a:ext cx="10222215" cy="60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3200" b="1" dirty="0">
                <a:latin typeface="Futura-Bold" panose="020B0602020204020303" pitchFamily="34" charset="-79"/>
              </a:rPr>
              <a:t>CPP 1 - Principle in Practice </a:t>
            </a:r>
          </a:p>
        </p:txBody>
      </p:sp>
    </p:spTree>
    <p:extLst>
      <p:ext uri="{BB962C8B-B14F-4D97-AF65-F5344CB8AC3E}">
        <p14:creationId xmlns:p14="http://schemas.microsoft.com/office/powerpoint/2010/main" val="2910567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21">
            <a:extLst>
              <a:ext uri="{FF2B5EF4-FFF2-40B4-BE49-F238E27FC236}">
                <a16:creationId xmlns:a16="http://schemas.microsoft.com/office/drawing/2014/main" id="{DD0345A0-62F5-4344-AF01-01026491EFFF}"/>
              </a:ext>
            </a:extLst>
          </p:cNvPr>
          <p:cNvSpPr txBox="1">
            <a:spLocks noChangeArrowheads="1"/>
          </p:cNvSpPr>
          <p:nvPr/>
        </p:nvSpPr>
        <p:spPr bwMode="auto">
          <a:xfrm>
            <a:off x="2712952" y="1859002"/>
            <a:ext cx="842610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lvl="0" algn="just"/>
            <a:r>
              <a:rPr lang="en-US" sz="2800" dirty="0">
                <a:ln/>
                <a:latin typeface="Helvetica Neue"/>
                <a:cs typeface="Helvetica Neue"/>
              </a:rPr>
              <a:t>Multiple and/or flexible loan products address different business and family needs.  </a:t>
            </a:r>
            <a:r>
              <a:rPr lang="en-US" sz="2800" dirty="0">
                <a:ln/>
                <a:solidFill>
                  <a:srgbClr val="FF0000"/>
                </a:solidFill>
                <a:latin typeface="Helvetica Neue"/>
                <a:cs typeface="Helvetica Neue"/>
              </a:rPr>
              <a:t>If products offered through third-parties, thorough vetting occurs. </a:t>
            </a:r>
            <a:endParaRPr lang="en-US" altLang="en-US" sz="2800" dirty="0">
              <a:latin typeface="Helvetica Neue" panose="02000503000000020004" pitchFamily="2" charset="0"/>
            </a:endParaRPr>
          </a:p>
          <a:p>
            <a:pPr lvl="0" algn="just"/>
            <a:r>
              <a:rPr lang="en-US" sz="2800" dirty="0">
                <a:latin typeface="Helvetica Neue"/>
                <a:cs typeface="Helvetica Neue"/>
              </a:rPr>
              <a:t>Repayment schedules are flexible and match cash flows. Loan size matches financial need.</a:t>
            </a:r>
          </a:p>
          <a:p>
            <a:pPr algn="just" eaLnBrk="1" hangingPunct="1"/>
            <a:endParaRPr lang="en-US" altLang="en-US" sz="2800" dirty="0">
              <a:latin typeface="Helvetica Neue" panose="02000503000000020004" pitchFamily="2" charset="0"/>
            </a:endParaRPr>
          </a:p>
          <a:p>
            <a:pPr lvl="0" algn="just"/>
            <a:r>
              <a:rPr lang="en-US" sz="2800" dirty="0">
                <a:latin typeface="Helvetica Neue"/>
                <a:cs typeface="Helvetica Neue"/>
              </a:rPr>
              <a:t>Services are reliable, convenient, and function as advertised.</a:t>
            </a:r>
          </a:p>
        </p:txBody>
      </p:sp>
      <p:sp>
        <p:nvSpPr>
          <p:cNvPr id="20482" name="Title 1">
            <a:extLst>
              <a:ext uri="{FF2B5EF4-FFF2-40B4-BE49-F238E27FC236}">
                <a16:creationId xmlns:a16="http://schemas.microsoft.com/office/drawing/2014/main" id="{F4DA72F7-7CF2-874A-AB5C-BD3397B232D8}"/>
              </a:ext>
            </a:extLst>
          </p:cNvPr>
          <p:cNvSpPr>
            <a:spLocks noGrp="1"/>
          </p:cNvSpPr>
          <p:nvPr>
            <p:ph type="title"/>
          </p:nvPr>
        </p:nvSpPr>
        <p:spPr bwMode="auto">
          <a:xfrm>
            <a:off x="0" y="262273"/>
            <a:ext cx="9936481" cy="1019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3200" b="1" dirty="0">
                <a:latin typeface="Futura-Bold" panose="020B0602020204020303" pitchFamily="34" charset="-79"/>
              </a:rPr>
              <a:t>CPP 1 - Principle in Practice </a:t>
            </a:r>
          </a:p>
        </p:txBody>
      </p:sp>
      <p:sp>
        <p:nvSpPr>
          <p:cNvPr id="2" name="Rectangle 1">
            <a:extLst>
              <a:ext uri="{FF2B5EF4-FFF2-40B4-BE49-F238E27FC236}">
                <a16:creationId xmlns:a16="http://schemas.microsoft.com/office/drawing/2014/main" id="{2FBE40E3-C2C2-7245-A647-288AF55EF2D8}"/>
              </a:ext>
            </a:extLst>
          </p:cNvPr>
          <p:cNvSpPr/>
          <p:nvPr/>
        </p:nvSpPr>
        <p:spPr>
          <a:xfrm>
            <a:off x="335512" y="1592308"/>
            <a:ext cx="2377440" cy="4247317"/>
          </a:xfrm>
          <a:prstGeom prst="rect">
            <a:avLst/>
          </a:prstGeom>
        </p:spPr>
        <p:txBody>
          <a:bodyPr wrap="square">
            <a:spAutoFit/>
          </a:bodyPr>
          <a:lstStyle/>
          <a:p>
            <a:pPr lvl="0"/>
            <a:endParaRPr lang="en-US" dirty="0">
              <a:solidFill>
                <a:srgbClr val="006BAA"/>
              </a:solidFill>
              <a:latin typeface="Helvetica Neue"/>
              <a:cs typeface="Helvetica Neue"/>
            </a:endParaRPr>
          </a:p>
          <a:p>
            <a:pPr lvl="0"/>
            <a:r>
              <a:rPr lang="en-US" sz="2800" b="1" dirty="0">
                <a:solidFill>
                  <a:srgbClr val="002060"/>
                </a:solidFill>
                <a:latin typeface="Helvetica Neue"/>
                <a:cs typeface="Helvetica Neue"/>
              </a:rPr>
              <a:t>Suitable Products</a:t>
            </a:r>
          </a:p>
          <a:p>
            <a:pPr lvl="0"/>
            <a:endParaRPr lang="en-US" sz="2800" b="1" dirty="0">
              <a:solidFill>
                <a:srgbClr val="006BAA"/>
              </a:solidFill>
              <a:latin typeface="Helvetica Neue"/>
              <a:cs typeface="Helvetica Neue"/>
            </a:endParaRPr>
          </a:p>
          <a:p>
            <a:pPr lvl="0"/>
            <a:endParaRPr lang="en-US" sz="2800" b="1" dirty="0">
              <a:solidFill>
                <a:srgbClr val="006BAA"/>
              </a:solidFill>
              <a:latin typeface="Helvetica Neue"/>
              <a:cs typeface="Helvetica Neue"/>
            </a:endParaRPr>
          </a:p>
          <a:p>
            <a:pPr lvl="0"/>
            <a:r>
              <a:rPr lang="en-US" sz="2800" b="1" dirty="0">
                <a:solidFill>
                  <a:schemeClr val="accent1">
                    <a:lumMod val="50000"/>
                  </a:schemeClr>
                </a:solidFill>
                <a:latin typeface="Helvetica Neue"/>
                <a:cs typeface="Helvetica Neue"/>
              </a:rPr>
              <a:t>Suitable Design</a:t>
            </a:r>
          </a:p>
          <a:p>
            <a:pPr lvl="0"/>
            <a:endParaRPr lang="en-US" sz="2800" b="1" dirty="0">
              <a:solidFill>
                <a:srgbClr val="006BAA"/>
              </a:solidFill>
              <a:latin typeface="Helvetica Neue"/>
              <a:cs typeface="Helvetica Neue"/>
            </a:endParaRPr>
          </a:p>
          <a:p>
            <a:pPr lvl="0"/>
            <a:r>
              <a:rPr lang="en-US" sz="2800" b="1" dirty="0">
                <a:solidFill>
                  <a:srgbClr val="00B050"/>
                </a:solidFill>
                <a:latin typeface="Helvetica Neue"/>
                <a:cs typeface="Helvetica Neue"/>
              </a:rPr>
              <a:t>Suitable Delivery</a:t>
            </a:r>
          </a:p>
        </p:txBody>
      </p:sp>
    </p:spTree>
    <p:extLst>
      <p:ext uri="{BB962C8B-B14F-4D97-AF65-F5344CB8AC3E}">
        <p14:creationId xmlns:p14="http://schemas.microsoft.com/office/powerpoint/2010/main" val="894528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F4DA72F7-7CF2-874A-AB5C-BD3397B232D8}"/>
              </a:ext>
            </a:extLst>
          </p:cNvPr>
          <p:cNvSpPr>
            <a:spLocks noGrp="1"/>
          </p:cNvSpPr>
          <p:nvPr>
            <p:ph type="title"/>
          </p:nvPr>
        </p:nvSpPr>
        <p:spPr bwMode="auto">
          <a:xfrm>
            <a:off x="0" y="262273"/>
            <a:ext cx="9936481" cy="13300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a:r>
              <a:rPr lang="en-US" altLang="en-US" sz="3200" b="1" dirty="0">
                <a:latin typeface="Helvetica Neue" panose="02000503000000020004" pitchFamily="2" charset="0"/>
              </a:rPr>
              <a:t>CPP #1: Standards of Adequate Care</a:t>
            </a:r>
          </a:p>
        </p:txBody>
      </p:sp>
      <p:sp>
        <p:nvSpPr>
          <p:cNvPr id="5" name="Rectangle 4">
            <a:extLst>
              <a:ext uri="{FF2B5EF4-FFF2-40B4-BE49-F238E27FC236}">
                <a16:creationId xmlns:a16="http://schemas.microsoft.com/office/drawing/2014/main" id="{F68AAC76-A5E6-FC42-927E-F19C049EB640}"/>
              </a:ext>
            </a:extLst>
          </p:cNvPr>
          <p:cNvSpPr/>
          <p:nvPr/>
        </p:nvSpPr>
        <p:spPr>
          <a:xfrm>
            <a:off x="1423756" y="1835824"/>
            <a:ext cx="9116781" cy="1054100"/>
          </a:xfrm>
          <a:prstGeom prst="rect">
            <a:avLst/>
          </a:prstGeom>
          <a:solidFill>
            <a:srgbClr val="006BAA"/>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400" b="1" dirty="0">
                <a:solidFill>
                  <a:schemeClr val="bg1"/>
                </a:solidFill>
                <a:latin typeface="Helvetica Neue"/>
                <a:ea typeface="ＭＳ Ｐゴシック" pitchFamily="34" charset="-128"/>
                <a:sym typeface="Zapf Dingbats"/>
              </a:rPr>
              <a:t>FI offers products and services that are suited to the client needs </a:t>
            </a:r>
          </a:p>
        </p:txBody>
      </p:sp>
      <p:sp>
        <p:nvSpPr>
          <p:cNvPr id="6" name="Rectangle 5">
            <a:extLst>
              <a:ext uri="{FF2B5EF4-FFF2-40B4-BE49-F238E27FC236}">
                <a16:creationId xmlns:a16="http://schemas.microsoft.com/office/drawing/2014/main" id="{2A10A1D1-69DF-DF4F-909A-E484723EA877}"/>
              </a:ext>
            </a:extLst>
          </p:cNvPr>
          <p:cNvSpPr/>
          <p:nvPr/>
        </p:nvSpPr>
        <p:spPr>
          <a:xfrm>
            <a:off x="1460269" y="3133440"/>
            <a:ext cx="9080268" cy="1163637"/>
          </a:xfrm>
          <a:prstGeom prst="rect">
            <a:avLst/>
          </a:prstGeom>
          <a:solidFill>
            <a:srgbClr val="006BAA"/>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400" b="1" dirty="0">
                <a:solidFill>
                  <a:schemeClr val="bg1"/>
                </a:solidFill>
                <a:latin typeface="Helvetica Neue"/>
                <a:ea typeface="ＭＳ Ｐゴシック" pitchFamily="34" charset="-128"/>
                <a:sym typeface="Zapf Dingbats"/>
              </a:rPr>
              <a:t>FI monitors suitability of products, services, delivery channels</a:t>
            </a:r>
          </a:p>
        </p:txBody>
      </p:sp>
      <p:sp>
        <p:nvSpPr>
          <p:cNvPr id="7" name="Rectangle 6">
            <a:extLst>
              <a:ext uri="{FF2B5EF4-FFF2-40B4-BE49-F238E27FC236}">
                <a16:creationId xmlns:a16="http://schemas.microsoft.com/office/drawing/2014/main" id="{37E491DA-B845-A544-8D83-9B96D6CAD9B8}"/>
              </a:ext>
            </a:extLst>
          </p:cNvPr>
          <p:cNvSpPr/>
          <p:nvPr/>
        </p:nvSpPr>
        <p:spPr>
          <a:xfrm>
            <a:off x="1460269" y="4540593"/>
            <a:ext cx="9080268" cy="1397000"/>
          </a:xfrm>
          <a:prstGeom prst="rect">
            <a:avLst/>
          </a:prstGeom>
          <a:solidFill>
            <a:srgbClr val="006BAA"/>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400" b="1" dirty="0">
                <a:solidFill>
                  <a:schemeClr val="bg1"/>
                </a:solidFill>
                <a:latin typeface="Helvetica Neue"/>
                <a:ea typeface="ＭＳ Ｐゴシック" pitchFamily="34" charset="-128"/>
                <a:sym typeface="Zapf Dingbats"/>
              </a:rPr>
              <a:t>FI has policy and documented process to prevent aggressive sales techniques and forced signing of contracts. </a:t>
            </a:r>
          </a:p>
        </p:txBody>
      </p:sp>
    </p:spTree>
    <p:extLst>
      <p:ext uri="{BB962C8B-B14F-4D97-AF65-F5344CB8AC3E}">
        <p14:creationId xmlns:p14="http://schemas.microsoft.com/office/powerpoint/2010/main" val="2057897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21">
            <a:extLst>
              <a:ext uri="{FF2B5EF4-FFF2-40B4-BE49-F238E27FC236}">
                <a16:creationId xmlns:a16="http://schemas.microsoft.com/office/drawing/2014/main" id="{DD0345A0-62F5-4344-AF01-01026491EFFF}"/>
              </a:ext>
            </a:extLst>
          </p:cNvPr>
          <p:cNvSpPr txBox="1">
            <a:spLocks noChangeArrowheads="1"/>
          </p:cNvSpPr>
          <p:nvPr/>
        </p:nvSpPr>
        <p:spPr bwMode="auto">
          <a:xfrm>
            <a:off x="448888" y="1861994"/>
            <a:ext cx="11122429"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256032" indent="-457200">
              <a:lnSpc>
                <a:spcPct val="80000"/>
              </a:lnSpc>
              <a:buFont typeface="Wingdings" pitchFamily="2" charset="2"/>
              <a:buChar char="q"/>
              <a:defRPr/>
            </a:pPr>
            <a:r>
              <a:rPr lang="en-US" sz="2800" dirty="0">
                <a:solidFill>
                  <a:srgbClr val="0070C0"/>
                </a:solidFill>
                <a:latin typeface="Tw Cen MT"/>
                <a:cs typeface="Tw Cen MT"/>
              </a:rPr>
              <a:t>Conduct regular market studies </a:t>
            </a:r>
            <a:r>
              <a:rPr lang="en-US" sz="2800" dirty="0">
                <a:latin typeface="Tw Cen MT"/>
                <a:cs typeface="Tw Cen MT"/>
              </a:rPr>
              <a:t>and client surveys to collect information on client needs</a:t>
            </a:r>
          </a:p>
          <a:p>
            <a:pPr marL="427482" lvl="1" indent="-171450">
              <a:lnSpc>
                <a:spcPct val="80000"/>
              </a:lnSpc>
              <a:buFont typeface="Wingdings" pitchFamily="2" charset="2"/>
              <a:buChar char="q"/>
              <a:defRPr/>
            </a:pPr>
            <a:endParaRPr lang="en-US" sz="2800" dirty="0">
              <a:latin typeface="Tw Cen MT"/>
              <a:cs typeface="Tw Cen MT"/>
            </a:endParaRPr>
          </a:p>
          <a:p>
            <a:pPr marL="256032" indent="-457200">
              <a:lnSpc>
                <a:spcPct val="80000"/>
              </a:lnSpc>
              <a:buFont typeface="Wingdings" pitchFamily="2" charset="2"/>
              <a:buChar char="q"/>
              <a:defRPr/>
            </a:pPr>
            <a:r>
              <a:rPr lang="en-US" sz="2800" dirty="0">
                <a:solidFill>
                  <a:srgbClr val="0070C0"/>
                </a:solidFill>
                <a:latin typeface="Tw Cen MT"/>
                <a:cs typeface="Tw Cen MT"/>
              </a:rPr>
              <a:t>Design products &amp; services: </a:t>
            </a:r>
            <a:r>
              <a:rPr lang="en-US" sz="2800" dirty="0">
                <a:latin typeface="Tw Cen MT"/>
                <a:cs typeface="Tw Cen MT"/>
              </a:rPr>
              <a:t>loans/savings/insurance/payments based on clients' needs.</a:t>
            </a:r>
          </a:p>
          <a:p>
            <a:pPr marL="427482" lvl="1" indent="-171450">
              <a:lnSpc>
                <a:spcPct val="80000"/>
              </a:lnSpc>
              <a:buFont typeface="Wingdings" pitchFamily="2" charset="2"/>
              <a:buChar char="q"/>
              <a:defRPr/>
            </a:pPr>
            <a:endParaRPr lang="en-US" sz="2800" dirty="0">
              <a:latin typeface="Tw Cen MT"/>
              <a:cs typeface="Tw Cen MT"/>
            </a:endParaRPr>
          </a:p>
          <a:p>
            <a:pPr marL="256032" indent="-457200">
              <a:lnSpc>
                <a:spcPct val="80000"/>
              </a:lnSpc>
              <a:buFont typeface="Wingdings" pitchFamily="2" charset="2"/>
              <a:buChar char="q"/>
              <a:defRPr/>
            </a:pPr>
            <a:r>
              <a:rPr lang="en-US" sz="2800" dirty="0">
                <a:solidFill>
                  <a:srgbClr val="0070C0"/>
                </a:solidFill>
                <a:latin typeface="Tw Cen MT"/>
                <a:cs typeface="Tw Cen MT"/>
              </a:rPr>
              <a:t>For all products, ensure that delivery </a:t>
            </a:r>
            <a:r>
              <a:rPr lang="en-US" sz="2800" dirty="0">
                <a:latin typeface="Tw Cen MT"/>
                <a:cs typeface="Tw Cen MT"/>
              </a:rPr>
              <a:t>is reliable and convenient for the client - keep transaction costs at a minimal for clients.</a:t>
            </a:r>
          </a:p>
          <a:p>
            <a:pPr>
              <a:lnSpc>
                <a:spcPct val="80000"/>
              </a:lnSpc>
              <a:defRPr/>
            </a:pPr>
            <a:endParaRPr lang="en-US" sz="2800" dirty="0">
              <a:latin typeface="Tw Cen MT"/>
              <a:cs typeface="Tw Cen MT"/>
            </a:endParaRPr>
          </a:p>
          <a:p>
            <a:pPr algn="ctr">
              <a:lnSpc>
                <a:spcPct val="80000"/>
              </a:lnSpc>
              <a:defRPr/>
            </a:pPr>
            <a:r>
              <a:rPr lang="en-US" sz="2800" b="1" dirty="0">
                <a:solidFill>
                  <a:srgbClr val="C00000"/>
                </a:solidFill>
                <a:latin typeface="Tw Cen MT"/>
                <a:cs typeface="Tw Cen MT"/>
              </a:rPr>
              <a:t>In short products and services should not cause harm to the clients </a:t>
            </a:r>
          </a:p>
          <a:p>
            <a:pPr eaLnBrk="1" hangingPunct="1"/>
            <a:endParaRPr lang="en-US" altLang="en-US" sz="2600" dirty="0">
              <a:latin typeface="Helvetica Neue" panose="02000503000000020004" pitchFamily="2" charset="0"/>
            </a:endParaRPr>
          </a:p>
        </p:txBody>
      </p:sp>
      <p:sp>
        <p:nvSpPr>
          <p:cNvPr id="20482" name="Title 1">
            <a:extLst>
              <a:ext uri="{FF2B5EF4-FFF2-40B4-BE49-F238E27FC236}">
                <a16:creationId xmlns:a16="http://schemas.microsoft.com/office/drawing/2014/main" id="{F4DA72F7-7CF2-874A-AB5C-BD3397B232D8}"/>
              </a:ext>
            </a:extLst>
          </p:cNvPr>
          <p:cNvSpPr>
            <a:spLocks noGrp="1"/>
          </p:cNvSpPr>
          <p:nvPr>
            <p:ph type="title"/>
          </p:nvPr>
        </p:nvSpPr>
        <p:spPr bwMode="auto">
          <a:xfrm>
            <a:off x="149629" y="315886"/>
            <a:ext cx="11421688" cy="60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en-US" altLang="en-US" sz="3200" b="1" dirty="0">
                <a:latin typeface="Futura-Bold" panose="020B0602020204020303" pitchFamily="34" charset="-79"/>
              </a:rPr>
              <a:t>Appropriate Products and Design – Key Take-aways </a:t>
            </a:r>
          </a:p>
        </p:txBody>
      </p:sp>
    </p:spTree>
    <p:extLst>
      <p:ext uri="{BB962C8B-B14F-4D97-AF65-F5344CB8AC3E}">
        <p14:creationId xmlns:p14="http://schemas.microsoft.com/office/powerpoint/2010/main" val="3215613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A5CF1646-2A93-F942-91F2-2D33FAFC96D7}"/>
              </a:ext>
            </a:extLst>
          </p:cNvPr>
          <p:cNvSpPr>
            <a:spLocks noGrp="1"/>
          </p:cNvSpPr>
          <p:nvPr>
            <p:ph type="title"/>
          </p:nvPr>
        </p:nvSpPr>
        <p:spPr bwMode="auto">
          <a:xfrm>
            <a:off x="314888" y="598516"/>
            <a:ext cx="8986838" cy="704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3200" b="1" dirty="0">
                <a:latin typeface="Futura-Bold" panose="020B0602020204020303" pitchFamily="34" charset="-79"/>
              </a:rPr>
              <a:t>Key Messages </a:t>
            </a:r>
          </a:p>
        </p:txBody>
      </p:sp>
      <p:sp>
        <p:nvSpPr>
          <p:cNvPr id="29699" name="Content Placeholder 2">
            <a:extLst>
              <a:ext uri="{FF2B5EF4-FFF2-40B4-BE49-F238E27FC236}">
                <a16:creationId xmlns:a16="http://schemas.microsoft.com/office/drawing/2014/main" id="{2DACF86A-D552-C644-91A3-78A02B575301}"/>
              </a:ext>
            </a:extLst>
          </p:cNvPr>
          <p:cNvSpPr>
            <a:spLocks noGrp="1"/>
          </p:cNvSpPr>
          <p:nvPr>
            <p:ph idx="1"/>
          </p:nvPr>
        </p:nvSpPr>
        <p:spPr bwMode="auto">
          <a:xfrm>
            <a:off x="314888" y="1973263"/>
            <a:ext cx="11405061" cy="4884737"/>
          </a:xfrm>
          <a:extLst/>
        </p:spPr>
        <p:txBody>
          <a:bodyPr vert="horz" wrap="square" numCol="1" anchor="t" anchorCtr="0" compatLnSpc="1">
            <a:prstTxWarp prst="textNoShape">
              <a:avLst/>
            </a:prstTxWarp>
          </a:bodyPr>
          <a:lstStyle/>
          <a:p>
            <a:pPr marL="342900" indent="-342900" algn="just">
              <a:buFont typeface="Arial" panose="020B0604020202020204" pitchFamily="34" charset="0"/>
              <a:buChar char="•"/>
              <a:defRPr/>
            </a:pPr>
            <a:r>
              <a:rPr lang="en-US" sz="2400" dirty="0">
                <a:latin typeface="Helvetica Neue"/>
              </a:rPr>
              <a:t>Appropriate product design is relevant in CP because FIs often deal with inexperienced clients that do not necessarily have the knowledge/experience to determine if the product provides good value for the money. </a:t>
            </a:r>
          </a:p>
          <a:p>
            <a:pPr marL="342900" indent="-342900" algn="just">
              <a:buFont typeface="Arial" panose="020B0604020202020204" pitchFamily="34" charset="0"/>
              <a:buChar char="•"/>
              <a:defRPr/>
            </a:pPr>
            <a:r>
              <a:rPr lang="en-ZW" sz="2400" dirty="0">
                <a:latin typeface="Helvetica Neue"/>
              </a:rPr>
              <a:t>Product suitability must be incorporated at all levels of an FI from board policies to staff training</a:t>
            </a:r>
            <a:endParaRPr lang="en-US" sz="2400" dirty="0">
              <a:latin typeface="Helvetica Neue"/>
            </a:endParaRPr>
          </a:p>
          <a:p>
            <a:pPr marL="342900" indent="-342900" algn="just">
              <a:buFont typeface="Arial" panose="020B0604020202020204" pitchFamily="34" charset="0"/>
              <a:buChar char="•"/>
              <a:defRPr/>
            </a:pPr>
            <a:r>
              <a:rPr lang="en-US" sz="2400" dirty="0">
                <a:latin typeface="Helvetica Neue"/>
              </a:rPr>
              <a:t>MFIs that listens and learns from their client are more likely to succeed than who imitates others product/services in the market.</a:t>
            </a:r>
          </a:p>
          <a:p>
            <a:pPr marL="342900" indent="-342900" algn="just">
              <a:buFont typeface="Arial" panose="020B0604020202020204" pitchFamily="34" charset="0"/>
              <a:buChar char="•"/>
              <a:defRPr/>
            </a:pPr>
            <a:r>
              <a:rPr lang="en-US" sz="2400" dirty="0">
                <a:latin typeface="Helvetica Neue"/>
              </a:rPr>
              <a:t>Moderate sales techniques should be used to deliver products/services. Aggressive sales must be defined.  </a:t>
            </a:r>
          </a:p>
          <a:p>
            <a:pPr marL="342900" indent="-342900" algn="just">
              <a:buFont typeface="Arial" panose="020B0604020202020204" pitchFamily="34" charset="0"/>
              <a:buChar char="•"/>
              <a:defRPr/>
            </a:pPr>
            <a:r>
              <a:rPr lang="en-US" sz="2400" dirty="0">
                <a:latin typeface="Helvetica Neue"/>
              </a:rPr>
              <a:t>Third parties must be vetted with client in mind </a:t>
            </a:r>
          </a:p>
          <a:p>
            <a:pPr>
              <a:defRPr/>
            </a:pPr>
            <a:endParaRPr lang="en-US" altLang="en-US" dirty="0">
              <a:latin typeface="Caecilia Roman" charset="0"/>
            </a:endParaRPr>
          </a:p>
        </p:txBody>
      </p:sp>
    </p:spTree>
    <p:extLst>
      <p:ext uri="{BB962C8B-B14F-4D97-AF65-F5344CB8AC3E}">
        <p14:creationId xmlns:p14="http://schemas.microsoft.com/office/powerpoint/2010/main" val="608692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D102933-D0FE-0046-B711-282D6612E013}"/>
              </a:ext>
            </a:extLst>
          </p:cNvPr>
          <p:cNvSpPr txBox="1">
            <a:spLocks noChangeArrowheads="1"/>
          </p:cNvSpPr>
          <p:nvPr/>
        </p:nvSpPr>
        <p:spPr bwMode="auto">
          <a:xfrm>
            <a:off x="1771650" y="0"/>
            <a:ext cx="889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b="1">
              <a:solidFill>
                <a:srgbClr val="006BAA"/>
              </a:solidFill>
              <a:latin typeface="Helvetica Neue" panose="02000503000000020004" pitchFamily="2" charset="0"/>
            </a:endParaRPr>
          </a:p>
        </p:txBody>
      </p:sp>
      <p:sp>
        <p:nvSpPr>
          <p:cNvPr id="18434" name="Title 1">
            <a:extLst>
              <a:ext uri="{FF2B5EF4-FFF2-40B4-BE49-F238E27FC236}">
                <a16:creationId xmlns:a16="http://schemas.microsoft.com/office/drawing/2014/main" id="{B59216A6-95F4-A247-AEA1-AFE78D3CD58C}"/>
              </a:ext>
            </a:extLst>
          </p:cNvPr>
          <p:cNvSpPr txBox="1">
            <a:spLocks/>
          </p:cNvSpPr>
          <p:nvPr/>
        </p:nvSpPr>
        <p:spPr bwMode="auto">
          <a:xfrm>
            <a:off x="1524000" y="399011"/>
            <a:ext cx="91059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4000" b="1" dirty="0">
                <a:solidFill>
                  <a:srgbClr val="006BAA"/>
                </a:solidFill>
                <a:latin typeface="Helvetica Neue" panose="02000503000000020004" pitchFamily="2" charset="0"/>
              </a:rPr>
              <a:t>Client Protection Principle (CPP #2) </a:t>
            </a:r>
          </a:p>
        </p:txBody>
      </p:sp>
      <p:sp>
        <p:nvSpPr>
          <p:cNvPr id="18435" name="Content Placeholder 6">
            <a:extLst>
              <a:ext uri="{FF2B5EF4-FFF2-40B4-BE49-F238E27FC236}">
                <a16:creationId xmlns:a16="http://schemas.microsoft.com/office/drawing/2014/main" id="{2C4681D0-DBAA-E149-8F75-2D58831F465A}"/>
              </a:ext>
            </a:extLst>
          </p:cNvPr>
          <p:cNvSpPr txBox="1">
            <a:spLocks/>
          </p:cNvSpPr>
          <p:nvPr/>
        </p:nvSpPr>
        <p:spPr bwMode="auto">
          <a:xfrm>
            <a:off x="1946275" y="2570855"/>
            <a:ext cx="82613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dirty="0">
              <a:latin typeface="Helvetica Neue" panose="02000503000000020004" pitchFamily="2" charset="0"/>
            </a:endParaRPr>
          </a:p>
          <a:p>
            <a:pPr algn="ctr"/>
            <a:r>
              <a:rPr lang="en-US" altLang="en-US" sz="4000" b="1" dirty="0">
                <a:solidFill>
                  <a:schemeClr val="accent2">
                    <a:lumMod val="75000"/>
                  </a:schemeClr>
                </a:solidFill>
                <a:latin typeface="Helvetica Neue" panose="02000503000000020004" pitchFamily="2" charset="0"/>
              </a:rPr>
              <a:t>Prevention of Over-indebtedness </a:t>
            </a:r>
          </a:p>
        </p:txBody>
      </p:sp>
    </p:spTree>
    <p:extLst>
      <p:ext uri="{BB962C8B-B14F-4D97-AF65-F5344CB8AC3E}">
        <p14:creationId xmlns:p14="http://schemas.microsoft.com/office/powerpoint/2010/main" val="332338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1559BAEA-4B4A-284A-8691-83C7B5F7FE58}"/>
              </a:ext>
            </a:extLst>
          </p:cNvPr>
          <p:cNvSpPr txBox="1">
            <a:spLocks/>
          </p:cNvSpPr>
          <p:nvPr/>
        </p:nvSpPr>
        <p:spPr bwMode="auto">
          <a:xfrm>
            <a:off x="0" y="400050"/>
            <a:ext cx="87249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100" b="1" dirty="0">
                <a:solidFill>
                  <a:srgbClr val="0069AA"/>
                </a:solidFill>
                <a:latin typeface="Futura-Bold" panose="020B0602020204020303" pitchFamily="34" charset="-79"/>
              </a:rPr>
              <a:t>Session Objectives</a:t>
            </a:r>
            <a:endParaRPr lang="en-US" altLang="en-US" sz="3100" b="1" dirty="0">
              <a:solidFill>
                <a:srgbClr val="0069AA"/>
              </a:solidFill>
              <a:latin typeface="Helvetica Neue" panose="02000503000000020004" pitchFamily="2" charset="0"/>
            </a:endParaRPr>
          </a:p>
        </p:txBody>
      </p:sp>
      <p:sp>
        <p:nvSpPr>
          <p:cNvPr id="2" name="Rectangle 1">
            <a:extLst>
              <a:ext uri="{FF2B5EF4-FFF2-40B4-BE49-F238E27FC236}">
                <a16:creationId xmlns:a16="http://schemas.microsoft.com/office/drawing/2014/main" id="{793C072D-42C5-7D41-BF2B-C4499D6EF818}"/>
              </a:ext>
            </a:extLst>
          </p:cNvPr>
          <p:cNvSpPr/>
          <p:nvPr/>
        </p:nvSpPr>
        <p:spPr>
          <a:xfrm>
            <a:off x="795130" y="2484990"/>
            <a:ext cx="9471991" cy="2246769"/>
          </a:xfrm>
          <a:prstGeom prst="rect">
            <a:avLst/>
          </a:prstGeom>
        </p:spPr>
        <p:txBody>
          <a:bodyPr wrap="square">
            <a:spAutoFit/>
          </a:bodyPr>
          <a:lstStyle/>
          <a:p>
            <a:pPr marL="457200" indent="-457200" algn="just">
              <a:buFont typeface="Arial" pitchFamily="34" charset="0"/>
              <a:buChar char="•"/>
              <a:defRPr/>
            </a:pPr>
            <a:r>
              <a:rPr lang="en-US" sz="2800" dirty="0">
                <a:solidFill>
                  <a:schemeClr val="tx1">
                    <a:lumMod val="85000"/>
                    <a:lumOff val="15000"/>
                  </a:schemeClr>
                </a:solidFill>
                <a:latin typeface="Helvetica Neue"/>
                <a:ea typeface="ＭＳ Ｐゴシック" charset="0"/>
                <a:cs typeface="Arial" panose="020B0604020202020204" pitchFamily="34" charset="0"/>
              </a:rPr>
              <a:t>Identify the most common causes and effects of over-indebtedness. </a:t>
            </a:r>
          </a:p>
          <a:p>
            <a:pPr marL="457200" indent="-457200" algn="just">
              <a:buFont typeface="Arial" pitchFamily="34" charset="0"/>
              <a:buChar char="•"/>
              <a:defRPr/>
            </a:pPr>
            <a:endParaRPr lang="en-US" sz="2800" dirty="0">
              <a:solidFill>
                <a:schemeClr val="tx1">
                  <a:lumMod val="85000"/>
                  <a:lumOff val="15000"/>
                </a:schemeClr>
              </a:solidFill>
              <a:latin typeface="Helvetica Neue"/>
              <a:ea typeface="ＭＳ Ｐゴシック" charset="0"/>
              <a:cs typeface="Arial" panose="020B0604020202020204" pitchFamily="34" charset="0"/>
            </a:endParaRPr>
          </a:p>
          <a:p>
            <a:pPr marL="457200" indent="-457200" algn="just">
              <a:buFont typeface="Arial" pitchFamily="34" charset="0"/>
              <a:buChar char="•"/>
              <a:defRPr/>
            </a:pPr>
            <a:r>
              <a:rPr lang="en-US" sz="2800" dirty="0">
                <a:solidFill>
                  <a:schemeClr val="tx1">
                    <a:lumMod val="85000"/>
                    <a:lumOff val="15000"/>
                  </a:schemeClr>
                </a:solidFill>
                <a:latin typeface="Helvetica Neue"/>
                <a:ea typeface="ＭＳ Ｐゴシック" charset="0"/>
                <a:cs typeface="Arial" panose="020B0604020202020204" pitchFamily="34" charset="0"/>
              </a:rPr>
              <a:t>Understand the key standards of CPP 2. </a:t>
            </a:r>
          </a:p>
          <a:p>
            <a:pPr marL="457200" indent="-457200" algn="just">
              <a:buFont typeface="Arial" pitchFamily="34" charset="0"/>
              <a:buChar char="•"/>
              <a:defRPr/>
            </a:pPr>
            <a:endParaRPr lang="en-US" sz="2800" dirty="0">
              <a:solidFill>
                <a:schemeClr val="tx1">
                  <a:lumMod val="85000"/>
                  <a:lumOff val="15000"/>
                </a:schemeClr>
              </a:solidFill>
              <a:latin typeface="Helvetica Neue"/>
              <a:ea typeface="ＭＳ Ｐゴシック" charset="0"/>
              <a:cs typeface="Arial" panose="020B0604020202020204" pitchFamily="34" charset="0"/>
            </a:endParaRPr>
          </a:p>
        </p:txBody>
      </p:sp>
    </p:spTree>
    <p:extLst>
      <p:ext uri="{BB962C8B-B14F-4D97-AF65-F5344CB8AC3E}">
        <p14:creationId xmlns:p14="http://schemas.microsoft.com/office/powerpoint/2010/main" val="2561396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D102933-D0FE-0046-B711-282D6612E013}"/>
              </a:ext>
            </a:extLst>
          </p:cNvPr>
          <p:cNvSpPr txBox="1">
            <a:spLocks noChangeArrowheads="1"/>
          </p:cNvSpPr>
          <p:nvPr/>
        </p:nvSpPr>
        <p:spPr bwMode="auto">
          <a:xfrm>
            <a:off x="1771650" y="0"/>
            <a:ext cx="889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b="1">
              <a:solidFill>
                <a:srgbClr val="006BAA"/>
              </a:solidFill>
              <a:latin typeface="Helvetica Neue" panose="02000503000000020004" pitchFamily="2" charset="0"/>
            </a:endParaRPr>
          </a:p>
        </p:txBody>
      </p:sp>
      <p:sp>
        <p:nvSpPr>
          <p:cNvPr id="18434" name="Title 1">
            <a:extLst>
              <a:ext uri="{FF2B5EF4-FFF2-40B4-BE49-F238E27FC236}">
                <a16:creationId xmlns:a16="http://schemas.microsoft.com/office/drawing/2014/main" id="{B59216A6-95F4-A247-AEA1-AFE78D3CD58C}"/>
              </a:ext>
            </a:extLst>
          </p:cNvPr>
          <p:cNvSpPr txBox="1">
            <a:spLocks/>
          </p:cNvSpPr>
          <p:nvPr/>
        </p:nvSpPr>
        <p:spPr bwMode="auto">
          <a:xfrm>
            <a:off x="1298507" y="609600"/>
            <a:ext cx="936949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n-US" altLang="en-US" sz="4000" b="1" dirty="0">
                <a:solidFill>
                  <a:srgbClr val="0069AA"/>
                </a:solidFill>
                <a:latin typeface="Futura-Bold" panose="020B0602020204020303" pitchFamily="34" charset="-79"/>
              </a:rPr>
              <a:t>What is over-indebtedness</a:t>
            </a:r>
            <a:r>
              <a:rPr lang="en-US" altLang="en-US" sz="4000" b="1" dirty="0">
                <a:solidFill>
                  <a:srgbClr val="0069AA"/>
                </a:solidFill>
                <a:latin typeface="Helvetica Neue" panose="02000503000000020004" pitchFamily="2" charset="0"/>
              </a:rPr>
              <a:t>?</a:t>
            </a:r>
          </a:p>
        </p:txBody>
      </p:sp>
      <p:pic>
        <p:nvPicPr>
          <p:cNvPr id="7" name="Picture 7">
            <a:extLst>
              <a:ext uri="{FF2B5EF4-FFF2-40B4-BE49-F238E27FC236}">
                <a16:creationId xmlns:a16="http://schemas.microsoft.com/office/drawing/2014/main" id="{9F062640-EA5F-7147-956A-DB2B65A2B9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4645" y="1789113"/>
            <a:ext cx="5553306" cy="40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0755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D102933-D0FE-0046-B711-282D6612E013}"/>
              </a:ext>
            </a:extLst>
          </p:cNvPr>
          <p:cNvSpPr txBox="1">
            <a:spLocks noChangeArrowheads="1"/>
          </p:cNvSpPr>
          <p:nvPr/>
        </p:nvSpPr>
        <p:spPr bwMode="auto">
          <a:xfrm>
            <a:off x="1771650" y="0"/>
            <a:ext cx="889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b="1">
              <a:solidFill>
                <a:srgbClr val="006BAA"/>
              </a:solidFill>
              <a:latin typeface="Helvetica Neue" panose="02000503000000020004" pitchFamily="2" charset="0"/>
            </a:endParaRPr>
          </a:p>
        </p:txBody>
      </p:sp>
      <p:sp>
        <p:nvSpPr>
          <p:cNvPr id="18434" name="Title 1">
            <a:extLst>
              <a:ext uri="{FF2B5EF4-FFF2-40B4-BE49-F238E27FC236}">
                <a16:creationId xmlns:a16="http://schemas.microsoft.com/office/drawing/2014/main" id="{B59216A6-95F4-A247-AEA1-AFE78D3CD58C}"/>
              </a:ext>
            </a:extLst>
          </p:cNvPr>
          <p:cNvSpPr txBox="1">
            <a:spLocks/>
          </p:cNvSpPr>
          <p:nvPr/>
        </p:nvSpPr>
        <p:spPr bwMode="auto">
          <a:xfrm>
            <a:off x="162133" y="304800"/>
            <a:ext cx="10917468"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4000" b="1" dirty="0">
                <a:solidFill>
                  <a:srgbClr val="0069AA"/>
                </a:solidFill>
                <a:latin typeface="Futura-Bold" panose="020B0602020204020303" pitchFamily="34" charset="-79"/>
              </a:rPr>
              <a:t>What is over-indebtedness</a:t>
            </a:r>
            <a:r>
              <a:rPr lang="en-US" altLang="en-US" sz="4000" b="1" dirty="0">
                <a:solidFill>
                  <a:srgbClr val="0069AA"/>
                </a:solidFill>
                <a:latin typeface="Helvetica Neue" panose="02000503000000020004" pitchFamily="2" charset="0"/>
              </a:rPr>
              <a:t>?</a:t>
            </a:r>
          </a:p>
        </p:txBody>
      </p:sp>
      <p:sp>
        <p:nvSpPr>
          <p:cNvPr id="6" name="TextBox 14">
            <a:extLst>
              <a:ext uri="{FF2B5EF4-FFF2-40B4-BE49-F238E27FC236}">
                <a16:creationId xmlns:a16="http://schemas.microsoft.com/office/drawing/2014/main" id="{7742F3A4-F26D-9C40-A546-8435A4177058}"/>
              </a:ext>
            </a:extLst>
          </p:cNvPr>
          <p:cNvSpPr txBox="1">
            <a:spLocks noChangeArrowheads="1"/>
          </p:cNvSpPr>
          <p:nvPr/>
        </p:nvSpPr>
        <p:spPr bwMode="auto">
          <a:xfrm>
            <a:off x="1358141" y="2611643"/>
            <a:ext cx="9309859" cy="1292662"/>
          </a:xfrm>
          <a:prstGeom prst="rect">
            <a:avLst/>
          </a:prstGeom>
          <a:noFill/>
          <a:ln>
            <a:noFill/>
          </a:ln>
          <a:extLst/>
        </p:spPr>
        <p:txBody>
          <a:bodyPr wrap="square">
            <a:spAutoFit/>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algn="just" eaLnBrk="1" hangingPunct="1">
              <a:buFont typeface="Arial" charset="0"/>
              <a:buNone/>
              <a:defRPr/>
            </a:pPr>
            <a:endParaRPr lang="en-US" sz="2200" b="1" dirty="0">
              <a:solidFill>
                <a:srgbClr val="000000"/>
              </a:solidFill>
              <a:latin typeface="Helvetica Neue" charset="0"/>
            </a:endParaRPr>
          </a:p>
          <a:p>
            <a:pPr algn="just" eaLnBrk="1" hangingPunct="1">
              <a:buFont typeface="Arial" charset="0"/>
              <a:buNone/>
              <a:defRPr/>
            </a:pPr>
            <a:r>
              <a:rPr lang="en-US" sz="2800" b="1" dirty="0">
                <a:solidFill>
                  <a:schemeClr val="accent6">
                    <a:lumMod val="50000"/>
                  </a:schemeClr>
                </a:solidFill>
                <a:latin typeface="Helvetica Neue" charset="0"/>
              </a:rPr>
              <a:t>Default/delinquency approach</a:t>
            </a:r>
          </a:p>
          <a:p>
            <a:pPr algn="just" eaLnBrk="1" hangingPunct="1">
              <a:buFont typeface="Arial" charset="0"/>
              <a:buNone/>
              <a:defRPr/>
            </a:pPr>
            <a:r>
              <a:rPr lang="en-US" sz="2800" dirty="0">
                <a:solidFill>
                  <a:srgbClr val="000000"/>
                </a:solidFill>
                <a:latin typeface="Helvetica Neue" charset="0"/>
              </a:rPr>
              <a:t>A client is over-indebted if he/she can not repay the loan.</a:t>
            </a:r>
          </a:p>
        </p:txBody>
      </p:sp>
    </p:spTree>
    <p:extLst>
      <p:ext uri="{BB962C8B-B14F-4D97-AF65-F5344CB8AC3E}">
        <p14:creationId xmlns:p14="http://schemas.microsoft.com/office/powerpoint/2010/main" val="1776306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5ED9DA8B-9E7D-B946-A1DD-56AEB949F47C}"/>
              </a:ext>
            </a:extLst>
          </p:cNvPr>
          <p:cNvSpPr txBox="1">
            <a:spLocks/>
          </p:cNvSpPr>
          <p:nvPr/>
        </p:nvSpPr>
        <p:spPr bwMode="auto">
          <a:xfrm>
            <a:off x="253588" y="368300"/>
            <a:ext cx="87249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100" b="1" dirty="0">
                <a:solidFill>
                  <a:srgbClr val="0069AA"/>
                </a:solidFill>
                <a:latin typeface="Futura-Bold" panose="020B0602020204020303" pitchFamily="34" charset="-79"/>
              </a:rPr>
              <a:t>Prevention of Over-indebtedness </a:t>
            </a:r>
            <a:endParaRPr lang="en-US" altLang="en-US" sz="3100" b="1" dirty="0">
              <a:solidFill>
                <a:srgbClr val="0069AA"/>
              </a:solidFill>
              <a:latin typeface="Helvetica Neue" panose="02000503000000020004" pitchFamily="2" charset="0"/>
            </a:endParaRPr>
          </a:p>
        </p:txBody>
      </p:sp>
      <p:sp>
        <p:nvSpPr>
          <p:cNvPr id="12" name="TextBox 14">
            <a:extLst>
              <a:ext uri="{FF2B5EF4-FFF2-40B4-BE49-F238E27FC236}">
                <a16:creationId xmlns:a16="http://schemas.microsoft.com/office/drawing/2014/main" id="{B51124C3-04CE-1F47-8753-278D87F08511}"/>
              </a:ext>
            </a:extLst>
          </p:cNvPr>
          <p:cNvSpPr txBox="1">
            <a:spLocks noChangeArrowheads="1"/>
          </p:cNvSpPr>
          <p:nvPr/>
        </p:nvSpPr>
        <p:spPr bwMode="auto">
          <a:xfrm>
            <a:off x="801714" y="1426521"/>
            <a:ext cx="1069786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buFont typeface="Arial" panose="020B0604020202020204" pitchFamily="34" charset="0"/>
              <a:buNone/>
            </a:pPr>
            <a:endParaRPr lang="en-US" altLang="en-US" sz="2200" b="1" dirty="0">
              <a:solidFill>
                <a:srgbClr val="000000"/>
              </a:solidFill>
              <a:latin typeface="Helvetica Neue" panose="02000503000000020004" pitchFamily="2" charset="0"/>
            </a:endParaRPr>
          </a:p>
          <a:p>
            <a:pPr marL="316420" lvl="1" indent="-342900">
              <a:spcBef>
                <a:spcPct val="0"/>
              </a:spcBef>
              <a:buFont typeface="Wingdings" pitchFamily="2" charset="2"/>
              <a:buChar char="q"/>
              <a:defRPr/>
            </a:pPr>
            <a:r>
              <a:rPr lang="en-US" sz="2800" b="1" dirty="0">
                <a:solidFill>
                  <a:srgbClr val="C00000"/>
                </a:solidFill>
                <a:latin typeface="Helvetica Neue" charset="0"/>
              </a:rPr>
              <a:t>A client is over-indebted if he/she can not repay the loan.</a:t>
            </a:r>
          </a:p>
          <a:p>
            <a:pPr marL="0" lvl="1" indent="0">
              <a:spcBef>
                <a:spcPct val="0"/>
              </a:spcBef>
              <a:defRPr/>
            </a:pPr>
            <a:endParaRPr lang="en-US" sz="2800" dirty="0">
              <a:solidFill>
                <a:srgbClr val="000000"/>
              </a:solidFill>
              <a:latin typeface="Helvetica Neue" charset="0"/>
            </a:endParaRPr>
          </a:p>
          <a:p>
            <a:pPr marL="316420" lvl="1" indent="-342900">
              <a:spcBef>
                <a:spcPct val="0"/>
              </a:spcBef>
              <a:buFont typeface="Wingdings" pitchFamily="2" charset="2"/>
              <a:buChar char="q"/>
              <a:defRPr/>
            </a:pPr>
            <a:r>
              <a:rPr lang="en-US" sz="2800" dirty="0">
                <a:latin typeface="Tw Cen MT"/>
                <a:cs typeface="Tw Cen MT"/>
              </a:rPr>
              <a:t>In other words, over indebtedness is the inability for your client to handle loan repayments without sacrificing basic quality of life.</a:t>
            </a:r>
          </a:p>
          <a:p>
            <a:pPr marL="659320" lvl="2" indent="0">
              <a:spcBef>
                <a:spcPct val="0"/>
              </a:spcBef>
              <a:defRPr/>
            </a:pPr>
            <a:endParaRPr lang="en-US" sz="2800" dirty="0">
              <a:latin typeface="Tw Cen MT"/>
              <a:cs typeface="Tw Cen MT"/>
            </a:endParaRPr>
          </a:p>
          <a:p>
            <a:pPr marL="316420" lvl="1" indent="-342900">
              <a:spcBef>
                <a:spcPct val="0"/>
              </a:spcBef>
              <a:buFont typeface="Wingdings" pitchFamily="2" charset="2"/>
              <a:buChar char="q"/>
              <a:defRPr/>
            </a:pPr>
            <a:r>
              <a:rPr lang="en-US" sz="2800" dirty="0">
                <a:latin typeface="Tw Cen MT"/>
                <a:cs typeface="Tw Cen MT"/>
              </a:rPr>
              <a:t>A client may still be able to make loan repayments by selling assets or making other sacrifices that reduces their quality of life or even make them more poorer. </a:t>
            </a:r>
          </a:p>
          <a:p>
            <a:pPr marL="1002220" lvl="2" indent="-342900">
              <a:spcBef>
                <a:spcPct val="0"/>
              </a:spcBef>
              <a:buFont typeface="Wingdings" pitchFamily="2" charset="2"/>
              <a:buChar char="q"/>
              <a:defRPr/>
            </a:pPr>
            <a:endParaRPr lang="en-US" sz="2800" dirty="0">
              <a:latin typeface="Tw Cen MT" panose="020B0602020104020603" pitchFamily="34" charset="0"/>
              <a:cs typeface="Aharoni" pitchFamily="2" charset="-79"/>
            </a:endParaRPr>
          </a:p>
        </p:txBody>
      </p:sp>
    </p:spTree>
    <p:extLst>
      <p:ext uri="{BB962C8B-B14F-4D97-AF65-F5344CB8AC3E}">
        <p14:creationId xmlns:p14="http://schemas.microsoft.com/office/powerpoint/2010/main" val="3114372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202" y="749300"/>
            <a:ext cx="10279281" cy="3372593"/>
          </a:xfrm>
        </p:spPr>
        <p:txBody>
          <a:bodyPr>
            <a:normAutofit fontScale="90000"/>
          </a:bodyPr>
          <a:lstStyle/>
          <a:p>
            <a:pPr algn="ctr"/>
            <a:br>
              <a:rPr lang="en-US" b="1" i="1" dirty="0">
                <a:latin typeface="Arial Rounded MT Bold" panose="020F0704030504030204" pitchFamily="34" charset="77"/>
                <a:cs typeface="Big Caslon Medium" panose="02000603090000020003" pitchFamily="2" charset="-79"/>
              </a:rPr>
            </a:br>
            <a:br>
              <a:rPr lang="en-US" b="1" i="1" dirty="0">
                <a:latin typeface="Arial Rounded MT Bold" panose="020F0704030504030204" pitchFamily="34" charset="77"/>
                <a:cs typeface="Big Caslon Medium" panose="02000603090000020003" pitchFamily="2" charset="-79"/>
              </a:rPr>
            </a:br>
            <a:br>
              <a:rPr lang="en-US" b="1" i="1" dirty="0"/>
            </a:br>
            <a:br>
              <a:rPr lang="en-US" b="1" i="1" dirty="0"/>
            </a:br>
            <a:br>
              <a:rPr lang="en-US" b="1" i="1" dirty="0"/>
            </a:br>
            <a:br>
              <a:rPr lang="en-US" b="1" i="1" dirty="0"/>
            </a:br>
            <a:r>
              <a:rPr lang="en-US" sz="4000" b="1" dirty="0">
                <a:solidFill>
                  <a:srgbClr val="C00000"/>
                </a:solidFill>
                <a:latin typeface="Arial Rounded MT Bold" panose="020F0704030504030204" pitchFamily="34" charset="77"/>
              </a:rPr>
              <a:t>Session Objectives</a:t>
            </a:r>
            <a:br>
              <a:rPr lang="en-US" sz="5400" dirty="0">
                <a:solidFill>
                  <a:srgbClr val="C00000"/>
                </a:solidFill>
                <a:latin typeface="Arial Rounded MT Bold" panose="020F0704030504030204" pitchFamily="34" charset="77"/>
              </a:rPr>
            </a:br>
            <a:br>
              <a:rPr lang="en-US" sz="5400" dirty="0">
                <a:solidFill>
                  <a:srgbClr val="C00000"/>
                </a:solidFill>
              </a:rPr>
            </a:br>
            <a:r>
              <a:rPr lang="en-US" sz="4000" dirty="0">
                <a:latin typeface="Arial Hebrew Scholar" pitchFamily="2" charset="-79"/>
                <a:cs typeface="Arial Hebrew Scholar" pitchFamily="2" charset="-79"/>
              </a:rPr>
              <a:t>Attendees will learn about the international client protection principles for financial services, why they are important and how to implement them </a:t>
            </a:r>
            <a:br>
              <a:rPr lang="en-US" sz="4000" b="1" dirty="0">
                <a:solidFill>
                  <a:srgbClr val="C00000"/>
                </a:solidFill>
                <a:latin typeface="Arial Rounded MT Bold" panose="020F0704030504030204" pitchFamily="34" charset="77"/>
              </a:rPr>
            </a:br>
            <a:endParaRPr lang="en-US" sz="4000" b="1" i="1" dirty="0">
              <a:solidFill>
                <a:srgbClr val="C00000"/>
              </a:solidFill>
              <a:latin typeface="Arial Rounded MT Bold" panose="020F0704030504030204" pitchFamily="34" charset="77"/>
            </a:endParaRPr>
          </a:p>
        </p:txBody>
      </p:sp>
      <p:sp>
        <p:nvSpPr>
          <p:cNvPr id="4" name="Date Placeholder 3">
            <a:extLst>
              <a:ext uri="{FF2B5EF4-FFF2-40B4-BE49-F238E27FC236}">
                <a16:creationId xmlns:a16="http://schemas.microsoft.com/office/drawing/2014/main" id="{A8463039-6DEC-2F40-AD41-BF36DB81FAB6}"/>
              </a:ext>
            </a:extLst>
          </p:cNvPr>
          <p:cNvSpPr>
            <a:spLocks noGrp="1"/>
          </p:cNvSpPr>
          <p:nvPr>
            <p:ph type="dt" sz="half" idx="10"/>
          </p:nvPr>
        </p:nvSpPr>
        <p:spPr/>
        <p:txBody>
          <a:bodyPr/>
          <a:lstStyle/>
          <a:p>
            <a:fld id="{708564E6-3A26-8340-AC84-CCE6D9A3622D}" type="datetime7">
              <a:rPr lang="en-US" smtClean="0"/>
              <a:t>Mar-21</a:t>
            </a:fld>
            <a:endParaRPr lang="en-US" dirty="0"/>
          </a:p>
        </p:txBody>
      </p:sp>
      <p:sp>
        <p:nvSpPr>
          <p:cNvPr id="6" name="Slide Number Placeholder 5">
            <a:extLst>
              <a:ext uri="{FF2B5EF4-FFF2-40B4-BE49-F238E27FC236}">
                <a16:creationId xmlns:a16="http://schemas.microsoft.com/office/drawing/2014/main" id="{41CE6BBE-A741-F841-9EC3-96BD52FEE5DA}"/>
              </a:ext>
            </a:extLst>
          </p:cNvPr>
          <p:cNvSpPr>
            <a:spLocks noGrp="1"/>
          </p:cNvSpPr>
          <p:nvPr>
            <p:ph type="sldNum" sz="quarter" idx="12"/>
          </p:nvPr>
        </p:nvSpPr>
        <p:spPr/>
        <p:txBody>
          <a:bodyPr/>
          <a:lstStyle/>
          <a:p>
            <a:fld id="{CAA6DE86-0424-4DDA-8F13-9E2823814831}" type="slidenum">
              <a:rPr lang="en-US" smtClean="0"/>
              <a:t>3</a:t>
            </a:fld>
            <a:endParaRPr lang="en-US" dirty="0"/>
          </a:p>
        </p:txBody>
      </p:sp>
    </p:spTree>
    <p:extLst>
      <p:ext uri="{BB962C8B-B14F-4D97-AF65-F5344CB8AC3E}">
        <p14:creationId xmlns:p14="http://schemas.microsoft.com/office/powerpoint/2010/main" val="2309825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5ED9DA8B-9E7D-B946-A1DD-56AEB949F47C}"/>
              </a:ext>
            </a:extLst>
          </p:cNvPr>
          <p:cNvSpPr txBox="1">
            <a:spLocks/>
          </p:cNvSpPr>
          <p:nvPr/>
        </p:nvSpPr>
        <p:spPr bwMode="auto">
          <a:xfrm>
            <a:off x="253588" y="368300"/>
            <a:ext cx="87249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100" b="1" dirty="0">
                <a:solidFill>
                  <a:srgbClr val="0069AA"/>
                </a:solidFill>
                <a:latin typeface="Futura-Bold" panose="020B0602020204020303" pitchFamily="34" charset="-79"/>
              </a:rPr>
              <a:t>Prevention of Over-indebtedness </a:t>
            </a:r>
            <a:endParaRPr lang="en-US" altLang="en-US" sz="3100" b="1" dirty="0">
              <a:solidFill>
                <a:srgbClr val="0069AA"/>
              </a:solidFill>
              <a:latin typeface="Helvetica Neue" panose="02000503000000020004" pitchFamily="2" charset="0"/>
            </a:endParaRPr>
          </a:p>
        </p:txBody>
      </p:sp>
      <p:sp>
        <p:nvSpPr>
          <p:cNvPr id="12" name="TextBox 14">
            <a:extLst>
              <a:ext uri="{FF2B5EF4-FFF2-40B4-BE49-F238E27FC236}">
                <a16:creationId xmlns:a16="http://schemas.microsoft.com/office/drawing/2014/main" id="{B51124C3-04CE-1F47-8753-278D87F08511}"/>
              </a:ext>
            </a:extLst>
          </p:cNvPr>
          <p:cNvSpPr txBox="1">
            <a:spLocks noChangeArrowheads="1"/>
          </p:cNvSpPr>
          <p:nvPr/>
        </p:nvSpPr>
        <p:spPr bwMode="auto">
          <a:xfrm>
            <a:off x="940862" y="1734635"/>
            <a:ext cx="1024066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buFont typeface="Arial" panose="020B0604020202020204" pitchFamily="34" charset="0"/>
              <a:buNone/>
            </a:pPr>
            <a:endParaRPr lang="en-US" altLang="en-US" sz="2200" b="1" dirty="0">
              <a:solidFill>
                <a:srgbClr val="000000"/>
              </a:solidFill>
              <a:latin typeface="Helvetica Neue" panose="02000503000000020004" pitchFamily="2" charset="0"/>
            </a:endParaRPr>
          </a:p>
          <a:p>
            <a:pPr algn="just"/>
            <a:r>
              <a:rPr lang="en-ZW" altLang="en-US" sz="2800" b="1" dirty="0">
                <a:solidFill>
                  <a:srgbClr val="800000"/>
                </a:solidFill>
                <a:latin typeface="Helvetica Neue" panose="02000503000000020004" pitchFamily="2" charset="0"/>
              </a:rPr>
              <a:t>Question 1:</a:t>
            </a:r>
          </a:p>
          <a:p>
            <a:pPr algn="just"/>
            <a:endParaRPr lang="en-ZW" altLang="en-US" sz="2800" b="1" dirty="0">
              <a:latin typeface="Helvetica Neue" panose="02000503000000020004" pitchFamily="2" charset="0"/>
            </a:endParaRPr>
          </a:p>
          <a:p>
            <a:pPr algn="just"/>
            <a:r>
              <a:rPr lang="en-ZW" altLang="en-US" sz="2800" b="1" dirty="0">
                <a:latin typeface="Helvetica Neue" panose="02000503000000020004" pitchFamily="2" charset="0"/>
              </a:rPr>
              <a:t>What are the causes of over-indebtedness in your CFI?</a:t>
            </a:r>
          </a:p>
          <a:p>
            <a:pPr algn="just"/>
            <a:endParaRPr lang="en-ZW" altLang="en-US" sz="2800" b="1" dirty="0">
              <a:latin typeface="Helvetica Neue" panose="02000503000000020004" pitchFamily="2" charset="0"/>
            </a:endParaRPr>
          </a:p>
          <a:p>
            <a:pPr algn="just"/>
            <a:r>
              <a:rPr lang="en-ZW" altLang="en-US" sz="2800" b="1" dirty="0">
                <a:solidFill>
                  <a:schemeClr val="accent2">
                    <a:lumMod val="75000"/>
                  </a:schemeClr>
                </a:solidFill>
                <a:latin typeface="Helvetica Neue" panose="02000503000000020004" pitchFamily="2" charset="0"/>
              </a:rPr>
              <a:t>Question 2:</a:t>
            </a:r>
          </a:p>
          <a:p>
            <a:pPr algn="just"/>
            <a:endParaRPr lang="en-ZW" altLang="en-US" sz="2800" b="1" dirty="0">
              <a:latin typeface="Helvetica Neue" panose="02000503000000020004" pitchFamily="2" charset="0"/>
            </a:endParaRPr>
          </a:p>
          <a:p>
            <a:pPr algn="just"/>
            <a:r>
              <a:rPr lang="en-ZW" altLang="en-US" sz="2800" b="1" dirty="0">
                <a:latin typeface="Helvetica Neue" panose="02000503000000020004" pitchFamily="2" charset="0"/>
              </a:rPr>
              <a:t>What are some of effects of over-indebtedness to the client and your CFI?</a:t>
            </a:r>
          </a:p>
        </p:txBody>
      </p:sp>
    </p:spTree>
    <p:extLst>
      <p:ext uri="{BB962C8B-B14F-4D97-AF65-F5344CB8AC3E}">
        <p14:creationId xmlns:p14="http://schemas.microsoft.com/office/powerpoint/2010/main" val="19097306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790BCF50-D41A-4F4C-9708-D1656023A110}"/>
              </a:ext>
            </a:extLst>
          </p:cNvPr>
          <p:cNvSpPr txBox="1">
            <a:spLocks/>
          </p:cNvSpPr>
          <p:nvPr/>
        </p:nvSpPr>
        <p:spPr bwMode="auto">
          <a:xfrm>
            <a:off x="-1" y="171449"/>
            <a:ext cx="9725891"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800" b="1" dirty="0">
                <a:solidFill>
                  <a:srgbClr val="0069AA"/>
                </a:solidFill>
                <a:latin typeface="Futura-Bold" panose="020B0602020204020303" pitchFamily="34" charset="-79"/>
              </a:rPr>
              <a:t>Identifying the Causes of Over-indebtedness</a:t>
            </a:r>
          </a:p>
        </p:txBody>
      </p:sp>
      <p:sp>
        <p:nvSpPr>
          <p:cNvPr id="7" name="Rectangle 6">
            <a:extLst>
              <a:ext uri="{FF2B5EF4-FFF2-40B4-BE49-F238E27FC236}">
                <a16:creationId xmlns:a16="http://schemas.microsoft.com/office/drawing/2014/main" id="{534DB1DC-B2B9-314D-8D03-601A7EAC1CE0}"/>
              </a:ext>
            </a:extLst>
          </p:cNvPr>
          <p:cNvSpPr>
            <a:spLocks noChangeArrowheads="1"/>
          </p:cNvSpPr>
          <p:nvPr/>
        </p:nvSpPr>
        <p:spPr bwMode="auto">
          <a:xfrm>
            <a:off x="89452" y="946150"/>
            <a:ext cx="3215999" cy="1189038"/>
          </a:xfrm>
          <a:prstGeom prst="rect">
            <a:avLst/>
          </a:prstGeom>
          <a:solidFill>
            <a:schemeClr val="accent2">
              <a:lumMod val="20000"/>
              <a:lumOff val="80000"/>
            </a:schemeClr>
          </a:solidFill>
          <a:ln w="9525">
            <a:solidFill>
              <a:schemeClr val="tx1"/>
            </a:solidFill>
            <a:miter lim="800000"/>
            <a:headEnd/>
            <a:tailEnd/>
          </a:ln>
          <a:effectLst>
            <a:outerShdw blurRad="63500" dist="23000" dir="5400000" rotWithShape="0">
              <a:srgbClr val="000000">
                <a:alpha val="34998"/>
              </a:srgbClr>
            </a:outerShdw>
          </a:effectLst>
        </p:spPr>
        <p:txBody>
          <a:bodyPr anchor="ctr"/>
          <a:lstStyle/>
          <a:p>
            <a:pPr algn="ctr" eaLnBrk="1" hangingPunct="1">
              <a:defRPr/>
            </a:pPr>
            <a:r>
              <a:rPr lang="en-US" sz="2200" b="1">
                <a:solidFill>
                  <a:srgbClr val="000000"/>
                </a:solidFill>
                <a:latin typeface="Helvetica Neue" charset="0"/>
                <a:ea typeface="ＭＳ Ｐゴシック" charset="-128"/>
              </a:rPr>
              <a:t>Multiple loans</a:t>
            </a:r>
          </a:p>
        </p:txBody>
      </p:sp>
      <p:sp>
        <p:nvSpPr>
          <p:cNvPr id="8" name="Rectangle 7">
            <a:extLst>
              <a:ext uri="{FF2B5EF4-FFF2-40B4-BE49-F238E27FC236}">
                <a16:creationId xmlns:a16="http://schemas.microsoft.com/office/drawing/2014/main" id="{E929AE2E-BE7E-1D46-9C44-DEA4DE22536D}"/>
              </a:ext>
            </a:extLst>
          </p:cNvPr>
          <p:cNvSpPr>
            <a:spLocks noChangeArrowheads="1"/>
          </p:cNvSpPr>
          <p:nvPr/>
        </p:nvSpPr>
        <p:spPr bwMode="auto">
          <a:xfrm>
            <a:off x="89452" y="2367758"/>
            <a:ext cx="3215999" cy="1189037"/>
          </a:xfrm>
          <a:prstGeom prst="rect">
            <a:avLst/>
          </a:prstGeom>
          <a:solidFill>
            <a:srgbClr val="92D050"/>
          </a:solidFill>
          <a:ln w="9525">
            <a:solidFill>
              <a:schemeClr val="tx1"/>
            </a:solidFill>
            <a:miter lim="800000"/>
            <a:headEnd/>
            <a:tailEnd/>
          </a:ln>
          <a:effectLst>
            <a:outerShdw blurRad="63500" dist="23000" dir="5400000" rotWithShape="0">
              <a:srgbClr val="000000">
                <a:alpha val="34998"/>
              </a:srgbClr>
            </a:outerShdw>
          </a:effectLst>
        </p:spPr>
        <p:txBody>
          <a:bodyPr anchor="ctr"/>
          <a:lstStyle/>
          <a:p>
            <a:pPr algn="ctr" eaLnBrk="1" hangingPunct="1">
              <a:defRPr/>
            </a:pPr>
            <a:r>
              <a:rPr lang="en-US" sz="2200" b="1" dirty="0">
                <a:solidFill>
                  <a:srgbClr val="000000"/>
                </a:solidFill>
                <a:latin typeface="Helvetica Neue" charset="0"/>
                <a:ea typeface="ＭＳ Ｐゴシック" charset="-128"/>
              </a:rPr>
              <a:t>Poorly designed repayment schedules</a:t>
            </a:r>
          </a:p>
        </p:txBody>
      </p:sp>
      <p:sp>
        <p:nvSpPr>
          <p:cNvPr id="9" name="Rectangle 8">
            <a:extLst>
              <a:ext uri="{FF2B5EF4-FFF2-40B4-BE49-F238E27FC236}">
                <a16:creationId xmlns:a16="http://schemas.microsoft.com/office/drawing/2014/main" id="{FAF30A84-D8AA-864F-BF3A-8093F07D9E15}"/>
              </a:ext>
            </a:extLst>
          </p:cNvPr>
          <p:cNvSpPr>
            <a:spLocks noChangeArrowheads="1"/>
          </p:cNvSpPr>
          <p:nvPr/>
        </p:nvSpPr>
        <p:spPr bwMode="auto">
          <a:xfrm>
            <a:off x="89452" y="3636964"/>
            <a:ext cx="3215999" cy="1189037"/>
          </a:xfrm>
          <a:prstGeom prst="rect">
            <a:avLst/>
          </a:prstGeom>
          <a:solidFill>
            <a:schemeClr val="accent2">
              <a:lumMod val="60000"/>
              <a:lumOff val="40000"/>
            </a:schemeClr>
          </a:solidFill>
          <a:ln w="9525">
            <a:solidFill>
              <a:schemeClr val="tx1"/>
            </a:solidFill>
            <a:miter lim="800000"/>
            <a:headEnd/>
            <a:tailEnd/>
          </a:ln>
          <a:effectLst>
            <a:outerShdw blurRad="63500" dist="23000" dir="5400000" rotWithShape="0">
              <a:srgbClr val="000000">
                <a:alpha val="34998"/>
              </a:srgbClr>
            </a:outerShdw>
          </a:effectLst>
        </p:spPr>
        <p:txBody>
          <a:bodyPr anchor="ctr"/>
          <a:lstStyle/>
          <a:p>
            <a:pPr algn="ctr" eaLnBrk="1" hangingPunct="1">
              <a:defRPr/>
            </a:pPr>
            <a:r>
              <a:rPr lang="en-US" sz="2200" b="1" dirty="0">
                <a:solidFill>
                  <a:srgbClr val="000000"/>
                </a:solidFill>
                <a:latin typeface="Helvetica Neue" charset="0"/>
                <a:ea typeface="ＭＳ Ｐゴシック" charset="-128"/>
              </a:rPr>
              <a:t>Inadequate capacity analysis</a:t>
            </a:r>
          </a:p>
        </p:txBody>
      </p:sp>
      <p:sp>
        <p:nvSpPr>
          <p:cNvPr id="10" name="Rectangle 9">
            <a:extLst>
              <a:ext uri="{FF2B5EF4-FFF2-40B4-BE49-F238E27FC236}">
                <a16:creationId xmlns:a16="http://schemas.microsoft.com/office/drawing/2014/main" id="{4AF3D00F-3A1E-464E-A20E-68B3DFDB71D0}"/>
              </a:ext>
            </a:extLst>
          </p:cNvPr>
          <p:cNvSpPr>
            <a:spLocks noChangeArrowheads="1"/>
          </p:cNvSpPr>
          <p:nvPr/>
        </p:nvSpPr>
        <p:spPr bwMode="auto">
          <a:xfrm>
            <a:off x="89452" y="4986338"/>
            <a:ext cx="3215999" cy="1187450"/>
          </a:xfrm>
          <a:prstGeom prst="rect">
            <a:avLst/>
          </a:prstGeom>
          <a:solidFill>
            <a:schemeClr val="accent6">
              <a:lumMod val="20000"/>
              <a:lumOff val="80000"/>
            </a:schemeClr>
          </a:solidFill>
          <a:ln w="9525">
            <a:solidFill>
              <a:schemeClr val="tx1"/>
            </a:solidFill>
            <a:miter lim="800000"/>
            <a:headEnd/>
            <a:tailEnd/>
          </a:ln>
          <a:effectLst>
            <a:outerShdw blurRad="63500" dist="23000" dir="5400000" rotWithShape="0">
              <a:srgbClr val="000000">
                <a:alpha val="34998"/>
              </a:srgbClr>
            </a:outerShdw>
          </a:effectLst>
        </p:spPr>
        <p:txBody>
          <a:bodyPr anchor="ctr"/>
          <a:lstStyle/>
          <a:p>
            <a:pPr algn="ctr" eaLnBrk="1" hangingPunct="1">
              <a:defRPr/>
            </a:pPr>
            <a:r>
              <a:rPr lang="en-US" sz="2200" b="1" dirty="0">
                <a:solidFill>
                  <a:srgbClr val="000000"/>
                </a:solidFill>
                <a:latin typeface="Helvetica Neue" charset="0"/>
                <a:ea typeface="ＭＳ Ｐゴシック" charset="-128"/>
              </a:rPr>
              <a:t>Unpredictable events</a:t>
            </a:r>
          </a:p>
        </p:txBody>
      </p:sp>
      <p:sp>
        <p:nvSpPr>
          <p:cNvPr id="9223" name="TextBox 10">
            <a:extLst>
              <a:ext uri="{FF2B5EF4-FFF2-40B4-BE49-F238E27FC236}">
                <a16:creationId xmlns:a16="http://schemas.microsoft.com/office/drawing/2014/main" id="{84046B4B-C757-B64C-9D6F-03F077B0C4EE}"/>
              </a:ext>
            </a:extLst>
          </p:cNvPr>
          <p:cNvSpPr txBox="1">
            <a:spLocks noChangeArrowheads="1"/>
          </p:cNvSpPr>
          <p:nvPr/>
        </p:nvSpPr>
        <p:spPr bwMode="auto">
          <a:xfrm>
            <a:off x="3576293" y="5364956"/>
            <a:ext cx="7037408" cy="430213"/>
          </a:xfrm>
          <a:prstGeom prst="rect">
            <a:avLst/>
          </a:prstGeom>
          <a:noFill/>
          <a:ln>
            <a:noFill/>
          </a:ln>
          <a:extLst/>
        </p:spPr>
        <p:txBody>
          <a:bodyPr wrap="square">
            <a:spAutoFit/>
          </a:bodyPr>
          <a:lstStyle>
            <a:lvl1pPr marL="123825" indent="-123825" eaLnBrk="0" hangingPunct="0">
              <a:spcBef>
                <a:spcPct val="20000"/>
              </a:spcBef>
              <a:buFont typeface="Arial" pitchFamily="34" charset="0"/>
              <a:buChar char="•"/>
              <a:defRPr sz="3000" b="1">
                <a:solidFill>
                  <a:srgbClr val="0069AA"/>
                </a:solidFill>
                <a:latin typeface="Helvetica Neue" charset="0"/>
                <a:ea typeface="Helvetica Neue" charset="0"/>
                <a:cs typeface="Helvetica Neue" charset="0"/>
              </a:defRPr>
            </a:lvl1pPr>
            <a:lvl2pPr marL="742950" indent="-285750" eaLnBrk="0" hangingPunct="0">
              <a:spcBef>
                <a:spcPct val="20000"/>
              </a:spcBef>
              <a:buFont typeface="Arial" pitchFamily="34" charset="0"/>
              <a:buChar char="–"/>
              <a:defRPr sz="2800">
                <a:solidFill>
                  <a:schemeClr val="tx1"/>
                </a:solidFill>
                <a:latin typeface="Helvetica Neue" charset="0"/>
                <a:ea typeface="Helvetica Neue" charset="0"/>
                <a:cs typeface="Helvetica Neue" charset="0"/>
              </a:defRPr>
            </a:lvl2pPr>
            <a:lvl3pPr marL="1143000" indent="-228600" eaLnBrk="0" hangingPunct="0">
              <a:spcBef>
                <a:spcPct val="20000"/>
              </a:spcBef>
              <a:buClr>
                <a:srgbClr val="0069AA"/>
              </a:buClr>
              <a:buFont typeface="Arial" pitchFamily="34" charset="0"/>
              <a:buChar char="•"/>
              <a:defRPr sz="2800">
                <a:solidFill>
                  <a:schemeClr val="tx1"/>
                </a:solidFill>
                <a:latin typeface="Calibri" pitchFamily="34" charset="0"/>
                <a:ea typeface="Helvetica Neue" charset="0"/>
                <a:cs typeface="Helvetica Neue" charset="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Helvetica Neue" charset="0"/>
                <a:cs typeface="Helvetica Neue" charset="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9pPr>
          </a:lstStyle>
          <a:p>
            <a:pPr eaLnBrk="1" hangingPunct="1">
              <a:spcBef>
                <a:spcPct val="0"/>
              </a:spcBef>
              <a:defRPr/>
            </a:pPr>
            <a:r>
              <a:rPr lang="en-US" altLang="en-US" sz="2150" b="0" dirty="0">
                <a:solidFill>
                  <a:schemeClr val="tx1"/>
                </a:solidFill>
                <a:ea typeface="MS PGothic" pitchFamily="34" charset="-128"/>
              </a:rPr>
              <a:t>Accidents, disease, or natural disasters</a:t>
            </a:r>
          </a:p>
        </p:txBody>
      </p:sp>
      <p:sp>
        <p:nvSpPr>
          <p:cNvPr id="9224" name="TextBox 11">
            <a:extLst>
              <a:ext uri="{FF2B5EF4-FFF2-40B4-BE49-F238E27FC236}">
                <a16:creationId xmlns:a16="http://schemas.microsoft.com/office/drawing/2014/main" id="{CBA28B64-B332-3045-8512-5DCE0BC3CA6A}"/>
              </a:ext>
            </a:extLst>
          </p:cNvPr>
          <p:cNvSpPr txBox="1">
            <a:spLocks noChangeArrowheads="1"/>
          </p:cNvSpPr>
          <p:nvPr/>
        </p:nvSpPr>
        <p:spPr bwMode="auto">
          <a:xfrm>
            <a:off x="3576293" y="3853755"/>
            <a:ext cx="7773678" cy="768350"/>
          </a:xfrm>
          <a:prstGeom prst="rect">
            <a:avLst/>
          </a:prstGeom>
          <a:noFill/>
          <a:ln>
            <a:noFill/>
          </a:ln>
          <a:extLst/>
        </p:spPr>
        <p:txBody>
          <a:bodyPr wrap="square">
            <a:spAutoFit/>
          </a:bodyPr>
          <a:lstStyle>
            <a:lvl1pPr marL="123825" indent="-123825" eaLnBrk="0" hangingPunct="0">
              <a:spcBef>
                <a:spcPct val="20000"/>
              </a:spcBef>
              <a:buFont typeface="Arial" pitchFamily="34" charset="0"/>
              <a:buChar char="•"/>
              <a:defRPr sz="3000" b="1">
                <a:solidFill>
                  <a:srgbClr val="0069AA"/>
                </a:solidFill>
                <a:latin typeface="Helvetica Neue" charset="0"/>
                <a:ea typeface="Helvetica Neue" charset="0"/>
                <a:cs typeface="Helvetica Neue" charset="0"/>
              </a:defRPr>
            </a:lvl1pPr>
            <a:lvl2pPr marL="742950" indent="-285750" eaLnBrk="0" hangingPunct="0">
              <a:spcBef>
                <a:spcPct val="20000"/>
              </a:spcBef>
              <a:buFont typeface="Arial" pitchFamily="34" charset="0"/>
              <a:buChar char="–"/>
              <a:defRPr sz="2800">
                <a:solidFill>
                  <a:schemeClr val="tx1"/>
                </a:solidFill>
                <a:latin typeface="Helvetica Neue" charset="0"/>
                <a:ea typeface="Helvetica Neue" charset="0"/>
                <a:cs typeface="Helvetica Neue" charset="0"/>
              </a:defRPr>
            </a:lvl2pPr>
            <a:lvl3pPr marL="1143000" indent="-228600" eaLnBrk="0" hangingPunct="0">
              <a:spcBef>
                <a:spcPct val="20000"/>
              </a:spcBef>
              <a:buClr>
                <a:srgbClr val="0069AA"/>
              </a:buClr>
              <a:buFont typeface="Arial" pitchFamily="34" charset="0"/>
              <a:buChar char="•"/>
              <a:defRPr sz="2800">
                <a:solidFill>
                  <a:schemeClr val="tx1"/>
                </a:solidFill>
                <a:latin typeface="Calibri" pitchFamily="34" charset="0"/>
                <a:ea typeface="Helvetica Neue" charset="0"/>
                <a:cs typeface="Helvetica Neue" charset="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Helvetica Neue" charset="0"/>
                <a:cs typeface="Helvetica Neue" charset="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Helvetica Neue" charset="0"/>
                <a:cs typeface="Helvetica Neue"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Helvetica Neue" charset="0"/>
                <a:cs typeface="Helvetica Neue" charset="0"/>
              </a:defRPr>
            </a:lvl9pPr>
          </a:lstStyle>
          <a:p>
            <a:pPr eaLnBrk="1" hangingPunct="1">
              <a:spcBef>
                <a:spcPct val="0"/>
              </a:spcBef>
              <a:defRPr/>
            </a:pPr>
            <a:r>
              <a:rPr lang="en-US" altLang="en-US" sz="2150" b="0" dirty="0">
                <a:solidFill>
                  <a:schemeClr val="tx1"/>
                </a:solidFill>
                <a:ea typeface="MS PGothic" pitchFamily="34" charset="-128"/>
              </a:rPr>
              <a:t>The institution relies on guarantees as a substitute for adequate capacity analysis</a:t>
            </a:r>
          </a:p>
        </p:txBody>
      </p:sp>
      <p:sp>
        <p:nvSpPr>
          <p:cNvPr id="24584" name="TextBox 12">
            <a:extLst>
              <a:ext uri="{FF2B5EF4-FFF2-40B4-BE49-F238E27FC236}">
                <a16:creationId xmlns:a16="http://schemas.microsoft.com/office/drawing/2014/main" id="{0743A934-7E32-9041-840B-0F21CA45A231}"/>
              </a:ext>
            </a:extLst>
          </p:cNvPr>
          <p:cNvSpPr txBox="1">
            <a:spLocks noChangeArrowheads="1"/>
          </p:cNvSpPr>
          <p:nvPr/>
        </p:nvSpPr>
        <p:spPr bwMode="auto">
          <a:xfrm>
            <a:off x="3576293" y="2722085"/>
            <a:ext cx="752429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3825" indent="-123825">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Char char="•"/>
            </a:pPr>
            <a:r>
              <a:rPr lang="en-US" altLang="en-US" sz="2100">
                <a:latin typeface="Helvetica Neue" panose="02000503000000020004" pitchFamily="2" charset="0"/>
              </a:rPr>
              <a:t>Repayment schedule does not match the client’s business cycles (e.g., agriculture)</a:t>
            </a:r>
          </a:p>
        </p:txBody>
      </p:sp>
      <p:sp>
        <p:nvSpPr>
          <p:cNvPr id="24585" name="TextBox 14">
            <a:extLst>
              <a:ext uri="{FF2B5EF4-FFF2-40B4-BE49-F238E27FC236}">
                <a16:creationId xmlns:a16="http://schemas.microsoft.com/office/drawing/2014/main" id="{B7CC188D-CD29-EE43-95CF-C455671B651D}"/>
              </a:ext>
            </a:extLst>
          </p:cNvPr>
          <p:cNvSpPr txBox="1">
            <a:spLocks noChangeArrowheads="1"/>
          </p:cNvSpPr>
          <p:nvPr/>
        </p:nvSpPr>
        <p:spPr bwMode="auto">
          <a:xfrm>
            <a:off x="3498574" y="912813"/>
            <a:ext cx="767300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23825" indent="-123825">
              <a:defRPr>
                <a:solidFill>
                  <a:schemeClr val="tx1"/>
                </a:solidFill>
                <a:latin typeface="Calibri" panose="020F0502020204030204" pitchFamily="34" charset="0"/>
                <a:ea typeface="MS PGothic" panose="020B0600070205080204" pitchFamily="34" charset="-128"/>
              </a:defRPr>
            </a:lvl1pPr>
            <a:lvl2pPr marL="352425" indent="-123825">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Char char="•"/>
            </a:pPr>
            <a:r>
              <a:rPr lang="en-US" altLang="en-US" sz="2100" dirty="0">
                <a:latin typeface="Helvetica Neue" panose="02000503000000020004" pitchFamily="2" charset="0"/>
              </a:rPr>
              <a:t>Multiple loans are issued to client, by one or more institutions, due to:</a:t>
            </a:r>
          </a:p>
          <a:p>
            <a:pPr lvl="1" eaLnBrk="1" hangingPunct="1">
              <a:buFontTx/>
              <a:buChar char="−"/>
            </a:pPr>
            <a:r>
              <a:rPr lang="en-US" altLang="en-US" sz="2100" dirty="0">
                <a:latin typeface="Helvetica Neue" panose="02000503000000020004" pitchFamily="2" charset="0"/>
              </a:rPr>
              <a:t>Lack of information on the client’s liabilities</a:t>
            </a:r>
          </a:p>
          <a:p>
            <a:pPr lvl="1" eaLnBrk="1" hangingPunct="1">
              <a:buFontTx/>
              <a:buChar char="−"/>
            </a:pPr>
            <a:r>
              <a:rPr lang="en-US" altLang="en-US" sz="2100" dirty="0">
                <a:latin typeface="Helvetica Neue" panose="02000503000000020004" pitchFamily="2" charset="0"/>
              </a:rPr>
              <a:t>Incentives for loan staff to oversell credit products</a:t>
            </a:r>
          </a:p>
        </p:txBody>
      </p:sp>
    </p:spTree>
    <p:extLst>
      <p:ext uri="{BB962C8B-B14F-4D97-AF65-F5344CB8AC3E}">
        <p14:creationId xmlns:p14="http://schemas.microsoft.com/office/powerpoint/2010/main" val="3614586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40E797A6-2BD9-4F46-990C-121DE4F3D0DB}"/>
              </a:ext>
            </a:extLst>
          </p:cNvPr>
          <p:cNvSpPr txBox="1">
            <a:spLocks noChangeArrowheads="1"/>
          </p:cNvSpPr>
          <p:nvPr/>
        </p:nvSpPr>
        <p:spPr bwMode="auto">
          <a:xfrm>
            <a:off x="1771650" y="0"/>
            <a:ext cx="889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3200" b="1">
              <a:solidFill>
                <a:srgbClr val="0069AA"/>
              </a:solidFill>
              <a:latin typeface="Helvetica Neue" panose="02000503000000020004" pitchFamily="2" charset="0"/>
            </a:endParaRPr>
          </a:p>
        </p:txBody>
      </p:sp>
      <p:sp>
        <p:nvSpPr>
          <p:cNvPr id="28674" name="Title 1">
            <a:extLst>
              <a:ext uri="{FF2B5EF4-FFF2-40B4-BE49-F238E27FC236}">
                <a16:creationId xmlns:a16="http://schemas.microsoft.com/office/drawing/2014/main" id="{703A6B43-A552-4B4A-9B24-7045E241948F}"/>
              </a:ext>
            </a:extLst>
          </p:cNvPr>
          <p:cNvSpPr txBox="1">
            <a:spLocks/>
          </p:cNvSpPr>
          <p:nvPr/>
        </p:nvSpPr>
        <p:spPr bwMode="auto">
          <a:xfrm>
            <a:off x="-1" y="168274"/>
            <a:ext cx="12105861"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800" b="1" dirty="0">
                <a:solidFill>
                  <a:srgbClr val="0069AA"/>
                </a:solidFill>
                <a:latin typeface="Futura-Bold" panose="020B0602020204020303" pitchFamily="34" charset="-79"/>
              </a:rPr>
              <a:t>How over-indebted clients affect the Financial Institution</a:t>
            </a:r>
          </a:p>
        </p:txBody>
      </p:sp>
      <p:sp>
        <p:nvSpPr>
          <p:cNvPr id="7" name="Rounded Rectangle 6">
            <a:extLst>
              <a:ext uri="{FF2B5EF4-FFF2-40B4-BE49-F238E27FC236}">
                <a16:creationId xmlns:a16="http://schemas.microsoft.com/office/drawing/2014/main" id="{496FE1CB-5092-4E47-9CB1-255D4885CAB9}"/>
              </a:ext>
            </a:extLst>
          </p:cNvPr>
          <p:cNvSpPr>
            <a:spLocks noChangeArrowheads="1"/>
          </p:cNvSpPr>
          <p:nvPr/>
        </p:nvSpPr>
        <p:spPr bwMode="auto">
          <a:xfrm>
            <a:off x="2114551" y="911225"/>
            <a:ext cx="6215063" cy="979488"/>
          </a:xfrm>
          <a:prstGeom prst="roundRect">
            <a:avLst>
              <a:gd name="adj" fmla="val 16667"/>
            </a:avLst>
          </a:prstGeom>
          <a:solidFill>
            <a:schemeClr val="accent1">
              <a:lumMod val="60000"/>
              <a:lumOff val="40000"/>
            </a:schemeClr>
          </a:solidFill>
          <a:ln w="9525">
            <a:solidFill>
              <a:schemeClr val="tx1"/>
            </a:solidFill>
            <a:round/>
            <a:headEnd/>
            <a:tailEnd/>
          </a:ln>
          <a:effectLst>
            <a:outerShdw blurRad="63500" dist="23000" dir="5400000" rotWithShape="0">
              <a:srgbClr val="000000">
                <a:alpha val="34998"/>
              </a:srgbClr>
            </a:outerShdw>
          </a:effectLst>
        </p:spPr>
        <p:txBody>
          <a:bodyPr anchor="ctr"/>
          <a:lstStyle/>
          <a:p>
            <a:pPr eaLnBrk="1" hangingPunct="1">
              <a:defRPr/>
            </a:pPr>
            <a:r>
              <a:rPr lang="en-US" sz="2600" b="1" dirty="0">
                <a:solidFill>
                  <a:srgbClr val="000000"/>
                </a:solidFill>
                <a:latin typeface="Helvetica Neue" charset="0"/>
                <a:ea typeface="ＭＳ Ｐゴシック" charset="-128"/>
              </a:rPr>
              <a:t>Increase in client delinquency</a:t>
            </a:r>
          </a:p>
        </p:txBody>
      </p:sp>
      <p:sp>
        <p:nvSpPr>
          <p:cNvPr id="8" name="Rounded Rectangle 7">
            <a:extLst>
              <a:ext uri="{FF2B5EF4-FFF2-40B4-BE49-F238E27FC236}">
                <a16:creationId xmlns:a16="http://schemas.microsoft.com/office/drawing/2014/main" id="{5F6DC312-0FBD-C848-AE2A-F4618D7A5416}"/>
              </a:ext>
            </a:extLst>
          </p:cNvPr>
          <p:cNvSpPr>
            <a:spLocks noChangeArrowheads="1"/>
          </p:cNvSpPr>
          <p:nvPr/>
        </p:nvSpPr>
        <p:spPr bwMode="auto">
          <a:xfrm>
            <a:off x="2633663" y="2243139"/>
            <a:ext cx="6215062" cy="979487"/>
          </a:xfrm>
          <a:prstGeom prst="roundRect">
            <a:avLst>
              <a:gd name="adj" fmla="val 16667"/>
            </a:avLst>
          </a:prstGeom>
          <a:solidFill>
            <a:schemeClr val="accent3">
              <a:lumMod val="60000"/>
              <a:lumOff val="40000"/>
            </a:schemeClr>
          </a:solidFill>
          <a:ln w="9525">
            <a:solidFill>
              <a:schemeClr val="tx1"/>
            </a:solidFill>
            <a:round/>
            <a:headEnd/>
            <a:tailEnd/>
          </a:ln>
          <a:effectLst>
            <a:outerShdw blurRad="63500" dist="23000" dir="5400000" rotWithShape="0">
              <a:srgbClr val="000000">
                <a:alpha val="34998"/>
              </a:srgbClr>
            </a:outerShdw>
          </a:effectLst>
        </p:spPr>
        <p:txBody>
          <a:bodyPr anchor="ctr"/>
          <a:lstStyle/>
          <a:p>
            <a:pPr eaLnBrk="1" hangingPunct="1">
              <a:defRPr/>
            </a:pPr>
            <a:r>
              <a:rPr lang="en-US" sz="2600" b="1" dirty="0">
                <a:solidFill>
                  <a:srgbClr val="000000"/>
                </a:solidFill>
                <a:latin typeface="Helvetica Neue" charset="0"/>
                <a:ea typeface="ＭＳ Ｐゴシック" charset="-128"/>
              </a:rPr>
              <a:t>Portfolio provisioning prevents institution from making other loans</a:t>
            </a:r>
          </a:p>
        </p:txBody>
      </p:sp>
      <p:sp>
        <p:nvSpPr>
          <p:cNvPr id="9" name="Rounded Rectangle 8">
            <a:extLst>
              <a:ext uri="{FF2B5EF4-FFF2-40B4-BE49-F238E27FC236}">
                <a16:creationId xmlns:a16="http://schemas.microsoft.com/office/drawing/2014/main" id="{6CDF30AD-6471-BE49-BFB4-0DB27CC72CED}"/>
              </a:ext>
            </a:extLst>
          </p:cNvPr>
          <p:cNvSpPr>
            <a:spLocks noChangeArrowheads="1"/>
          </p:cNvSpPr>
          <p:nvPr/>
        </p:nvSpPr>
        <p:spPr bwMode="auto">
          <a:xfrm>
            <a:off x="3152776" y="3576639"/>
            <a:ext cx="6215063" cy="979487"/>
          </a:xfrm>
          <a:prstGeom prst="roundRect">
            <a:avLst>
              <a:gd name="adj" fmla="val 16667"/>
            </a:avLst>
          </a:prstGeom>
          <a:solidFill>
            <a:schemeClr val="accent6">
              <a:lumMod val="40000"/>
              <a:lumOff val="60000"/>
            </a:schemeClr>
          </a:solidFill>
          <a:ln w="9525">
            <a:solidFill>
              <a:schemeClr val="tx1"/>
            </a:solidFill>
            <a:round/>
            <a:headEnd/>
            <a:tailEnd/>
          </a:ln>
          <a:effectLst>
            <a:outerShdw blurRad="63500" dist="23000" dir="5400000" rotWithShape="0">
              <a:srgbClr val="000000">
                <a:alpha val="34998"/>
              </a:srgbClr>
            </a:outerShdw>
          </a:effectLst>
        </p:spPr>
        <p:txBody>
          <a:bodyPr anchor="ctr"/>
          <a:lstStyle/>
          <a:p>
            <a:pPr eaLnBrk="1" hangingPunct="1">
              <a:defRPr/>
            </a:pPr>
            <a:r>
              <a:rPr lang="en-US" sz="2600" b="1">
                <a:latin typeface="Helvetica Neue" charset="0"/>
                <a:ea typeface="ＭＳ Ｐゴシック" charset="-128"/>
              </a:rPr>
              <a:t>Slow and costly legal proceedings for collections</a:t>
            </a:r>
          </a:p>
        </p:txBody>
      </p:sp>
      <p:sp>
        <p:nvSpPr>
          <p:cNvPr id="10" name="Rounded Rectangle 9">
            <a:extLst>
              <a:ext uri="{FF2B5EF4-FFF2-40B4-BE49-F238E27FC236}">
                <a16:creationId xmlns:a16="http://schemas.microsoft.com/office/drawing/2014/main" id="{730D6B41-E58B-214C-A32A-9D63BD25704B}"/>
              </a:ext>
            </a:extLst>
          </p:cNvPr>
          <p:cNvSpPr>
            <a:spLocks noChangeArrowheads="1"/>
          </p:cNvSpPr>
          <p:nvPr/>
        </p:nvSpPr>
        <p:spPr bwMode="auto">
          <a:xfrm>
            <a:off x="3671888" y="4908550"/>
            <a:ext cx="6215062" cy="979488"/>
          </a:xfrm>
          <a:prstGeom prst="roundRect">
            <a:avLst>
              <a:gd name="adj" fmla="val 16667"/>
            </a:avLst>
          </a:prstGeom>
          <a:solidFill>
            <a:schemeClr val="bg2">
              <a:lumMod val="75000"/>
            </a:schemeClr>
          </a:solidFill>
          <a:ln w="9525">
            <a:solidFill>
              <a:schemeClr val="tx1"/>
            </a:solidFill>
            <a:round/>
            <a:headEnd/>
            <a:tailEnd/>
          </a:ln>
          <a:effectLst>
            <a:outerShdw blurRad="63500" dist="23000" dir="5400000" rotWithShape="0">
              <a:srgbClr val="000000">
                <a:alpha val="34998"/>
              </a:srgbClr>
            </a:outerShdw>
          </a:effec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defRPr/>
            </a:pPr>
            <a:r>
              <a:rPr lang="en-US" altLang="en-US" sz="2600" b="1" dirty="0">
                <a:solidFill>
                  <a:srgbClr val="000000"/>
                </a:solidFill>
                <a:latin typeface="Helvetica Neue" panose="02000503000000020004" pitchFamily="2" charset="0"/>
              </a:rPr>
              <a:t>Damage to the institution</a:t>
            </a:r>
            <a:r>
              <a:rPr lang="ja-JP" altLang="en-US" sz="2600" b="1">
                <a:solidFill>
                  <a:srgbClr val="000000"/>
                </a:solidFill>
                <a:latin typeface="Helvetica Neue" panose="02000503000000020004" pitchFamily="2" charset="0"/>
              </a:rPr>
              <a:t>’</a:t>
            </a:r>
            <a:r>
              <a:rPr lang="en-US" altLang="ja-JP" sz="2600" b="1" dirty="0">
                <a:solidFill>
                  <a:srgbClr val="000000"/>
                </a:solidFill>
                <a:latin typeface="Helvetica Neue" panose="02000503000000020004" pitchFamily="2" charset="0"/>
              </a:rPr>
              <a:t>s image and portfolio</a:t>
            </a:r>
            <a:endParaRPr lang="en-US" altLang="en-US" sz="2600" b="1" dirty="0">
              <a:solidFill>
                <a:srgbClr val="000000"/>
              </a:solidFill>
              <a:latin typeface="Helvetica Neue" panose="02000503000000020004" pitchFamily="2" charset="0"/>
            </a:endParaRPr>
          </a:p>
        </p:txBody>
      </p:sp>
      <p:sp>
        <p:nvSpPr>
          <p:cNvPr id="11" name="Down Arrow 10">
            <a:extLst>
              <a:ext uri="{FF2B5EF4-FFF2-40B4-BE49-F238E27FC236}">
                <a16:creationId xmlns:a16="http://schemas.microsoft.com/office/drawing/2014/main" id="{7641B04E-075E-5B4E-A2BD-4279EF8A3EDF}"/>
              </a:ext>
            </a:extLst>
          </p:cNvPr>
          <p:cNvSpPr/>
          <p:nvPr/>
        </p:nvSpPr>
        <p:spPr>
          <a:xfrm>
            <a:off x="7554914" y="1662114"/>
            <a:ext cx="731837" cy="720725"/>
          </a:xfrm>
          <a:prstGeom prst="downArrow">
            <a:avLst/>
          </a:prstGeom>
          <a:solidFill>
            <a:srgbClr val="B2B2B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charset="-128"/>
            </a:endParaRPr>
          </a:p>
        </p:txBody>
      </p:sp>
      <p:sp>
        <p:nvSpPr>
          <p:cNvPr id="12" name="Down Arrow 11">
            <a:extLst>
              <a:ext uri="{FF2B5EF4-FFF2-40B4-BE49-F238E27FC236}">
                <a16:creationId xmlns:a16="http://schemas.microsoft.com/office/drawing/2014/main" id="{647A9655-5A5C-4B4D-9F14-84C6DC8FC63F}"/>
              </a:ext>
            </a:extLst>
          </p:cNvPr>
          <p:cNvSpPr/>
          <p:nvPr/>
        </p:nvSpPr>
        <p:spPr>
          <a:xfrm>
            <a:off x="8251825" y="3000376"/>
            <a:ext cx="731838" cy="722313"/>
          </a:xfrm>
          <a:prstGeom prst="downArrow">
            <a:avLst/>
          </a:prstGeom>
          <a:solidFill>
            <a:srgbClr val="B2B2B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charset="-128"/>
            </a:endParaRPr>
          </a:p>
        </p:txBody>
      </p:sp>
      <p:sp>
        <p:nvSpPr>
          <p:cNvPr id="13" name="Down Arrow 12">
            <a:extLst>
              <a:ext uri="{FF2B5EF4-FFF2-40B4-BE49-F238E27FC236}">
                <a16:creationId xmlns:a16="http://schemas.microsoft.com/office/drawing/2014/main" id="{3BD2D7F6-8597-D94B-B807-DED60B98F1DD}"/>
              </a:ext>
            </a:extLst>
          </p:cNvPr>
          <p:cNvSpPr/>
          <p:nvPr/>
        </p:nvSpPr>
        <p:spPr>
          <a:xfrm>
            <a:off x="8948739" y="4340226"/>
            <a:ext cx="731837" cy="720725"/>
          </a:xfrm>
          <a:prstGeom prst="downArrow">
            <a:avLst/>
          </a:prstGeom>
          <a:solidFill>
            <a:srgbClr val="B2B2B2"/>
          </a:solid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charset="-128"/>
            </a:endParaRPr>
          </a:p>
        </p:txBody>
      </p:sp>
    </p:spTree>
    <p:extLst>
      <p:ext uri="{BB962C8B-B14F-4D97-AF65-F5344CB8AC3E}">
        <p14:creationId xmlns:p14="http://schemas.microsoft.com/office/powerpoint/2010/main" val="2285750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48038A1F-F0D7-3545-B745-D1E41E954913}"/>
              </a:ext>
            </a:extLst>
          </p:cNvPr>
          <p:cNvSpPr txBox="1">
            <a:spLocks noChangeArrowheads="1"/>
          </p:cNvSpPr>
          <p:nvPr/>
        </p:nvSpPr>
        <p:spPr bwMode="auto">
          <a:xfrm>
            <a:off x="1771650" y="0"/>
            <a:ext cx="889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3000" b="1">
              <a:solidFill>
                <a:srgbClr val="0069AA"/>
              </a:solidFill>
              <a:latin typeface="Helvetica Neue" panose="02000503000000020004" pitchFamily="2" charset="0"/>
            </a:endParaRPr>
          </a:p>
        </p:txBody>
      </p:sp>
      <p:sp>
        <p:nvSpPr>
          <p:cNvPr id="30722" name="Title 1">
            <a:extLst>
              <a:ext uri="{FF2B5EF4-FFF2-40B4-BE49-F238E27FC236}">
                <a16:creationId xmlns:a16="http://schemas.microsoft.com/office/drawing/2014/main" id="{19A76461-35C7-D349-BAE6-199C93D54469}"/>
              </a:ext>
            </a:extLst>
          </p:cNvPr>
          <p:cNvSpPr txBox="1">
            <a:spLocks/>
          </p:cNvSpPr>
          <p:nvPr/>
        </p:nvSpPr>
        <p:spPr bwMode="auto">
          <a:xfrm>
            <a:off x="279564" y="79376"/>
            <a:ext cx="1038843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dirty="0">
                <a:solidFill>
                  <a:srgbClr val="0070C0"/>
                </a:solidFill>
                <a:latin typeface="Futura-Bold" panose="020B0602020204020303" pitchFamily="34" charset="-79"/>
              </a:rPr>
              <a:t>How over-indebtedness affects your clients</a:t>
            </a:r>
          </a:p>
        </p:txBody>
      </p:sp>
      <p:graphicFrame>
        <p:nvGraphicFramePr>
          <p:cNvPr id="2" name="Diagram 1">
            <a:extLst>
              <a:ext uri="{FF2B5EF4-FFF2-40B4-BE49-F238E27FC236}">
                <a16:creationId xmlns:a16="http://schemas.microsoft.com/office/drawing/2014/main" id="{B189ED67-CB96-6643-9187-82F9C9849409}"/>
              </a:ext>
            </a:extLst>
          </p:cNvPr>
          <p:cNvGraphicFramePr/>
          <p:nvPr>
            <p:extLst>
              <p:ext uri="{D42A27DB-BD31-4B8C-83A1-F6EECF244321}">
                <p14:modId xmlns:p14="http://schemas.microsoft.com/office/powerpoint/2010/main" val="3689516432"/>
              </p:ext>
            </p:extLst>
          </p:nvPr>
        </p:nvGraphicFramePr>
        <p:xfrm>
          <a:off x="0" y="649289"/>
          <a:ext cx="11756571" cy="5341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11515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9DBAED0D-67DC-6E4D-A1AA-8EBA2B5D7F3D}"/>
              </a:ext>
            </a:extLst>
          </p:cNvPr>
          <p:cNvSpPr txBox="1">
            <a:spLocks/>
          </p:cNvSpPr>
          <p:nvPr/>
        </p:nvSpPr>
        <p:spPr bwMode="auto">
          <a:xfrm>
            <a:off x="165101" y="288926"/>
            <a:ext cx="91059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dirty="0">
                <a:solidFill>
                  <a:srgbClr val="0069AA"/>
                </a:solidFill>
                <a:latin typeface="Futura-Bold" panose="020B0602020204020303" pitchFamily="34" charset="-79"/>
              </a:rPr>
              <a:t>Prevent Over-indebtedness</a:t>
            </a:r>
          </a:p>
        </p:txBody>
      </p:sp>
      <p:grpSp>
        <p:nvGrpSpPr>
          <p:cNvPr id="34818" name="Group 16">
            <a:extLst>
              <a:ext uri="{FF2B5EF4-FFF2-40B4-BE49-F238E27FC236}">
                <a16:creationId xmlns:a16="http://schemas.microsoft.com/office/drawing/2014/main" id="{35D97556-F750-E44B-810D-E7D04C36E381}"/>
              </a:ext>
            </a:extLst>
          </p:cNvPr>
          <p:cNvGrpSpPr>
            <a:grpSpLocks/>
          </p:cNvGrpSpPr>
          <p:nvPr/>
        </p:nvGrpSpPr>
        <p:grpSpPr bwMode="auto">
          <a:xfrm>
            <a:off x="2157414" y="879476"/>
            <a:ext cx="2560637" cy="1255713"/>
            <a:chOff x="861646" y="1494692"/>
            <a:chExt cx="2560320" cy="1255346"/>
          </a:xfrm>
        </p:grpSpPr>
        <p:grpSp>
          <p:nvGrpSpPr>
            <p:cNvPr id="34827" name="Group 10">
              <a:extLst>
                <a:ext uri="{FF2B5EF4-FFF2-40B4-BE49-F238E27FC236}">
                  <a16:creationId xmlns:a16="http://schemas.microsoft.com/office/drawing/2014/main" id="{186F4ED7-6055-1B44-BE92-1734F8261F33}"/>
                </a:ext>
              </a:extLst>
            </p:cNvPr>
            <p:cNvGrpSpPr>
              <a:grpSpLocks/>
            </p:cNvGrpSpPr>
            <p:nvPr/>
          </p:nvGrpSpPr>
          <p:grpSpPr bwMode="auto">
            <a:xfrm>
              <a:off x="1248489" y="1873250"/>
              <a:ext cx="1828800" cy="876788"/>
              <a:chOff x="2479431" y="996462"/>
              <a:chExt cx="1828800" cy="876788"/>
            </a:xfrm>
          </p:grpSpPr>
          <p:cxnSp>
            <p:nvCxnSpPr>
              <p:cNvPr id="7" name="Straight Connector 6">
                <a:extLst>
                  <a:ext uri="{FF2B5EF4-FFF2-40B4-BE49-F238E27FC236}">
                    <a16:creationId xmlns:a16="http://schemas.microsoft.com/office/drawing/2014/main" id="{9C923FE1-A25C-7945-BE54-1E1B328980DC}"/>
                  </a:ext>
                </a:extLst>
              </p:cNvPr>
              <p:cNvCxnSpPr/>
              <p:nvPr/>
            </p:nvCxnSpPr>
            <p:spPr>
              <a:xfrm rot="5400000">
                <a:off x="2052978" y="1435228"/>
                <a:ext cx="876044"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EE8F4F22-D674-F94C-828A-A481CB3202AD}"/>
                  </a:ext>
                </a:extLst>
              </p:cNvPr>
              <p:cNvCxnSpPr/>
              <p:nvPr/>
            </p:nvCxnSpPr>
            <p:spPr>
              <a:xfrm rot="5400000">
                <a:off x="3852981" y="1435228"/>
                <a:ext cx="876044"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701B7A28-AE25-0747-8910-E0DF00920ECE}"/>
                  </a:ext>
                </a:extLst>
              </p:cNvPr>
              <p:cNvCxnSpPr/>
              <p:nvPr/>
            </p:nvCxnSpPr>
            <p:spPr>
              <a:xfrm rot="10800000">
                <a:off x="2479890" y="1873250"/>
                <a:ext cx="1828574" cy="0"/>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13" name="Straight Connector 12">
              <a:extLst>
                <a:ext uri="{FF2B5EF4-FFF2-40B4-BE49-F238E27FC236}">
                  <a16:creationId xmlns:a16="http://schemas.microsoft.com/office/drawing/2014/main" id="{FD69AFF7-E0B3-5E4A-92C2-2613DA0ABFE0}"/>
                </a:ext>
              </a:extLst>
            </p:cNvPr>
            <p:cNvCxnSpPr/>
            <p:nvPr/>
          </p:nvCxnSpPr>
          <p:spPr>
            <a:xfrm flipV="1">
              <a:off x="861646" y="1494692"/>
              <a:ext cx="1280953" cy="379302"/>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7F50D2E-8910-9444-98CF-BD90664EFE4E}"/>
                </a:ext>
              </a:extLst>
            </p:cNvPr>
            <p:cNvCxnSpPr/>
            <p:nvPr/>
          </p:nvCxnSpPr>
          <p:spPr>
            <a:xfrm>
              <a:off x="2142599" y="1494692"/>
              <a:ext cx="1279367" cy="379302"/>
            </a:xfrm>
            <a:prstGeom prst="line">
              <a:avLst/>
            </a:prstGeom>
            <a:ln w="571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4819" name="TextBox 17">
            <a:extLst>
              <a:ext uri="{FF2B5EF4-FFF2-40B4-BE49-F238E27FC236}">
                <a16:creationId xmlns:a16="http://schemas.microsoft.com/office/drawing/2014/main" id="{7836EE69-F593-8647-981C-3255B745DBCE}"/>
              </a:ext>
            </a:extLst>
          </p:cNvPr>
          <p:cNvSpPr txBox="1">
            <a:spLocks noChangeArrowheads="1"/>
          </p:cNvSpPr>
          <p:nvPr/>
        </p:nvSpPr>
        <p:spPr bwMode="auto">
          <a:xfrm>
            <a:off x="2965450" y="1266826"/>
            <a:ext cx="1003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600" dirty="0">
                <a:solidFill>
                  <a:srgbClr val="C00000"/>
                </a:solidFill>
                <a:latin typeface="Helvetica Neue" panose="02000503000000020004" pitchFamily="2" charset="0"/>
              </a:rPr>
              <a:t>CFI</a:t>
            </a:r>
          </a:p>
        </p:txBody>
      </p:sp>
      <p:sp>
        <p:nvSpPr>
          <p:cNvPr id="34820" name="TextBox 18">
            <a:extLst>
              <a:ext uri="{FF2B5EF4-FFF2-40B4-BE49-F238E27FC236}">
                <a16:creationId xmlns:a16="http://schemas.microsoft.com/office/drawing/2014/main" id="{1443F973-5879-DD4E-9E4A-4F3898BEE42B}"/>
              </a:ext>
            </a:extLst>
          </p:cNvPr>
          <p:cNvSpPr txBox="1">
            <a:spLocks noChangeArrowheads="1"/>
          </p:cNvSpPr>
          <p:nvPr/>
        </p:nvSpPr>
        <p:spPr bwMode="auto">
          <a:xfrm>
            <a:off x="1647826" y="2698751"/>
            <a:ext cx="427196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Char char="•"/>
            </a:pPr>
            <a:r>
              <a:rPr lang="en-US" altLang="en-US" sz="2200">
                <a:latin typeface="Helvetica Neue" panose="02000503000000020004" pitchFamily="2" charset="0"/>
              </a:rPr>
              <a:t>Carefully establishes the borrower’s ability to afford the loan and repay it.</a:t>
            </a:r>
          </a:p>
          <a:p>
            <a:pPr eaLnBrk="1" hangingPunct="1"/>
            <a:endParaRPr lang="en-US" altLang="en-US" sz="2200">
              <a:latin typeface="Helvetica Neue" panose="02000503000000020004" pitchFamily="2" charset="0"/>
            </a:endParaRPr>
          </a:p>
        </p:txBody>
      </p:sp>
      <p:sp>
        <p:nvSpPr>
          <p:cNvPr id="34821" name="TextBox 21">
            <a:extLst>
              <a:ext uri="{FF2B5EF4-FFF2-40B4-BE49-F238E27FC236}">
                <a16:creationId xmlns:a16="http://schemas.microsoft.com/office/drawing/2014/main" id="{FDDA69E3-5859-1147-BDCB-BA4F5B57F5A6}"/>
              </a:ext>
            </a:extLst>
          </p:cNvPr>
          <p:cNvSpPr txBox="1">
            <a:spLocks noChangeArrowheads="1"/>
          </p:cNvSpPr>
          <p:nvPr/>
        </p:nvSpPr>
        <p:spPr bwMode="auto">
          <a:xfrm>
            <a:off x="6723064" y="2684464"/>
            <a:ext cx="3786187"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buFont typeface="Arial" panose="020B0604020202020204" pitchFamily="34" charset="0"/>
              <a:buChar char="•"/>
            </a:pPr>
            <a:r>
              <a:rPr lang="en-US" altLang="en-US" sz="2300">
                <a:latin typeface="Helvetica Neue" panose="02000503000000020004" pitchFamily="2" charset="0"/>
              </a:rPr>
              <a:t>Are able to handle debt service requirements without sacrificing their basic quality of life.</a:t>
            </a:r>
          </a:p>
        </p:txBody>
      </p:sp>
      <p:pic>
        <p:nvPicPr>
          <p:cNvPr id="34822" name="Picture 22" descr="people.gif">
            <a:extLst>
              <a:ext uri="{FF2B5EF4-FFF2-40B4-BE49-F238E27FC236}">
                <a16:creationId xmlns:a16="http://schemas.microsoft.com/office/drawing/2014/main" id="{AEEEF90C-23A0-F34C-9A37-12D700DF5D9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64451" y="882651"/>
            <a:ext cx="20669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Box 23">
            <a:extLst>
              <a:ext uri="{FF2B5EF4-FFF2-40B4-BE49-F238E27FC236}">
                <a16:creationId xmlns:a16="http://schemas.microsoft.com/office/drawing/2014/main" id="{889D7C3F-A68F-A74D-9409-2FDF50009306}"/>
              </a:ext>
            </a:extLst>
          </p:cNvPr>
          <p:cNvSpPr txBox="1">
            <a:spLocks noChangeArrowheads="1"/>
          </p:cNvSpPr>
          <p:nvPr/>
        </p:nvSpPr>
        <p:spPr bwMode="auto">
          <a:xfrm>
            <a:off x="7581901" y="2073275"/>
            <a:ext cx="20669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dirty="0">
                <a:solidFill>
                  <a:srgbClr val="00B050"/>
                </a:solidFill>
                <a:latin typeface="Helvetica Neue" panose="02000503000000020004" pitchFamily="2" charset="0"/>
              </a:rPr>
              <a:t>Borrowers</a:t>
            </a:r>
          </a:p>
        </p:txBody>
      </p:sp>
      <p:sp>
        <p:nvSpPr>
          <p:cNvPr id="34824" name="Rectangle 3">
            <a:extLst>
              <a:ext uri="{FF2B5EF4-FFF2-40B4-BE49-F238E27FC236}">
                <a16:creationId xmlns:a16="http://schemas.microsoft.com/office/drawing/2014/main" id="{04E7A90F-F888-9D42-9CA0-7B424E7B8141}"/>
              </a:ext>
            </a:extLst>
          </p:cNvPr>
          <p:cNvSpPr>
            <a:spLocks noChangeArrowheads="1"/>
          </p:cNvSpPr>
          <p:nvPr/>
        </p:nvSpPr>
        <p:spPr bwMode="auto">
          <a:xfrm>
            <a:off x="1870075" y="4344988"/>
            <a:ext cx="84899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400" b="1">
                <a:solidFill>
                  <a:srgbClr val="800000"/>
                </a:solidFill>
                <a:latin typeface="Helvetica Neue" panose="02000503000000020004" pitchFamily="2" charset="0"/>
              </a:rPr>
              <a:t>Consider this:</a:t>
            </a:r>
          </a:p>
          <a:p>
            <a:pPr eaLnBrk="1" hangingPunct="1"/>
            <a:endParaRPr lang="en-US" altLang="en-US">
              <a:latin typeface="Helvetica Neue" panose="02000503000000020004" pitchFamily="2" charset="0"/>
            </a:endParaRPr>
          </a:p>
          <a:p>
            <a:pPr eaLnBrk="1" hangingPunct="1"/>
            <a:r>
              <a:rPr lang="en-US" altLang="en-US" sz="2400">
                <a:latin typeface="Helvetica Neue" panose="02000503000000020004" pitchFamily="2" charset="0"/>
              </a:rPr>
              <a:t>Research and practical experiences shows that borrowers consistently overestimate their own capacity to repay debt.</a:t>
            </a:r>
          </a:p>
        </p:txBody>
      </p:sp>
      <p:sp>
        <p:nvSpPr>
          <p:cNvPr id="5" name="Right Arrow 4">
            <a:extLst>
              <a:ext uri="{FF2B5EF4-FFF2-40B4-BE49-F238E27FC236}">
                <a16:creationId xmlns:a16="http://schemas.microsoft.com/office/drawing/2014/main" id="{5D0EDDF9-9A6B-344B-809A-B831312946AD}"/>
              </a:ext>
            </a:extLst>
          </p:cNvPr>
          <p:cNvSpPr>
            <a:spLocks noChangeArrowheads="1"/>
          </p:cNvSpPr>
          <p:nvPr/>
        </p:nvSpPr>
        <p:spPr bwMode="auto">
          <a:xfrm>
            <a:off x="4578351" y="3462339"/>
            <a:ext cx="2144713" cy="568325"/>
          </a:xfrm>
          <a:prstGeom prst="rightArrow">
            <a:avLst>
              <a:gd name="adj1" fmla="val 50000"/>
              <a:gd name="adj2" fmla="val 50020"/>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algn="ctr" eaLnBrk="1" hangingPunct="1">
              <a:defRPr/>
            </a:pPr>
            <a:endParaRPr lang="en-US">
              <a:solidFill>
                <a:srgbClr val="FFFFFF"/>
              </a:solidFill>
              <a:ea typeface="ＭＳ Ｐゴシック" charset="-128"/>
            </a:endParaRPr>
          </a:p>
        </p:txBody>
      </p:sp>
    </p:spTree>
    <p:extLst>
      <p:ext uri="{BB962C8B-B14F-4D97-AF65-F5344CB8AC3E}">
        <p14:creationId xmlns:p14="http://schemas.microsoft.com/office/powerpoint/2010/main" val="13746370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6">
            <a:extLst>
              <a:ext uri="{FF2B5EF4-FFF2-40B4-BE49-F238E27FC236}">
                <a16:creationId xmlns:a16="http://schemas.microsoft.com/office/drawing/2014/main" id="{91AA924F-8933-944B-8782-EFEB6BFA8722}"/>
              </a:ext>
            </a:extLst>
          </p:cNvPr>
          <p:cNvSpPr txBox="1">
            <a:spLocks noChangeArrowheads="1"/>
          </p:cNvSpPr>
          <p:nvPr/>
        </p:nvSpPr>
        <p:spPr bwMode="auto">
          <a:xfrm>
            <a:off x="388365" y="784343"/>
            <a:ext cx="11255003"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lnSpc>
                <a:spcPct val="150000"/>
              </a:lnSpc>
            </a:pPr>
            <a:r>
              <a:rPr lang="en-US" altLang="en-US" sz="3200" b="1" dirty="0">
                <a:solidFill>
                  <a:srgbClr val="0070C0"/>
                </a:solidFill>
                <a:latin typeface="Futura-Bold" panose="020B0602020204020303" pitchFamily="34" charset="-79"/>
              </a:rPr>
              <a:t>Principle in Practice </a:t>
            </a:r>
          </a:p>
          <a:p>
            <a:pPr eaLnBrk="1" hangingPunct="1">
              <a:lnSpc>
                <a:spcPct val="150000"/>
              </a:lnSpc>
            </a:pPr>
            <a:endParaRPr lang="en-US" altLang="en-US" sz="2800" dirty="0">
              <a:latin typeface="Arial" panose="020B0604020202020204" pitchFamily="34" charset="0"/>
            </a:endParaRPr>
          </a:p>
          <a:p>
            <a:pPr algn="just" eaLnBrk="1" hangingPunct="1"/>
            <a:r>
              <a:rPr lang="en-US" altLang="en-US" sz="3200" dirty="0">
                <a:latin typeface="Helvetica Neue" panose="02000503000000020004" pitchFamily="2" charset="0"/>
              </a:rPr>
              <a:t>Over indebtedness is avoided in product design through carefully defined and rigorously assessed eligibility criteria and defining debt threshold limits. </a:t>
            </a:r>
          </a:p>
          <a:p>
            <a:pPr algn="just" eaLnBrk="1" hangingPunct="1"/>
            <a:endParaRPr lang="en-US" altLang="en-US" sz="3200" dirty="0">
              <a:latin typeface="Helvetica Neue" panose="02000503000000020004" pitchFamily="2" charset="0"/>
            </a:endParaRPr>
          </a:p>
          <a:p>
            <a:pPr algn="just" eaLnBrk="1" hangingPunct="1"/>
            <a:r>
              <a:rPr lang="en-US" altLang="en-US" sz="3200" dirty="0">
                <a:latin typeface="Helvetica Neue" panose="02000503000000020004" pitchFamily="2" charset="0"/>
              </a:rPr>
              <a:t>There should be rationale for target setting, incentive schemes and senior management should monitor and respond to issues around portfolio quality. </a:t>
            </a:r>
          </a:p>
        </p:txBody>
      </p:sp>
    </p:spTree>
    <p:extLst>
      <p:ext uri="{BB962C8B-B14F-4D97-AF65-F5344CB8AC3E}">
        <p14:creationId xmlns:p14="http://schemas.microsoft.com/office/powerpoint/2010/main" val="2980094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6">
            <a:extLst>
              <a:ext uri="{FF2B5EF4-FFF2-40B4-BE49-F238E27FC236}">
                <a16:creationId xmlns:a16="http://schemas.microsoft.com/office/drawing/2014/main" id="{6349527B-B038-FA4D-9413-627EC9CB7604}"/>
              </a:ext>
            </a:extLst>
          </p:cNvPr>
          <p:cNvSpPr txBox="1">
            <a:spLocks noChangeArrowheads="1"/>
          </p:cNvSpPr>
          <p:nvPr/>
        </p:nvSpPr>
        <p:spPr bwMode="auto">
          <a:xfrm>
            <a:off x="163987" y="322263"/>
            <a:ext cx="91027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800" b="1" dirty="0">
                <a:solidFill>
                  <a:srgbClr val="00B0F0"/>
                </a:solidFill>
                <a:latin typeface="Futura-Bold" panose="020B0602020204020303" pitchFamily="34" charset="-79"/>
              </a:rPr>
              <a:t>CPP#2: Adequate Standards of Care </a:t>
            </a:r>
          </a:p>
          <a:p>
            <a:pPr eaLnBrk="1" hangingPunct="1">
              <a:lnSpc>
                <a:spcPct val="150000"/>
              </a:lnSpc>
            </a:pPr>
            <a:endParaRPr lang="en-US" altLang="en-US" sz="2800" dirty="0">
              <a:solidFill>
                <a:schemeClr val="accent1">
                  <a:lumMod val="50000"/>
                </a:schemeClr>
              </a:solidFill>
              <a:latin typeface="Arial" panose="020B0604020202020204" pitchFamily="34" charset="0"/>
            </a:endParaRPr>
          </a:p>
        </p:txBody>
      </p:sp>
      <p:sp>
        <p:nvSpPr>
          <p:cNvPr id="4" name="Rectangle 3">
            <a:extLst>
              <a:ext uri="{FF2B5EF4-FFF2-40B4-BE49-F238E27FC236}">
                <a16:creationId xmlns:a16="http://schemas.microsoft.com/office/drawing/2014/main" id="{C57AF100-5A31-3342-8B4C-2CC815E9EA73}"/>
              </a:ext>
            </a:extLst>
          </p:cNvPr>
          <p:cNvSpPr/>
          <p:nvPr/>
        </p:nvSpPr>
        <p:spPr>
          <a:xfrm>
            <a:off x="748764" y="1182688"/>
            <a:ext cx="9297760" cy="1403350"/>
          </a:xfrm>
          <a:prstGeom prst="rect">
            <a:avLst/>
          </a:prstGeom>
          <a:solidFill>
            <a:srgbClr val="006BAA"/>
          </a:solidFill>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en-US" sz="2800" b="1" dirty="0">
                <a:latin typeface="Helvetica Neue" charset="0"/>
              </a:rPr>
              <a:t>Policy and well-documented process for loan approvals using appropriate information criteria</a:t>
            </a:r>
          </a:p>
        </p:txBody>
      </p:sp>
      <p:sp>
        <p:nvSpPr>
          <p:cNvPr id="5" name="Rectangle 4">
            <a:extLst>
              <a:ext uri="{FF2B5EF4-FFF2-40B4-BE49-F238E27FC236}">
                <a16:creationId xmlns:a16="http://schemas.microsoft.com/office/drawing/2014/main" id="{71AE0E5E-8874-EB4F-A471-B65D100BFA15}"/>
              </a:ext>
            </a:extLst>
          </p:cNvPr>
          <p:cNvSpPr/>
          <p:nvPr/>
        </p:nvSpPr>
        <p:spPr>
          <a:xfrm>
            <a:off x="718024" y="2851944"/>
            <a:ext cx="9328500" cy="1189037"/>
          </a:xfrm>
          <a:prstGeom prst="rect">
            <a:avLst/>
          </a:prstGeom>
          <a:solidFill>
            <a:srgbClr val="006BAA"/>
          </a:solidFill>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en-US" sz="2800" b="1" dirty="0">
                <a:latin typeface="Helvetica Neue" charset="0"/>
              </a:rPr>
              <a:t>Credit reporting information is used</a:t>
            </a:r>
            <a:endParaRPr lang="en-US" sz="2800" dirty="0">
              <a:latin typeface="Helvetica Neue" charset="0"/>
            </a:endParaRPr>
          </a:p>
        </p:txBody>
      </p:sp>
      <p:sp>
        <p:nvSpPr>
          <p:cNvPr id="6" name="Rectangle 5">
            <a:extLst>
              <a:ext uri="{FF2B5EF4-FFF2-40B4-BE49-F238E27FC236}">
                <a16:creationId xmlns:a16="http://schemas.microsoft.com/office/drawing/2014/main" id="{4BC9ECBD-50C2-0447-9E25-FAC745D59854}"/>
              </a:ext>
            </a:extLst>
          </p:cNvPr>
          <p:cNvSpPr/>
          <p:nvPr/>
        </p:nvSpPr>
        <p:spPr>
          <a:xfrm>
            <a:off x="718023" y="4322365"/>
            <a:ext cx="9328501" cy="1474788"/>
          </a:xfrm>
          <a:prstGeom prst="rect">
            <a:avLst/>
          </a:prstGeom>
          <a:solidFill>
            <a:srgbClr val="006BAA"/>
          </a:solidFill>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en-US" sz="2800" b="1" dirty="0">
                <a:latin typeface="Helvetica Neue" charset="0"/>
              </a:rPr>
              <a:t>Senior management and board monitor and respond to heightened Over-indebtedness  (OI) risk. </a:t>
            </a:r>
          </a:p>
        </p:txBody>
      </p:sp>
    </p:spTree>
    <p:extLst>
      <p:ext uri="{BB962C8B-B14F-4D97-AF65-F5344CB8AC3E}">
        <p14:creationId xmlns:p14="http://schemas.microsoft.com/office/powerpoint/2010/main" val="3562754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Box 6">
            <a:extLst>
              <a:ext uri="{FF2B5EF4-FFF2-40B4-BE49-F238E27FC236}">
                <a16:creationId xmlns:a16="http://schemas.microsoft.com/office/drawing/2014/main" id="{20FB4051-8C10-0F46-9DDF-DBB3170444A8}"/>
              </a:ext>
            </a:extLst>
          </p:cNvPr>
          <p:cNvSpPr txBox="1">
            <a:spLocks noChangeArrowheads="1"/>
          </p:cNvSpPr>
          <p:nvPr/>
        </p:nvSpPr>
        <p:spPr bwMode="auto">
          <a:xfrm>
            <a:off x="0" y="382021"/>
            <a:ext cx="87947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800" b="1" dirty="0">
                <a:solidFill>
                  <a:srgbClr val="00B0F0"/>
                </a:solidFill>
                <a:latin typeface="Futura-Bold" panose="020B0602020204020303" pitchFamily="34" charset="-79"/>
              </a:rPr>
              <a:t>CPP#2: Adequate Standards of Care </a:t>
            </a:r>
          </a:p>
          <a:p>
            <a:pPr eaLnBrk="1" hangingPunct="1">
              <a:lnSpc>
                <a:spcPct val="150000"/>
              </a:lnSpc>
            </a:pPr>
            <a:endParaRPr lang="en-US" altLang="en-US" sz="2800" dirty="0">
              <a:solidFill>
                <a:srgbClr val="00B0F0"/>
              </a:solidFill>
              <a:latin typeface="Arial" panose="020B0604020202020204" pitchFamily="34" charset="0"/>
            </a:endParaRPr>
          </a:p>
        </p:txBody>
      </p:sp>
      <p:sp>
        <p:nvSpPr>
          <p:cNvPr id="4" name="Rectangle 3">
            <a:extLst>
              <a:ext uri="{FF2B5EF4-FFF2-40B4-BE49-F238E27FC236}">
                <a16:creationId xmlns:a16="http://schemas.microsoft.com/office/drawing/2014/main" id="{C57AF100-5A31-3342-8B4C-2CC815E9EA73}"/>
              </a:ext>
            </a:extLst>
          </p:cNvPr>
          <p:cNvSpPr/>
          <p:nvPr/>
        </p:nvSpPr>
        <p:spPr>
          <a:xfrm>
            <a:off x="1258620" y="2246298"/>
            <a:ext cx="8548688" cy="1403350"/>
          </a:xfrm>
          <a:prstGeom prst="rect">
            <a:avLst/>
          </a:prstGeom>
          <a:solidFill>
            <a:srgbClr val="006BAA"/>
          </a:solidFill>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en-US" sz="2800" b="1" dirty="0">
                <a:latin typeface="Helvetica Neue" charset="0"/>
              </a:rPr>
              <a:t>Sound Portfolio Quality maintained</a:t>
            </a:r>
            <a:endParaRPr lang="en-US" sz="2800" dirty="0">
              <a:latin typeface="Helvetica Neue" charset="0"/>
            </a:endParaRPr>
          </a:p>
        </p:txBody>
      </p:sp>
      <p:sp>
        <p:nvSpPr>
          <p:cNvPr id="5" name="Rectangle 4">
            <a:extLst>
              <a:ext uri="{FF2B5EF4-FFF2-40B4-BE49-F238E27FC236}">
                <a16:creationId xmlns:a16="http://schemas.microsoft.com/office/drawing/2014/main" id="{71AE0E5E-8874-EB4F-A471-B65D100BFA15}"/>
              </a:ext>
            </a:extLst>
          </p:cNvPr>
          <p:cNvSpPr/>
          <p:nvPr/>
        </p:nvSpPr>
        <p:spPr>
          <a:xfrm>
            <a:off x="1258620" y="4178818"/>
            <a:ext cx="8548688" cy="1189037"/>
          </a:xfrm>
          <a:prstGeom prst="rect">
            <a:avLst/>
          </a:prstGeom>
          <a:solidFill>
            <a:srgbClr val="006BAA"/>
          </a:solidFill>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en-US" sz="2800" b="1" dirty="0">
                <a:latin typeface="Helvetica Neue" charset="0"/>
              </a:rPr>
              <a:t>Staff incentivized to approve quality loans</a:t>
            </a:r>
            <a:endParaRPr lang="en-US" sz="2800" dirty="0">
              <a:latin typeface="Helvetica Neue" charset="0"/>
            </a:endParaRPr>
          </a:p>
        </p:txBody>
      </p:sp>
    </p:spTree>
    <p:extLst>
      <p:ext uri="{BB962C8B-B14F-4D97-AF65-F5344CB8AC3E}">
        <p14:creationId xmlns:p14="http://schemas.microsoft.com/office/powerpoint/2010/main" val="1124563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6">
            <a:extLst>
              <a:ext uri="{FF2B5EF4-FFF2-40B4-BE49-F238E27FC236}">
                <a16:creationId xmlns:a16="http://schemas.microsoft.com/office/drawing/2014/main" id="{6349527B-B038-FA4D-9413-627EC9CB7604}"/>
              </a:ext>
            </a:extLst>
          </p:cNvPr>
          <p:cNvSpPr txBox="1">
            <a:spLocks noChangeArrowheads="1"/>
          </p:cNvSpPr>
          <p:nvPr/>
        </p:nvSpPr>
        <p:spPr bwMode="auto">
          <a:xfrm>
            <a:off x="163987" y="322263"/>
            <a:ext cx="11349726"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800" b="1" dirty="0">
                <a:solidFill>
                  <a:srgbClr val="0070C0"/>
                </a:solidFill>
                <a:latin typeface="Futura-Bold" panose="020B0602020204020303" pitchFamily="34" charset="-79"/>
              </a:rPr>
              <a:t>Prevention of Over-indebtedness – Key Take-aways</a:t>
            </a:r>
          </a:p>
          <a:p>
            <a:pPr eaLnBrk="1" hangingPunct="1">
              <a:lnSpc>
                <a:spcPct val="150000"/>
              </a:lnSpc>
            </a:pPr>
            <a:endParaRPr lang="en-US" altLang="en-US" sz="2800" dirty="0">
              <a:solidFill>
                <a:schemeClr val="accent1">
                  <a:lumMod val="50000"/>
                </a:schemeClr>
              </a:solidFill>
              <a:latin typeface="Arial" panose="020B0604020202020204" pitchFamily="34" charset="0"/>
            </a:endParaRPr>
          </a:p>
        </p:txBody>
      </p:sp>
      <p:sp>
        <p:nvSpPr>
          <p:cNvPr id="7" name="Content Placeholder 2">
            <a:extLst>
              <a:ext uri="{FF2B5EF4-FFF2-40B4-BE49-F238E27FC236}">
                <a16:creationId xmlns:a16="http://schemas.microsoft.com/office/drawing/2014/main" id="{9613ED60-DD41-684F-A712-A5AD70685BBE}"/>
              </a:ext>
            </a:extLst>
          </p:cNvPr>
          <p:cNvSpPr txBox="1">
            <a:spLocks/>
          </p:cNvSpPr>
          <p:nvPr/>
        </p:nvSpPr>
        <p:spPr>
          <a:xfrm>
            <a:off x="163987" y="1035740"/>
            <a:ext cx="11484674" cy="502920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876300" indent="-457200">
              <a:lnSpc>
                <a:spcPct val="80000"/>
              </a:lnSpc>
              <a:spcAft>
                <a:spcPct val="0"/>
              </a:spcAft>
              <a:buFontTx/>
              <a:buNone/>
            </a:pPr>
            <a:endParaRPr lang="en-US" altLang="en-US" sz="2400" dirty="0">
              <a:latin typeface="Bookman Old Style" panose="02050604050505020204" pitchFamily="18" charset="0"/>
            </a:endParaRPr>
          </a:p>
          <a:p>
            <a:pPr marL="1001713" lvl="2" indent="-342900">
              <a:spcBef>
                <a:spcPct val="0"/>
              </a:spcBef>
              <a:buFont typeface="Wingdings" pitchFamily="2" charset="2"/>
              <a:buChar char="q"/>
            </a:pPr>
            <a:r>
              <a:rPr lang="en-US" altLang="en-US" sz="2800" b="1" dirty="0">
                <a:solidFill>
                  <a:srgbClr val="0070C0"/>
                </a:solidFill>
                <a:latin typeface="Tw Cen MT" panose="020B0602020104020603" pitchFamily="34" charset="77"/>
              </a:rPr>
              <a:t>Identify causes of indebtedness </a:t>
            </a:r>
            <a:r>
              <a:rPr lang="en-US" altLang="en-US" sz="2800" b="1" dirty="0">
                <a:latin typeface="Tw Cen MT" panose="020B0602020104020603" pitchFamily="34" charset="77"/>
              </a:rPr>
              <a:t>– multiple loans; inadequate capacity analysis or unpredictable events.</a:t>
            </a:r>
          </a:p>
          <a:p>
            <a:pPr marL="1001713" lvl="2" indent="-342900">
              <a:spcBef>
                <a:spcPct val="0"/>
              </a:spcBef>
              <a:buFont typeface="Wingdings" pitchFamily="2" charset="2"/>
              <a:buChar char="q"/>
            </a:pPr>
            <a:endParaRPr lang="en-US" altLang="en-US" sz="2800" b="1" dirty="0">
              <a:latin typeface="Tw Cen MT" panose="020B0602020104020603" pitchFamily="34" charset="77"/>
            </a:endParaRPr>
          </a:p>
          <a:p>
            <a:pPr marL="1001713" lvl="2" indent="-342900">
              <a:spcBef>
                <a:spcPct val="0"/>
              </a:spcBef>
              <a:buFont typeface="Wingdings" pitchFamily="2" charset="2"/>
              <a:buChar char="q"/>
            </a:pPr>
            <a:r>
              <a:rPr lang="en-US" altLang="en-US" sz="2800" b="1" dirty="0">
                <a:solidFill>
                  <a:srgbClr val="0070C0"/>
                </a:solidFill>
                <a:latin typeface="Tw Cen MT" panose="020B0602020104020603" pitchFamily="34" charset="77"/>
              </a:rPr>
              <a:t>Establish the borrower</a:t>
            </a:r>
            <a:r>
              <a:rPr lang="ja-JP" altLang="en-US" sz="2800" b="1">
                <a:solidFill>
                  <a:srgbClr val="0070C0"/>
                </a:solidFill>
                <a:latin typeface="Tw Cen MT" panose="020B0602020104020603" pitchFamily="34" charset="77"/>
              </a:rPr>
              <a:t>’</a:t>
            </a:r>
            <a:r>
              <a:rPr lang="en-US" altLang="ja-JP" sz="2800" b="1" dirty="0">
                <a:solidFill>
                  <a:srgbClr val="0070C0"/>
                </a:solidFill>
                <a:latin typeface="Tw Cen MT" panose="020B0602020104020603" pitchFamily="34" charset="77"/>
              </a:rPr>
              <a:t>s ability </a:t>
            </a:r>
            <a:r>
              <a:rPr lang="en-US" altLang="ja-JP" sz="2800" b="1" dirty="0">
                <a:latin typeface="Tw Cen MT" panose="020B0602020104020603" pitchFamily="34" charset="77"/>
              </a:rPr>
              <a:t>to afford the loan and repay it. Train loan officers and provide incentives for thorough client screening.</a:t>
            </a:r>
          </a:p>
          <a:p>
            <a:pPr marL="1001713" lvl="2" indent="-342900">
              <a:spcBef>
                <a:spcPct val="0"/>
              </a:spcBef>
              <a:buFont typeface="Wingdings" pitchFamily="2" charset="2"/>
              <a:buChar char="q"/>
            </a:pPr>
            <a:endParaRPr lang="en-US" altLang="en-US" sz="2800" b="1" dirty="0">
              <a:latin typeface="Tw Cen MT" panose="020B0602020104020603" pitchFamily="34" charset="77"/>
            </a:endParaRPr>
          </a:p>
          <a:p>
            <a:pPr marL="1001713" lvl="2" indent="-342900">
              <a:spcBef>
                <a:spcPct val="0"/>
              </a:spcBef>
              <a:buFont typeface="Wingdings" pitchFamily="2" charset="2"/>
              <a:buChar char="q"/>
            </a:pPr>
            <a:r>
              <a:rPr lang="en-US" altLang="en-US" sz="2800" b="1" dirty="0">
                <a:solidFill>
                  <a:srgbClr val="0070C0"/>
                </a:solidFill>
                <a:latin typeface="Tw Cen MT" panose="020B0602020104020603" pitchFamily="34" charset="77"/>
              </a:rPr>
              <a:t>Monitor over-indebtedness </a:t>
            </a:r>
            <a:r>
              <a:rPr lang="en-US" altLang="en-US" sz="2800" b="1" dirty="0">
                <a:latin typeface="Tw Cen MT" panose="020B0602020104020603" pitchFamily="34" charset="77"/>
              </a:rPr>
              <a:t>– use of client &amp; finance education to create awareness.</a:t>
            </a:r>
          </a:p>
          <a:p>
            <a:pPr marL="1001713" lvl="2" indent="-342900">
              <a:spcBef>
                <a:spcPct val="0"/>
              </a:spcBef>
              <a:buFont typeface="Wingdings" pitchFamily="2" charset="2"/>
              <a:buChar char="q"/>
            </a:pPr>
            <a:endParaRPr lang="en-US" altLang="en-US" sz="2800" b="1" dirty="0">
              <a:latin typeface="Tw Cen MT" panose="020B0602020104020603" pitchFamily="34" charset="77"/>
            </a:endParaRPr>
          </a:p>
          <a:p>
            <a:pPr marL="1001713" lvl="2" indent="-342900">
              <a:spcBef>
                <a:spcPct val="0"/>
              </a:spcBef>
              <a:buFont typeface="Wingdings" pitchFamily="2" charset="2"/>
              <a:buChar char="q"/>
            </a:pPr>
            <a:r>
              <a:rPr lang="en-US" altLang="en-US" sz="2800" b="1" dirty="0">
                <a:solidFill>
                  <a:srgbClr val="0070C0"/>
                </a:solidFill>
                <a:latin typeface="Tw Cen MT" panose="020B0602020104020603" pitchFamily="34" charset="77"/>
              </a:rPr>
              <a:t>Verify credit history </a:t>
            </a:r>
            <a:r>
              <a:rPr lang="en-US" altLang="en-US" sz="2800" b="1" dirty="0">
                <a:latin typeface="Tw Cen MT" panose="020B0602020104020603" pitchFamily="34" charset="77"/>
              </a:rPr>
              <a:t>– where credit bureau is available especially in competitive markets.</a:t>
            </a:r>
          </a:p>
          <a:p>
            <a:pPr marL="1001713" lvl="2" indent="-342900">
              <a:spcBef>
                <a:spcPct val="0"/>
              </a:spcBef>
              <a:buFont typeface="Wingdings" pitchFamily="2" charset="2"/>
              <a:buChar char="q"/>
            </a:pPr>
            <a:endParaRPr lang="en-US" altLang="en-US" sz="2400" b="1" dirty="0">
              <a:latin typeface="Tw Cen MT" panose="020B0602020104020603" pitchFamily="34" charset="77"/>
            </a:endParaRPr>
          </a:p>
          <a:p>
            <a:pPr marL="876300" indent="-457200">
              <a:lnSpc>
                <a:spcPct val="150000"/>
              </a:lnSpc>
              <a:spcBef>
                <a:spcPct val="0"/>
              </a:spcBef>
              <a:spcAft>
                <a:spcPct val="0"/>
              </a:spcAft>
              <a:buFont typeface="Wingdings 2" pitchFamily="2" charset="2"/>
              <a:buChar char=""/>
            </a:pPr>
            <a:endParaRPr lang="en-US" altLang="en-US" dirty="0">
              <a:solidFill>
                <a:srgbClr val="006BAA"/>
              </a:solidFill>
              <a:latin typeface="Helvetica Neue" panose="02000503000000020004" pitchFamily="2" charset="0"/>
            </a:endParaRPr>
          </a:p>
          <a:p>
            <a:pPr marL="876300" indent="-457200">
              <a:lnSpc>
                <a:spcPct val="150000"/>
              </a:lnSpc>
              <a:spcBef>
                <a:spcPct val="0"/>
              </a:spcBef>
              <a:spcAft>
                <a:spcPct val="0"/>
              </a:spcAft>
              <a:buFont typeface="Wingdings 2" pitchFamily="2" charset="2"/>
              <a:buChar char=""/>
            </a:pPr>
            <a:endParaRPr lang="en-US" altLang="en-US" dirty="0">
              <a:solidFill>
                <a:srgbClr val="006BAA"/>
              </a:solidFill>
              <a:latin typeface="Helvetica Neue" panose="02000503000000020004" pitchFamily="2" charset="0"/>
            </a:endParaRPr>
          </a:p>
          <a:p>
            <a:pPr marL="876300" indent="-457200">
              <a:lnSpc>
                <a:spcPct val="150000"/>
              </a:lnSpc>
              <a:spcBef>
                <a:spcPct val="0"/>
              </a:spcBef>
              <a:spcAft>
                <a:spcPct val="0"/>
              </a:spcAft>
              <a:buFont typeface="Wingdings 2" pitchFamily="2" charset="2"/>
              <a:buChar char=""/>
            </a:pPr>
            <a:endParaRPr lang="en-US" altLang="en-US" dirty="0">
              <a:latin typeface="Century Gothic" panose="020B0502020202020204" pitchFamily="34" charset="0"/>
            </a:endParaRPr>
          </a:p>
        </p:txBody>
      </p:sp>
    </p:spTree>
    <p:extLst>
      <p:ext uri="{BB962C8B-B14F-4D97-AF65-F5344CB8AC3E}">
        <p14:creationId xmlns:p14="http://schemas.microsoft.com/office/powerpoint/2010/main" val="1368918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758AF7ED-517C-A94B-B0FA-72065839FBDD}"/>
              </a:ext>
            </a:extLst>
          </p:cNvPr>
          <p:cNvSpPr>
            <a:spLocks noGrp="1"/>
          </p:cNvSpPr>
          <p:nvPr>
            <p:ph type="title"/>
          </p:nvPr>
        </p:nvSpPr>
        <p:spPr bwMode="auto">
          <a:xfrm>
            <a:off x="87086" y="277896"/>
            <a:ext cx="8229600" cy="704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en-US" altLang="en-US" sz="3600" b="1" dirty="0">
                <a:solidFill>
                  <a:srgbClr val="0070C0"/>
                </a:solidFill>
                <a:latin typeface="Futura-Bold" panose="020B0602020204020303" pitchFamily="34" charset="-79"/>
              </a:rPr>
              <a:t>Key Messages </a:t>
            </a:r>
          </a:p>
        </p:txBody>
      </p:sp>
      <p:sp>
        <p:nvSpPr>
          <p:cNvPr id="49154" name="Content Placeholder 2">
            <a:extLst>
              <a:ext uri="{FF2B5EF4-FFF2-40B4-BE49-F238E27FC236}">
                <a16:creationId xmlns:a16="http://schemas.microsoft.com/office/drawing/2014/main" id="{8D310394-0B59-9B45-A311-2808BCF26837}"/>
              </a:ext>
            </a:extLst>
          </p:cNvPr>
          <p:cNvSpPr>
            <a:spLocks noGrp="1"/>
          </p:cNvSpPr>
          <p:nvPr>
            <p:ph idx="1"/>
          </p:nvPr>
        </p:nvSpPr>
        <p:spPr bwMode="auto">
          <a:xfrm>
            <a:off x="391885" y="1720767"/>
            <a:ext cx="11317185" cy="4856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marL="342900" indent="-342900" algn="just">
              <a:buFont typeface="Arial" panose="020B0604020202020204" pitchFamily="34" charset="0"/>
              <a:buChar char="•"/>
            </a:pPr>
            <a:r>
              <a:rPr lang="en-US" altLang="en-US" sz="2400" dirty="0">
                <a:latin typeface="Helvetica Neue" panose="02000503000000020004" pitchFamily="2" charset="0"/>
                <a:cs typeface="Arial" panose="020B0604020202020204" pitchFamily="34" charset="0"/>
              </a:rPr>
              <a:t>CFI senior management review results related to over-indebtedness in the market at least quarterly.   </a:t>
            </a:r>
          </a:p>
          <a:p>
            <a:pPr marL="342900" indent="-342900" algn="just">
              <a:buFont typeface="Arial" panose="020B0604020202020204" pitchFamily="34" charset="0"/>
              <a:buChar char="•"/>
            </a:pPr>
            <a:r>
              <a:rPr lang="en-US" altLang="en-US" sz="2400" dirty="0">
                <a:latin typeface="Helvetica Neue" panose="02000503000000020004" pitchFamily="2" charset="0"/>
                <a:cs typeface="Arial" panose="020B0604020202020204" pitchFamily="34" charset="0"/>
              </a:rPr>
              <a:t>CFI verifies that third parties train staffs  on loan analysis and the credit approval process.</a:t>
            </a:r>
          </a:p>
          <a:p>
            <a:pPr marL="342900" indent="-342900" algn="just">
              <a:buFont typeface="Arial" panose="020B0604020202020204" pitchFamily="34" charset="0"/>
              <a:buChar char="•"/>
            </a:pPr>
            <a:r>
              <a:rPr lang="en-US" altLang="en-US" sz="2400" dirty="0">
                <a:latin typeface="Helvetica Neue" panose="02000503000000020004" pitchFamily="2" charset="0"/>
                <a:cs typeface="Arial" panose="020B0604020202020204" pitchFamily="34" charset="0"/>
              </a:rPr>
              <a:t>CFI defines PAR levels that trigger additional internal monitoring and response.  </a:t>
            </a:r>
          </a:p>
          <a:p>
            <a:pPr marL="342900" indent="-342900" algn="just">
              <a:buFont typeface="Arial" panose="020B0604020202020204" pitchFamily="34" charset="0"/>
              <a:buChar char="•"/>
            </a:pPr>
            <a:r>
              <a:rPr lang="en-US" altLang="en-US" sz="2400" dirty="0">
                <a:latin typeface="Helvetica Neue" panose="02000503000000020004" pitchFamily="2" charset="0"/>
                <a:cs typeface="Arial" panose="020B0604020202020204" pitchFamily="34" charset="0"/>
              </a:rPr>
              <a:t>CFI has rigorous internal control process for credit underwriting process.</a:t>
            </a:r>
          </a:p>
          <a:p>
            <a:pPr marL="342900" indent="-342900" algn="just">
              <a:buFont typeface="Arial" panose="020B0604020202020204" pitchFamily="34" charset="0"/>
              <a:buChar char="•"/>
            </a:pPr>
            <a:r>
              <a:rPr lang="en-US" altLang="en-US" sz="2400" dirty="0">
                <a:latin typeface="Helvetica Neue" panose="02000503000000020004" pitchFamily="2" charset="0"/>
                <a:cs typeface="Arial" panose="020B0604020202020204" pitchFamily="34" charset="0"/>
              </a:rPr>
              <a:t>In last 3 years, if the Credit Risk &gt; 10% then FI/Sacco demonstrates corrective actions. </a:t>
            </a:r>
          </a:p>
          <a:p>
            <a:pPr marL="342900" indent="-342900" algn="just">
              <a:buFont typeface="Arial" panose="020B0604020202020204" pitchFamily="34" charset="0"/>
              <a:buChar char="•"/>
            </a:pPr>
            <a:r>
              <a:rPr lang="en-US" altLang="en-US" sz="2400" dirty="0">
                <a:latin typeface="Helvetica Neue" panose="02000503000000020004" pitchFamily="2" charset="0"/>
                <a:cs typeface="Arial" panose="020B0604020202020204" pitchFamily="34" charset="0"/>
              </a:rPr>
              <a:t>For overheated markets, CFI adopts risk mitigating policies, i.e. slower growth, conservative loan approval.</a:t>
            </a:r>
          </a:p>
        </p:txBody>
      </p:sp>
    </p:spTree>
    <p:extLst>
      <p:ext uri="{BB962C8B-B14F-4D97-AF65-F5344CB8AC3E}">
        <p14:creationId xmlns:p14="http://schemas.microsoft.com/office/powerpoint/2010/main" val="1970892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a:extLst>
              <a:ext uri="{FF2B5EF4-FFF2-40B4-BE49-F238E27FC236}">
                <a16:creationId xmlns:a16="http://schemas.microsoft.com/office/drawing/2014/main" id="{725CB91A-9023-2F4B-B11E-CD6C00633AC8}"/>
              </a:ext>
            </a:extLst>
          </p:cNvPr>
          <p:cNvSpPr>
            <a:spLocks noGrp="1"/>
          </p:cNvSpPr>
          <p:nvPr>
            <p:ph type="title"/>
          </p:nvPr>
        </p:nvSpPr>
        <p:spPr>
          <a:xfrm>
            <a:off x="0" y="149433"/>
            <a:ext cx="9115425" cy="990600"/>
          </a:xfrm>
        </p:spPr>
        <p:txBody>
          <a:bodyPr>
            <a:normAutofit/>
          </a:bodyPr>
          <a:lstStyle/>
          <a:p>
            <a:pPr eaLnBrk="1" hangingPunct="1"/>
            <a:r>
              <a:rPr lang="en-GB" altLang="en-US" sz="3600" dirty="0">
                <a:solidFill>
                  <a:srgbClr val="0070C0"/>
                </a:solidFill>
                <a:latin typeface="Aharoni" pitchFamily="2" charset="0"/>
              </a:rPr>
              <a:t>Self Introduction – Rose </a:t>
            </a:r>
            <a:r>
              <a:rPr lang="en-GB" altLang="en-US" sz="3600" dirty="0" err="1">
                <a:solidFill>
                  <a:srgbClr val="0070C0"/>
                </a:solidFill>
                <a:latin typeface="Aharoni" pitchFamily="2" charset="0"/>
              </a:rPr>
              <a:t>Mwaniki</a:t>
            </a:r>
            <a:r>
              <a:rPr lang="en-GB" altLang="en-US" sz="3600" dirty="0">
                <a:solidFill>
                  <a:srgbClr val="0070C0"/>
                </a:solidFill>
                <a:latin typeface="Aharoni" pitchFamily="2" charset="0"/>
              </a:rPr>
              <a:t> </a:t>
            </a:r>
          </a:p>
        </p:txBody>
      </p:sp>
      <p:sp>
        <p:nvSpPr>
          <p:cNvPr id="14338" name="Rectangle 3">
            <a:extLst>
              <a:ext uri="{FF2B5EF4-FFF2-40B4-BE49-F238E27FC236}">
                <a16:creationId xmlns:a16="http://schemas.microsoft.com/office/drawing/2014/main" id="{42EC8FE1-C108-204F-8E6A-CD76E17E840D}"/>
              </a:ext>
            </a:extLst>
          </p:cNvPr>
          <p:cNvSpPr>
            <a:spLocks noGrp="1"/>
          </p:cNvSpPr>
          <p:nvPr>
            <p:ph sz="quarter" idx="1"/>
          </p:nvPr>
        </p:nvSpPr>
        <p:spPr>
          <a:xfrm>
            <a:off x="3215244" y="1555669"/>
            <a:ext cx="8976756" cy="4488871"/>
          </a:xfrm>
        </p:spPr>
        <p:txBody>
          <a:bodyPr>
            <a:normAutofit fontScale="85000" lnSpcReduction="20000"/>
          </a:bodyPr>
          <a:lstStyle/>
          <a:p>
            <a:pPr>
              <a:defRPr/>
            </a:pPr>
            <a:endParaRPr lang="en-US" sz="2400" b="1" dirty="0">
              <a:solidFill>
                <a:srgbClr val="4D4D4D"/>
              </a:solidFill>
              <a:latin typeface="Arial" panose="020B0604020202020204" pitchFamily="34" charset="0"/>
              <a:ea typeface="MS PGothic" pitchFamily="34" charset="-128"/>
              <a:cs typeface="Arial" panose="020B0604020202020204" pitchFamily="34" charset="0"/>
            </a:endParaRPr>
          </a:p>
          <a:p>
            <a:pPr marL="0" indent="0">
              <a:buNone/>
              <a:defRPr/>
            </a:pPr>
            <a:r>
              <a:rPr lang="en-US" sz="3000" b="1" dirty="0">
                <a:solidFill>
                  <a:srgbClr val="4D4D4D"/>
                </a:solidFill>
                <a:ea typeface="MS PGothic" pitchFamily="34" charset="-128"/>
                <a:cs typeface="Arial" panose="020B0604020202020204" pitchFamily="34" charset="0"/>
              </a:rPr>
              <a:t>Financial Inclusion/Rural Finance Expert</a:t>
            </a:r>
          </a:p>
          <a:p>
            <a:pPr marL="0" indent="0">
              <a:buNone/>
              <a:defRPr/>
            </a:pPr>
            <a:r>
              <a:rPr lang="en-US" sz="3000" b="1" dirty="0">
                <a:solidFill>
                  <a:srgbClr val="4D4D4D"/>
                </a:solidFill>
                <a:ea typeface="MS PGothic" pitchFamily="34" charset="-128"/>
                <a:cs typeface="Arial" panose="020B0604020202020204" pitchFamily="34" charset="0"/>
              </a:rPr>
              <a:t> </a:t>
            </a:r>
            <a:endParaRPr lang="en-US" sz="3000" dirty="0">
              <a:solidFill>
                <a:srgbClr val="4D4D4D"/>
              </a:solidFill>
              <a:ea typeface="MS PGothic" pitchFamily="34" charset="-128"/>
              <a:cs typeface="Arial" panose="020B0604020202020204" pitchFamily="34" charset="0"/>
            </a:endParaRPr>
          </a:p>
          <a:p>
            <a:pPr marL="285750" indent="-285750">
              <a:buFont typeface="Arial" panose="020B0604020202020204" pitchFamily="34" charset="0"/>
              <a:buChar char="•"/>
              <a:defRPr/>
            </a:pPr>
            <a:r>
              <a:rPr lang="en-US" sz="3000" dirty="0">
                <a:solidFill>
                  <a:srgbClr val="4D4D4D"/>
                </a:solidFill>
                <a:ea typeface="MS PGothic" pitchFamily="34" charset="-128"/>
                <a:cs typeface="Arial" panose="020B0604020202020204" pitchFamily="34" charset="0"/>
              </a:rPr>
              <a:t>Fourteen years working within MF</a:t>
            </a:r>
          </a:p>
          <a:p>
            <a:pPr marL="285750" indent="-285750">
              <a:buFont typeface="Arial" panose="020B0604020202020204" pitchFamily="34" charset="0"/>
              <a:buChar char="•"/>
              <a:defRPr/>
            </a:pPr>
            <a:r>
              <a:rPr lang="en-US" sz="3000" dirty="0">
                <a:solidFill>
                  <a:srgbClr val="4D4D4D"/>
                </a:solidFill>
                <a:ea typeface="MS PGothic" pitchFamily="34" charset="-128"/>
                <a:cs typeface="Arial" panose="020B0604020202020204" pitchFamily="34" charset="0"/>
              </a:rPr>
              <a:t>Sixteen years consulting in Africa </a:t>
            </a:r>
          </a:p>
          <a:p>
            <a:pPr marL="285750" indent="-285750">
              <a:buFont typeface="Arial" panose="020B0604020202020204" pitchFamily="34" charset="0"/>
              <a:buChar char="•"/>
              <a:defRPr/>
            </a:pPr>
            <a:r>
              <a:rPr lang="en-US" sz="3000" dirty="0">
                <a:solidFill>
                  <a:srgbClr val="4D4D4D"/>
                </a:solidFill>
                <a:ea typeface="MS PGothic" pitchFamily="34" charset="-128"/>
                <a:cs typeface="Arial" panose="020B0604020202020204" pitchFamily="34" charset="0"/>
              </a:rPr>
              <a:t>Consumer Protection Expert </a:t>
            </a:r>
          </a:p>
          <a:p>
            <a:pPr marL="285750" indent="-285750">
              <a:buFont typeface="Arial" panose="020B0604020202020204" pitchFamily="34" charset="0"/>
              <a:buChar char="•"/>
              <a:defRPr/>
            </a:pPr>
            <a:r>
              <a:rPr lang="en-US" sz="3000" dirty="0">
                <a:solidFill>
                  <a:srgbClr val="4D4D4D"/>
                </a:solidFill>
                <a:ea typeface="MS PGothic" pitchFamily="34" charset="-128"/>
                <a:cs typeface="Arial" panose="020B0604020202020204" pitchFamily="34" charset="0"/>
              </a:rPr>
              <a:t>Consultant – World Bank Group </a:t>
            </a:r>
          </a:p>
          <a:p>
            <a:pPr>
              <a:defRPr/>
            </a:pPr>
            <a:endParaRPr lang="en-US" sz="3000" i="1" dirty="0">
              <a:solidFill>
                <a:srgbClr val="4D4D4D"/>
              </a:solidFill>
              <a:ea typeface="MS PGothic" pitchFamily="34" charset="-128"/>
              <a:cs typeface="Arial" panose="020B0604020202020204" pitchFamily="34" charset="0"/>
            </a:endParaRPr>
          </a:p>
          <a:p>
            <a:pPr marL="0" indent="0">
              <a:buNone/>
              <a:defRPr/>
            </a:pPr>
            <a:r>
              <a:rPr lang="en-US" sz="3000" b="1" i="1" dirty="0">
                <a:solidFill>
                  <a:srgbClr val="4D4D4D"/>
                </a:solidFill>
                <a:ea typeface="MS PGothic" pitchFamily="34" charset="-128"/>
                <a:cs typeface="Arial" panose="020B0604020202020204" pitchFamily="34" charset="0"/>
              </a:rPr>
              <a:t>Contact</a:t>
            </a:r>
            <a:r>
              <a:rPr lang="en-US" sz="3000" i="1" dirty="0">
                <a:solidFill>
                  <a:srgbClr val="4D4D4D"/>
                </a:solidFill>
                <a:ea typeface="MS PGothic" pitchFamily="34" charset="-128"/>
                <a:cs typeface="Arial" panose="020B0604020202020204" pitchFamily="34" charset="0"/>
              </a:rPr>
              <a:t>: 	</a:t>
            </a:r>
            <a:r>
              <a:rPr lang="en-US" sz="3000" i="1" dirty="0">
                <a:solidFill>
                  <a:srgbClr val="4D4D4D"/>
                </a:solidFill>
                <a:ea typeface="MS PGothic" pitchFamily="34" charset="-128"/>
                <a:cs typeface="Arial" panose="020B0604020202020204" pitchFamily="34" charset="0"/>
                <a:hlinkClick r:id="rId3"/>
              </a:rPr>
              <a:t>mwarose@gmail.com</a:t>
            </a:r>
            <a:endParaRPr lang="en-US" sz="3000" i="1" dirty="0">
              <a:solidFill>
                <a:srgbClr val="4D4D4D"/>
              </a:solidFill>
              <a:ea typeface="MS PGothic" pitchFamily="34" charset="-128"/>
              <a:cs typeface="Arial" panose="020B0604020202020204" pitchFamily="34" charset="0"/>
            </a:endParaRPr>
          </a:p>
          <a:p>
            <a:pPr marL="0" indent="0">
              <a:buNone/>
              <a:defRPr/>
            </a:pPr>
            <a:r>
              <a:rPr lang="en-US" sz="3200" dirty="0">
                <a:solidFill>
                  <a:srgbClr val="0070C0"/>
                </a:solidFill>
                <a:ea typeface="MS PGothic" pitchFamily="34" charset="-128"/>
                <a:hlinkClick r:id="rId4"/>
              </a:rPr>
              <a:t>		rmwaniki1@worldbank.org</a:t>
            </a:r>
            <a:endParaRPr lang="en-US" sz="3200" dirty="0">
              <a:solidFill>
                <a:srgbClr val="0070C0"/>
              </a:solidFill>
              <a:ea typeface="MS PGothic" pitchFamily="34" charset="-128"/>
            </a:endParaRPr>
          </a:p>
          <a:p>
            <a:pPr marL="0" indent="0">
              <a:buNone/>
              <a:defRPr/>
            </a:pPr>
            <a:endParaRPr lang="en-US" sz="3000" i="1" dirty="0">
              <a:solidFill>
                <a:srgbClr val="4D4D4D"/>
              </a:solidFill>
              <a:ea typeface="MS PGothic" pitchFamily="34" charset="-128"/>
              <a:cs typeface="Arial" panose="020B0604020202020204" pitchFamily="34" charset="0"/>
            </a:endParaRPr>
          </a:p>
        </p:txBody>
      </p:sp>
      <p:pic>
        <p:nvPicPr>
          <p:cNvPr id="14339" name="Picture 3">
            <a:extLst>
              <a:ext uri="{FF2B5EF4-FFF2-40B4-BE49-F238E27FC236}">
                <a16:creationId xmlns:a16="http://schemas.microsoft.com/office/drawing/2014/main" id="{0CBE4DA2-8991-6A4B-9E32-6F110757E06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745674"/>
            <a:ext cx="2743200" cy="4607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3747591"/>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D102933-D0FE-0046-B711-282D6612E013}"/>
              </a:ext>
            </a:extLst>
          </p:cNvPr>
          <p:cNvSpPr txBox="1">
            <a:spLocks noChangeArrowheads="1"/>
          </p:cNvSpPr>
          <p:nvPr/>
        </p:nvSpPr>
        <p:spPr bwMode="auto">
          <a:xfrm>
            <a:off x="1771650" y="0"/>
            <a:ext cx="889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b="1">
              <a:solidFill>
                <a:srgbClr val="006BAA"/>
              </a:solidFill>
              <a:latin typeface="Helvetica Neue" panose="02000503000000020004" pitchFamily="2" charset="0"/>
            </a:endParaRPr>
          </a:p>
        </p:txBody>
      </p:sp>
      <p:sp>
        <p:nvSpPr>
          <p:cNvPr id="18434" name="Title 1">
            <a:extLst>
              <a:ext uri="{FF2B5EF4-FFF2-40B4-BE49-F238E27FC236}">
                <a16:creationId xmlns:a16="http://schemas.microsoft.com/office/drawing/2014/main" id="{B59216A6-95F4-A247-AEA1-AFE78D3CD58C}"/>
              </a:ext>
            </a:extLst>
          </p:cNvPr>
          <p:cNvSpPr txBox="1">
            <a:spLocks/>
          </p:cNvSpPr>
          <p:nvPr/>
        </p:nvSpPr>
        <p:spPr bwMode="auto">
          <a:xfrm>
            <a:off x="1524000" y="399011"/>
            <a:ext cx="91059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4000" b="1" dirty="0">
                <a:solidFill>
                  <a:srgbClr val="006BAA"/>
                </a:solidFill>
                <a:latin typeface="Helvetica Neue" panose="02000503000000020004" pitchFamily="2" charset="0"/>
              </a:rPr>
              <a:t>Client Protection Principle (CPP #3) </a:t>
            </a:r>
          </a:p>
        </p:txBody>
      </p:sp>
      <p:sp>
        <p:nvSpPr>
          <p:cNvPr id="18435" name="Content Placeholder 6">
            <a:extLst>
              <a:ext uri="{FF2B5EF4-FFF2-40B4-BE49-F238E27FC236}">
                <a16:creationId xmlns:a16="http://schemas.microsoft.com/office/drawing/2014/main" id="{2C4681D0-DBAA-E149-8F75-2D58831F465A}"/>
              </a:ext>
            </a:extLst>
          </p:cNvPr>
          <p:cNvSpPr txBox="1">
            <a:spLocks/>
          </p:cNvSpPr>
          <p:nvPr/>
        </p:nvSpPr>
        <p:spPr bwMode="auto">
          <a:xfrm>
            <a:off x="1946275" y="2570855"/>
            <a:ext cx="82613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dirty="0">
              <a:latin typeface="Helvetica Neue" panose="02000503000000020004" pitchFamily="2" charset="0"/>
            </a:endParaRPr>
          </a:p>
          <a:p>
            <a:pPr algn="ctr"/>
            <a:r>
              <a:rPr lang="en-US" altLang="en-US" sz="4000" b="1" dirty="0">
                <a:solidFill>
                  <a:schemeClr val="accent2">
                    <a:lumMod val="75000"/>
                  </a:schemeClr>
                </a:solidFill>
                <a:latin typeface="Helvetica Neue" panose="02000503000000020004" pitchFamily="2" charset="0"/>
              </a:rPr>
              <a:t>Transparency </a:t>
            </a:r>
          </a:p>
        </p:txBody>
      </p:sp>
    </p:spTree>
    <p:extLst>
      <p:ext uri="{BB962C8B-B14F-4D97-AF65-F5344CB8AC3E}">
        <p14:creationId xmlns:p14="http://schemas.microsoft.com/office/powerpoint/2010/main" val="2314612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a:extLst>
              <a:ext uri="{FF2B5EF4-FFF2-40B4-BE49-F238E27FC236}">
                <a16:creationId xmlns:a16="http://schemas.microsoft.com/office/drawing/2014/main" id="{E2A3C8DA-61EF-B54B-85F1-2FD538AB766C}"/>
              </a:ext>
            </a:extLst>
          </p:cNvPr>
          <p:cNvSpPr txBox="1">
            <a:spLocks noChangeArrowheads="1"/>
          </p:cNvSpPr>
          <p:nvPr/>
        </p:nvSpPr>
        <p:spPr bwMode="auto">
          <a:xfrm>
            <a:off x="2514600" y="6248400"/>
            <a:ext cx="777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20000"/>
              </a:spcBef>
              <a:buClr>
                <a:srgbClr val="23489F"/>
              </a:buClr>
              <a:buFont typeface="Times" pitchFamily="2" charset="0"/>
              <a:buNone/>
            </a:pPr>
            <a:endParaRPr lang="es-CO" altLang="en-US" sz="2800" b="1">
              <a:latin typeface="Georgia" panose="02040502050405020303" pitchFamily="18" charset="0"/>
            </a:endParaRPr>
          </a:p>
        </p:txBody>
      </p:sp>
      <p:sp>
        <p:nvSpPr>
          <p:cNvPr id="5" name="Rectangle 2">
            <a:extLst>
              <a:ext uri="{FF2B5EF4-FFF2-40B4-BE49-F238E27FC236}">
                <a16:creationId xmlns:a16="http://schemas.microsoft.com/office/drawing/2014/main" id="{D84CF293-4A9D-B04E-9530-5CC9C2FD32E6}"/>
              </a:ext>
            </a:extLst>
          </p:cNvPr>
          <p:cNvSpPr txBox="1">
            <a:spLocks noChangeArrowheads="1"/>
          </p:cNvSpPr>
          <p:nvPr/>
        </p:nvSpPr>
        <p:spPr bwMode="auto">
          <a:xfrm>
            <a:off x="1771650" y="0"/>
            <a:ext cx="889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b="1">
              <a:solidFill>
                <a:srgbClr val="006BAA"/>
              </a:solidFill>
              <a:latin typeface="Helvetica Neue" panose="02000503000000020004" pitchFamily="2" charset="0"/>
            </a:endParaRPr>
          </a:p>
        </p:txBody>
      </p:sp>
      <p:sp>
        <p:nvSpPr>
          <p:cNvPr id="17411" name="Title 1">
            <a:extLst>
              <a:ext uri="{FF2B5EF4-FFF2-40B4-BE49-F238E27FC236}">
                <a16:creationId xmlns:a16="http://schemas.microsoft.com/office/drawing/2014/main" id="{864A2D16-42BA-C54D-B4DA-8536B4FFD7A4}"/>
              </a:ext>
            </a:extLst>
          </p:cNvPr>
          <p:cNvSpPr txBox="1">
            <a:spLocks/>
          </p:cNvSpPr>
          <p:nvPr/>
        </p:nvSpPr>
        <p:spPr bwMode="auto">
          <a:xfrm>
            <a:off x="202095" y="468312"/>
            <a:ext cx="91059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dirty="0">
                <a:solidFill>
                  <a:srgbClr val="006BAA"/>
                </a:solidFill>
                <a:latin typeface="Helvetica Neue" panose="02000503000000020004" pitchFamily="2" charset="0"/>
              </a:rPr>
              <a:t>Session Objectives </a:t>
            </a:r>
          </a:p>
        </p:txBody>
      </p:sp>
      <p:sp>
        <p:nvSpPr>
          <p:cNvPr id="17412" name="Content Placeholder 6">
            <a:extLst>
              <a:ext uri="{FF2B5EF4-FFF2-40B4-BE49-F238E27FC236}">
                <a16:creationId xmlns:a16="http://schemas.microsoft.com/office/drawing/2014/main" id="{383438C1-136D-3C44-85FE-AAB69FE6426E}"/>
              </a:ext>
            </a:extLst>
          </p:cNvPr>
          <p:cNvSpPr txBox="1">
            <a:spLocks/>
          </p:cNvSpPr>
          <p:nvPr/>
        </p:nvSpPr>
        <p:spPr bwMode="auto">
          <a:xfrm>
            <a:off x="2025650" y="3751263"/>
            <a:ext cx="82613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a:latin typeface="Helvetica Neue" panose="02000503000000020004" pitchFamily="2" charset="0"/>
            </a:endParaRPr>
          </a:p>
          <a:p>
            <a:pPr algn="ctr"/>
            <a:endParaRPr lang="en-US" altLang="en-US" sz="2800">
              <a:solidFill>
                <a:srgbClr val="0069AA"/>
              </a:solidFill>
              <a:latin typeface="Helvetica Neue" panose="02000503000000020004" pitchFamily="2" charset="0"/>
            </a:endParaRPr>
          </a:p>
        </p:txBody>
      </p:sp>
      <p:sp>
        <p:nvSpPr>
          <p:cNvPr id="12293" name="Rectangle 1">
            <a:extLst>
              <a:ext uri="{FF2B5EF4-FFF2-40B4-BE49-F238E27FC236}">
                <a16:creationId xmlns:a16="http://schemas.microsoft.com/office/drawing/2014/main" id="{D42D051C-0A30-0140-B846-E672602BE82B}"/>
              </a:ext>
            </a:extLst>
          </p:cNvPr>
          <p:cNvSpPr>
            <a:spLocks noChangeArrowheads="1"/>
          </p:cNvSpPr>
          <p:nvPr/>
        </p:nvSpPr>
        <p:spPr bwMode="auto">
          <a:xfrm>
            <a:off x="906946" y="2412207"/>
            <a:ext cx="8515350" cy="2678112"/>
          </a:xfrm>
          <a:prstGeom prst="rect">
            <a:avLst/>
          </a:prstGeom>
          <a:noFill/>
          <a:ln>
            <a:noFill/>
          </a:ln>
          <a:extLst>
            <a:ext uri="{909E8E84-426E-40dd-AFC4-6F175D3DCCD1}"/>
            <a:ext uri="{91240B29-F687-4f45-9708-019B960494DF}"/>
          </a:extLst>
        </p:spPr>
        <p:txBody>
          <a:bodyPr>
            <a:spAutoFit/>
          </a:bodyPr>
          <a:lstStyle/>
          <a:p>
            <a:pPr marL="457200" indent="-457200" algn="just">
              <a:buFont typeface="Wingdings" charset="0"/>
              <a:buChar char="§"/>
              <a:defRPr/>
            </a:pPr>
            <a:r>
              <a:rPr lang="en-US" sz="2800" b="1" dirty="0">
                <a:latin typeface="+mj-lt"/>
                <a:ea typeface="ＭＳ Ｐゴシック" charset="0"/>
                <a:cs typeface="Arial Rounded MT Bold"/>
              </a:rPr>
              <a:t>Understand why transparency is important.</a:t>
            </a:r>
          </a:p>
          <a:p>
            <a:pPr marL="457200" indent="-457200" algn="just">
              <a:buFont typeface="Wingdings" charset="0"/>
              <a:buChar char="§"/>
              <a:defRPr/>
            </a:pPr>
            <a:endParaRPr lang="en-US" sz="2800" b="1" dirty="0">
              <a:latin typeface="+mj-lt"/>
              <a:ea typeface="ＭＳ Ｐゴシック" charset="0"/>
              <a:cs typeface="Arial Rounded MT Bold"/>
            </a:endParaRPr>
          </a:p>
          <a:p>
            <a:pPr marL="457200" indent="-457200" algn="just">
              <a:buFont typeface="Wingdings" charset="0"/>
              <a:buChar char="§"/>
              <a:defRPr/>
            </a:pPr>
            <a:r>
              <a:rPr lang="en-US" sz="2800" b="1" dirty="0">
                <a:latin typeface="+mj-lt"/>
                <a:ea typeface="ＭＳ Ｐゴシック" charset="0"/>
                <a:cs typeface="Arial Rounded MT Bold"/>
              </a:rPr>
              <a:t>Outline the key standards for CPP3.</a:t>
            </a:r>
          </a:p>
          <a:p>
            <a:pPr marL="457200" indent="-457200" algn="just">
              <a:buFont typeface="Wingdings" charset="0"/>
              <a:buChar char="§"/>
              <a:defRPr/>
            </a:pPr>
            <a:endParaRPr lang="en-US" sz="2800" b="1" dirty="0">
              <a:latin typeface="+mj-lt"/>
              <a:ea typeface="ＭＳ Ｐゴシック" charset="0"/>
              <a:cs typeface="Arial Rounded MT Bold"/>
            </a:endParaRPr>
          </a:p>
          <a:p>
            <a:pPr marL="457200" indent="-457200">
              <a:buFont typeface="Wingdings" charset="0"/>
              <a:buChar char="§"/>
              <a:defRPr/>
            </a:pPr>
            <a:endParaRPr lang="en-ZW" sz="2800" b="1" dirty="0">
              <a:latin typeface="+mj-lt"/>
              <a:ea typeface="ＭＳ Ｐゴシック" charset="0"/>
              <a:cs typeface="Caecilia Roman" charset="0"/>
            </a:endParaRPr>
          </a:p>
          <a:p>
            <a:pPr eaLnBrk="1" hangingPunct="1">
              <a:defRPr/>
            </a:pPr>
            <a:endParaRPr lang="en-US" sz="2800" b="1" dirty="0">
              <a:latin typeface="+mj-lt"/>
              <a:ea typeface="ＭＳ Ｐゴシック" charset="0"/>
              <a:cs typeface="ＭＳ Ｐゴシック" charset="0"/>
            </a:endParaRPr>
          </a:p>
        </p:txBody>
      </p:sp>
    </p:spTree>
    <p:extLst>
      <p:ext uri="{BB962C8B-B14F-4D97-AF65-F5344CB8AC3E}">
        <p14:creationId xmlns:p14="http://schemas.microsoft.com/office/powerpoint/2010/main" val="18972768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D102933-D0FE-0046-B711-282D6612E013}"/>
              </a:ext>
            </a:extLst>
          </p:cNvPr>
          <p:cNvSpPr txBox="1">
            <a:spLocks noChangeArrowheads="1"/>
          </p:cNvSpPr>
          <p:nvPr/>
        </p:nvSpPr>
        <p:spPr bwMode="auto">
          <a:xfrm>
            <a:off x="1771650" y="0"/>
            <a:ext cx="889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b="1">
              <a:solidFill>
                <a:srgbClr val="006BAA"/>
              </a:solidFill>
              <a:latin typeface="Helvetica Neue" panose="02000503000000020004" pitchFamily="2" charset="0"/>
            </a:endParaRPr>
          </a:p>
        </p:txBody>
      </p:sp>
      <p:sp>
        <p:nvSpPr>
          <p:cNvPr id="18435" name="Content Placeholder 6">
            <a:extLst>
              <a:ext uri="{FF2B5EF4-FFF2-40B4-BE49-F238E27FC236}">
                <a16:creationId xmlns:a16="http://schemas.microsoft.com/office/drawing/2014/main" id="{2C4681D0-DBAA-E149-8F75-2D58831F465A}"/>
              </a:ext>
            </a:extLst>
          </p:cNvPr>
          <p:cNvSpPr txBox="1">
            <a:spLocks/>
          </p:cNvSpPr>
          <p:nvPr/>
        </p:nvSpPr>
        <p:spPr bwMode="auto">
          <a:xfrm>
            <a:off x="643494" y="1349827"/>
            <a:ext cx="10508210" cy="286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dirty="0">
              <a:latin typeface="Helvetica Neue" panose="02000503000000020004" pitchFamily="2" charset="0"/>
            </a:endParaRPr>
          </a:p>
          <a:p>
            <a:pPr algn="just"/>
            <a:r>
              <a:rPr lang="en-US" altLang="en-US" sz="2800" b="1" dirty="0">
                <a:solidFill>
                  <a:srgbClr val="800000"/>
                </a:solidFill>
              </a:rPr>
              <a:t>The Principle in Practice:</a:t>
            </a:r>
          </a:p>
          <a:p>
            <a:pPr algn="just"/>
            <a:endParaRPr lang="en-US" altLang="en-US" sz="2800" b="1" i="1" dirty="0">
              <a:solidFill>
                <a:srgbClr val="99CC00"/>
              </a:solidFill>
            </a:endParaRPr>
          </a:p>
          <a:p>
            <a:pPr algn="just"/>
            <a:r>
              <a:rPr lang="en-US" altLang="en-US" sz="2800" dirty="0"/>
              <a:t>Providers will communicate </a:t>
            </a:r>
            <a:r>
              <a:rPr lang="en-US" altLang="en-US" sz="2800" u="sng" dirty="0"/>
              <a:t>clear, sufficient, and timely </a:t>
            </a:r>
            <a:r>
              <a:rPr lang="en-US" altLang="en-US" sz="2800" dirty="0"/>
              <a:t>information in a </a:t>
            </a:r>
            <a:r>
              <a:rPr lang="en-US" altLang="en-US" sz="2800" u="sng" dirty="0"/>
              <a:t>manner and language </a:t>
            </a:r>
            <a:r>
              <a:rPr lang="en-US" altLang="en-US" sz="2800" dirty="0"/>
              <a:t>that client can understand, so that clients can make informed decisions. </a:t>
            </a:r>
          </a:p>
          <a:p>
            <a:pPr algn="just"/>
            <a:endParaRPr lang="en-US" altLang="en-US" sz="2800" dirty="0"/>
          </a:p>
          <a:p>
            <a:pPr algn="just"/>
            <a:r>
              <a:rPr lang="en-US" altLang="en-US" sz="2800" b="1" dirty="0">
                <a:solidFill>
                  <a:srgbClr val="984807"/>
                </a:solidFill>
              </a:rPr>
              <a:t>Consider this:</a:t>
            </a:r>
          </a:p>
          <a:p>
            <a:pPr algn="just"/>
            <a:endParaRPr lang="en-US" altLang="en-US" sz="2800" dirty="0"/>
          </a:p>
          <a:p>
            <a:pPr algn="just"/>
            <a:r>
              <a:rPr lang="en-US" altLang="en-US" sz="2800" dirty="0"/>
              <a:t>Transparency is a pre-condition to many of the other principles—foremost, responsible pricing. </a:t>
            </a:r>
          </a:p>
        </p:txBody>
      </p:sp>
      <p:sp>
        <p:nvSpPr>
          <p:cNvPr id="6" name="Title 1">
            <a:extLst>
              <a:ext uri="{FF2B5EF4-FFF2-40B4-BE49-F238E27FC236}">
                <a16:creationId xmlns:a16="http://schemas.microsoft.com/office/drawing/2014/main" id="{B5709492-8E58-1D42-B85D-30C2A831B992}"/>
              </a:ext>
            </a:extLst>
          </p:cNvPr>
          <p:cNvSpPr txBox="1">
            <a:spLocks/>
          </p:cNvSpPr>
          <p:nvPr/>
        </p:nvSpPr>
        <p:spPr bwMode="auto">
          <a:xfrm>
            <a:off x="109352" y="324643"/>
            <a:ext cx="91059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600" b="1" dirty="0">
                <a:solidFill>
                  <a:srgbClr val="006BAA"/>
                </a:solidFill>
                <a:latin typeface="Helvetica Neue" panose="02000503000000020004" pitchFamily="2" charset="0"/>
              </a:rPr>
              <a:t>Transparency</a:t>
            </a:r>
          </a:p>
        </p:txBody>
      </p:sp>
    </p:spTree>
    <p:extLst>
      <p:ext uri="{BB962C8B-B14F-4D97-AF65-F5344CB8AC3E}">
        <p14:creationId xmlns:p14="http://schemas.microsoft.com/office/powerpoint/2010/main" val="1452680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C8A2CF-F06E-0043-B0AB-84A224931B2E}"/>
              </a:ext>
            </a:extLst>
          </p:cNvPr>
          <p:cNvSpPr/>
          <p:nvPr/>
        </p:nvSpPr>
        <p:spPr>
          <a:xfrm>
            <a:off x="1693863" y="930276"/>
            <a:ext cx="8888412" cy="1211263"/>
          </a:xfrm>
          <a:prstGeom prst="rect">
            <a:avLst/>
          </a:prstGeom>
          <a:solidFill>
            <a:srgbClr val="006BAA"/>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b="1" dirty="0">
                <a:latin typeface="Helvetica Neue"/>
              </a:rPr>
              <a:t>Policy and documented process are in place to require transparency on product terms, conditions and pricing.</a:t>
            </a:r>
          </a:p>
        </p:txBody>
      </p:sp>
      <p:sp>
        <p:nvSpPr>
          <p:cNvPr id="33794" name="Title 2">
            <a:extLst>
              <a:ext uri="{FF2B5EF4-FFF2-40B4-BE49-F238E27FC236}">
                <a16:creationId xmlns:a16="http://schemas.microsoft.com/office/drawing/2014/main" id="{61788CB0-C682-BD49-A961-32F42CCE212B}"/>
              </a:ext>
            </a:extLst>
          </p:cNvPr>
          <p:cNvSpPr>
            <a:spLocks noGrp="1"/>
          </p:cNvSpPr>
          <p:nvPr>
            <p:ph type="title"/>
          </p:nvPr>
        </p:nvSpPr>
        <p:spPr bwMode="auto">
          <a:xfrm>
            <a:off x="1524000" y="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2800" b="1">
                <a:latin typeface="Helvetica Neue" panose="02000503000000020004" pitchFamily="2" charset="0"/>
              </a:rPr>
              <a:t>CPP #3: Adequate Standards of Care </a:t>
            </a:r>
          </a:p>
        </p:txBody>
      </p:sp>
      <p:sp>
        <p:nvSpPr>
          <p:cNvPr id="6" name="Rectangle 5">
            <a:extLst>
              <a:ext uri="{FF2B5EF4-FFF2-40B4-BE49-F238E27FC236}">
                <a16:creationId xmlns:a16="http://schemas.microsoft.com/office/drawing/2014/main" id="{25AB2E35-DF5A-EB4B-A547-D5D587FED910}"/>
              </a:ext>
            </a:extLst>
          </p:cNvPr>
          <p:cNvSpPr/>
          <p:nvPr/>
        </p:nvSpPr>
        <p:spPr>
          <a:xfrm>
            <a:off x="1693863" y="2333626"/>
            <a:ext cx="8888412" cy="1679575"/>
          </a:xfrm>
          <a:prstGeom prst="rect">
            <a:avLst/>
          </a:prstGeom>
          <a:solidFill>
            <a:srgbClr val="006BAA"/>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b="1" dirty="0">
                <a:latin typeface="Helvetica Neue"/>
                <a:ea typeface="ＭＳ Ｐゴシック" pitchFamily="34" charset="-128"/>
              </a:rPr>
              <a:t>The FI communicates with clients at an appropriate time and through appropriate channels. </a:t>
            </a:r>
            <a:endParaRPr lang="en-US" sz="2000" dirty="0">
              <a:latin typeface="Helvetica Neue"/>
            </a:endParaRPr>
          </a:p>
        </p:txBody>
      </p:sp>
      <p:sp>
        <p:nvSpPr>
          <p:cNvPr id="7" name="Rectangle 6">
            <a:extLst>
              <a:ext uri="{FF2B5EF4-FFF2-40B4-BE49-F238E27FC236}">
                <a16:creationId xmlns:a16="http://schemas.microsoft.com/office/drawing/2014/main" id="{B243D137-64BA-824B-8779-41542164834D}"/>
              </a:ext>
            </a:extLst>
          </p:cNvPr>
          <p:cNvSpPr/>
          <p:nvPr/>
        </p:nvSpPr>
        <p:spPr>
          <a:xfrm>
            <a:off x="1693863" y="4335464"/>
            <a:ext cx="8888412" cy="1641475"/>
          </a:xfrm>
          <a:prstGeom prst="rect">
            <a:avLst/>
          </a:prstGeom>
          <a:solidFill>
            <a:srgbClr val="006BAA"/>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b="1" dirty="0">
                <a:latin typeface="Helvetica Neue"/>
                <a:ea typeface="ＭＳ Ｐゴシック" pitchFamily="34" charset="-128"/>
              </a:rPr>
              <a:t>The FI takes adequate steps to ensure client understanding and support client decision making</a:t>
            </a:r>
          </a:p>
        </p:txBody>
      </p:sp>
    </p:spTree>
    <p:extLst>
      <p:ext uri="{BB962C8B-B14F-4D97-AF65-F5344CB8AC3E}">
        <p14:creationId xmlns:p14="http://schemas.microsoft.com/office/powerpoint/2010/main" val="22974824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4A415D43-CEF2-AE4D-88EE-0990FEC80308}"/>
              </a:ext>
            </a:extLst>
          </p:cNvPr>
          <p:cNvSpPr txBox="1">
            <a:spLocks/>
          </p:cNvSpPr>
          <p:nvPr/>
        </p:nvSpPr>
        <p:spPr bwMode="auto">
          <a:xfrm>
            <a:off x="89560" y="15708"/>
            <a:ext cx="91059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900" b="1" dirty="0">
                <a:solidFill>
                  <a:srgbClr val="0069AA"/>
                </a:solidFill>
                <a:latin typeface="Helvetica Neue" panose="02000503000000020004" pitchFamily="2" charset="0"/>
              </a:rPr>
              <a:t>Lack of transparency affects the client and the FI</a:t>
            </a:r>
          </a:p>
        </p:txBody>
      </p:sp>
      <p:sp>
        <p:nvSpPr>
          <p:cNvPr id="23554" name="Content Placeholder 6">
            <a:extLst>
              <a:ext uri="{FF2B5EF4-FFF2-40B4-BE49-F238E27FC236}">
                <a16:creationId xmlns:a16="http://schemas.microsoft.com/office/drawing/2014/main" id="{43395611-0037-F74E-A7A6-C68DEA52B678}"/>
              </a:ext>
            </a:extLst>
          </p:cNvPr>
          <p:cNvSpPr txBox="1">
            <a:spLocks/>
          </p:cNvSpPr>
          <p:nvPr/>
        </p:nvSpPr>
        <p:spPr bwMode="auto">
          <a:xfrm>
            <a:off x="356260" y="719137"/>
            <a:ext cx="2835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300" u="sng" dirty="0">
                <a:latin typeface="Helvetica Neue" panose="02000503000000020004" pitchFamily="2" charset="0"/>
              </a:rPr>
              <a:t>Lack of transparency</a:t>
            </a:r>
            <a:endParaRPr lang="en-US" altLang="en-US" sz="2800" u="sng" dirty="0">
              <a:latin typeface="Helvetica Neue" panose="02000503000000020004" pitchFamily="2" charset="0"/>
            </a:endParaRPr>
          </a:p>
        </p:txBody>
      </p:sp>
      <p:sp>
        <p:nvSpPr>
          <p:cNvPr id="23555" name="Content Placeholder 6">
            <a:extLst>
              <a:ext uri="{FF2B5EF4-FFF2-40B4-BE49-F238E27FC236}">
                <a16:creationId xmlns:a16="http://schemas.microsoft.com/office/drawing/2014/main" id="{0AC7E4EF-1DB6-CF45-AF78-118609930CE5}"/>
              </a:ext>
            </a:extLst>
          </p:cNvPr>
          <p:cNvSpPr txBox="1">
            <a:spLocks/>
          </p:cNvSpPr>
          <p:nvPr/>
        </p:nvSpPr>
        <p:spPr bwMode="auto">
          <a:xfrm>
            <a:off x="6770368" y="550862"/>
            <a:ext cx="2222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300" u="sng" dirty="0">
                <a:latin typeface="Helvetica Neue" panose="02000503000000020004" pitchFamily="2" charset="0"/>
              </a:rPr>
              <a:t>Effects the…</a:t>
            </a:r>
            <a:endParaRPr lang="en-US" altLang="en-US" sz="2800" u="sng" dirty="0">
              <a:latin typeface="Helvetica Neue" panose="02000503000000020004" pitchFamily="2" charset="0"/>
            </a:endParaRPr>
          </a:p>
        </p:txBody>
      </p:sp>
      <p:sp>
        <p:nvSpPr>
          <p:cNvPr id="23556" name="TextBox 9">
            <a:extLst>
              <a:ext uri="{FF2B5EF4-FFF2-40B4-BE49-F238E27FC236}">
                <a16:creationId xmlns:a16="http://schemas.microsoft.com/office/drawing/2014/main" id="{7DE5A0FC-76D7-804C-98AF-55BD057875BD}"/>
              </a:ext>
            </a:extLst>
          </p:cNvPr>
          <p:cNvSpPr txBox="1">
            <a:spLocks noChangeArrowheads="1"/>
          </p:cNvSpPr>
          <p:nvPr/>
        </p:nvSpPr>
        <p:spPr bwMode="auto">
          <a:xfrm>
            <a:off x="5402264" y="1101725"/>
            <a:ext cx="171105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b="1" dirty="0">
                <a:solidFill>
                  <a:srgbClr val="008000"/>
                </a:solidFill>
                <a:latin typeface="Helvetica Neue" panose="02000503000000020004" pitchFamily="2" charset="0"/>
              </a:rPr>
              <a:t>Client…</a:t>
            </a:r>
          </a:p>
        </p:txBody>
      </p:sp>
      <p:sp>
        <p:nvSpPr>
          <p:cNvPr id="23557" name="TextBox 10">
            <a:extLst>
              <a:ext uri="{FF2B5EF4-FFF2-40B4-BE49-F238E27FC236}">
                <a16:creationId xmlns:a16="http://schemas.microsoft.com/office/drawing/2014/main" id="{62E0ED3C-9E97-7D41-8C22-89AB0A461655}"/>
              </a:ext>
            </a:extLst>
          </p:cNvPr>
          <p:cNvSpPr txBox="1">
            <a:spLocks noChangeArrowheads="1"/>
          </p:cNvSpPr>
          <p:nvPr/>
        </p:nvSpPr>
        <p:spPr bwMode="auto">
          <a:xfrm>
            <a:off x="8097839" y="1085850"/>
            <a:ext cx="152117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000" b="1" dirty="0">
                <a:solidFill>
                  <a:srgbClr val="EB8515"/>
                </a:solidFill>
                <a:latin typeface="Helvetica Neue" panose="02000503000000020004" pitchFamily="2" charset="0"/>
              </a:rPr>
              <a:t>FI…</a:t>
            </a:r>
          </a:p>
        </p:txBody>
      </p:sp>
      <p:sp>
        <p:nvSpPr>
          <p:cNvPr id="14" name="Rectangle 13">
            <a:extLst>
              <a:ext uri="{FF2B5EF4-FFF2-40B4-BE49-F238E27FC236}">
                <a16:creationId xmlns:a16="http://schemas.microsoft.com/office/drawing/2014/main" id="{227A94C5-A6B2-A348-A6BF-DCE4EBA12CBF}"/>
              </a:ext>
            </a:extLst>
          </p:cNvPr>
          <p:cNvSpPr/>
          <p:nvPr/>
        </p:nvSpPr>
        <p:spPr>
          <a:xfrm>
            <a:off x="356260" y="1503363"/>
            <a:ext cx="4191929" cy="1371600"/>
          </a:xfrm>
          <a:prstGeom prst="rec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b="1" dirty="0">
                <a:solidFill>
                  <a:schemeClr val="tx1"/>
                </a:solidFill>
                <a:latin typeface="Helvetica Neue" charset="0"/>
                <a:ea typeface="ＭＳ Ｐゴシック" charset="-128"/>
              </a:rPr>
              <a:t>Client does not understand the maintenance fees for her savings account.</a:t>
            </a:r>
            <a:endParaRPr lang="en-US" b="1" dirty="0">
              <a:solidFill>
                <a:schemeClr val="bg1"/>
              </a:solidFill>
              <a:latin typeface="Helvetica Neue" charset="0"/>
              <a:ea typeface="ＭＳ Ｐゴシック" charset="-128"/>
            </a:endParaRPr>
          </a:p>
        </p:txBody>
      </p:sp>
      <p:sp>
        <p:nvSpPr>
          <p:cNvPr id="15" name="Rectangle 14">
            <a:extLst>
              <a:ext uri="{FF2B5EF4-FFF2-40B4-BE49-F238E27FC236}">
                <a16:creationId xmlns:a16="http://schemas.microsoft.com/office/drawing/2014/main" id="{37775445-6B4A-834A-A1A3-A9FA1FDC9322}"/>
              </a:ext>
            </a:extLst>
          </p:cNvPr>
          <p:cNvSpPr/>
          <p:nvPr/>
        </p:nvSpPr>
        <p:spPr>
          <a:xfrm>
            <a:off x="356260" y="3190875"/>
            <a:ext cx="4191929" cy="1371600"/>
          </a:xfrm>
          <a:prstGeom prst="rec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b="1" dirty="0">
                <a:solidFill>
                  <a:schemeClr val="tx1"/>
                </a:solidFill>
                <a:latin typeface="Helvetica Neue" charset="0"/>
                <a:ea typeface="ＭＳ Ｐゴシック" charset="-128"/>
              </a:rPr>
              <a:t>Client is not aware</a:t>
            </a:r>
            <a:br>
              <a:rPr lang="en-US" b="1" dirty="0">
                <a:solidFill>
                  <a:schemeClr val="tx1"/>
                </a:solidFill>
                <a:latin typeface="Helvetica Neue" charset="0"/>
                <a:ea typeface="ＭＳ Ｐゴシック" charset="-128"/>
              </a:rPr>
            </a:br>
            <a:r>
              <a:rPr lang="en-US" b="1" dirty="0">
                <a:solidFill>
                  <a:schemeClr val="tx1"/>
                </a:solidFill>
                <a:latin typeface="Helvetica Neue" charset="0"/>
                <a:ea typeface="ＭＳ Ｐゴシック" charset="-128"/>
              </a:rPr>
              <a:t>that she receives only three free ATM withdrawals before incurring fees.</a:t>
            </a:r>
          </a:p>
        </p:txBody>
      </p:sp>
      <p:sp>
        <p:nvSpPr>
          <p:cNvPr id="16" name="Rectangle 15">
            <a:extLst>
              <a:ext uri="{FF2B5EF4-FFF2-40B4-BE49-F238E27FC236}">
                <a16:creationId xmlns:a16="http://schemas.microsoft.com/office/drawing/2014/main" id="{EE37A18B-D363-3A47-AC68-B1E5BC8470CB}"/>
              </a:ext>
            </a:extLst>
          </p:cNvPr>
          <p:cNvSpPr/>
          <p:nvPr/>
        </p:nvSpPr>
        <p:spPr>
          <a:xfrm>
            <a:off x="356260" y="4876800"/>
            <a:ext cx="4191929" cy="1533525"/>
          </a:xfrm>
          <a:prstGeom prst="rec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b="1" dirty="0">
                <a:solidFill>
                  <a:schemeClr val="tx1"/>
                </a:solidFill>
                <a:latin typeface="Helvetica Neue" charset="0"/>
                <a:ea typeface="ＭＳ Ｐゴシック" charset="-128"/>
              </a:rPr>
              <a:t>Client believes that if she does not file an insurance claim, the premium will be returned to her.</a:t>
            </a:r>
          </a:p>
        </p:txBody>
      </p:sp>
      <p:sp>
        <p:nvSpPr>
          <p:cNvPr id="17" name="Oval 16">
            <a:extLst>
              <a:ext uri="{FF2B5EF4-FFF2-40B4-BE49-F238E27FC236}">
                <a16:creationId xmlns:a16="http://schemas.microsoft.com/office/drawing/2014/main" id="{74F9E287-E935-3648-9BDC-3AAB16D6920D}"/>
              </a:ext>
            </a:extLst>
          </p:cNvPr>
          <p:cNvSpPr/>
          <p:nvPr/>
        </p:nvSpPr>
        <p:spPr>
          <a:xfrm>
            <a:off x="345148" y="1325377"/>
            <a:ext cx="361950" cy="368300"/>
          </a:xfrm>
          <a:prstGeom prst="ellipse">
            <a:avLst/>
          </a:prstGeom>
          <a:solidFill>
            <a:srgbClr val="5F5F5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b="1">
                <a:solidFill>
                  <a:schemeClr val="bg1"/>
                </a:solidFill>
                <a:latin typeface="Helvetica Neue" charset="0"/>
                <a:ea typeface="ＭＳ Ｐゴシック" charset="-128"/>
              </a:rPr>
              <a:t>1</a:t>
            </a:r>
          </a:p>
        </p:txBody>
      </p:sp>
      <p:sp>
        <p:nvSpPr>
          <p:cNvPr id="18" name="Oval 17">
            <a:extLst>
              <a:ext uri="{FF2B5EF4-FFF2-40B4-BE49-F238E27FC236}">
                <a16:creationId xmlns:a16="http://schemas.microsoft.com/office/drawing/2014/main" id="{7CC16095-E0D8-6C46-907C-9EF94AF1000F}"/>
              </a:ext>
            </a:extLst>
          </p:cNvPr>
          <p:cNvSpPr/>
          <p:nvPr/>
        </p:nvSpPr>
        <p:spPr>
          <a:xfrm>
            <a:off x="358157" y="3006725"/>
            <a:ext cx="361950" cy="368300"/>
          </a:xfrm>
          <a:prstGeom prst="ellipse">
            <a:avLst/>
          </a:prstGeom>
          <a:solidFill>
            <a:srgbClr val="5F5F5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b="1">
                <a:solidFill>
                  <a:schemeClr val="bg1"/>
                </a:solidFill>
                <a:latin typeface="Helvetica Neue" charset="0"/>
                <a:ea typeface="ＭＳ Ｐゴシック" charset="-128"/>
              </a:rPr>
              <a:t>2</a:t>
            </a:r>
          </a:p>
        </p:txBody>
      </p:sp>
      <p:sp>
        <p:nvSpPr>
          <p:cNvPr id="19" name="Oval 18">
            <a:extLst>
              <a:ext uri="{FF2B5EF4-FFF2-40B4-BE49-F238E27FC236}">
                <a16:creationId xmlns:a16="http://schemas.microsoft.com/office/drawing/2014/main" id="{4B6F5E18-A94B-4545-9879-4DFE81CA5579}"/>
              </a:ext>
            </a:extLst>
          </p:cNvPr>
          <p:cNvSpPr/>
          <p:nvPr/>
        </p:nvSpPr>
        <p:spPr>
          <a:xfrm>
            <a:off x="356260" y="4691856"/>
            <a:ext cx="361950" cy="369888"/>
          </a:xfrm>
          <a:prstGeom prst="ellipse">
            <a:avLst/>
          </a:prstGeom>
          <a:solidFill>
            <a:srgbClr val="5F5F5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b="1" dirty="0">
                <a:solidFill>
                  <a:schemeClr val="bg1"/>
                </a:solidFill>
                <a:latin typeface="Helvetica Neue" charset="0"/>
                <a:ea typeface="ＭＳ Ｐゴシック" charset="-128"/>
              </a:rPr>
              <a:t>3</a:t>
            </a:r>
          </a:p>
        </p:txBody>
      </p:sp>
      <p:sp>
        <p:nvSpPr>
          <p:cNvPr id="20" name="Right Arrow 19">
            <a:extLst>
              <a:ext uri="{FF2B5EF4-FFF2-40B4-BE49-F238E27FC236}">
                <a16:creationId xmlns:a16="http://schemas.microsoft.com/office/drawing/2014/main" id="{FC6A4482-C250-DD4D-8B24-4F502D0C4B9C}"/>
              </a:ext>
            </a:extLst>
          </p:cNvPr>
          <p:cNvSpPr/>
          <p:nvPr/>
        </p:nvSpPr>
        <p:spPr>
          <a:xfrm>
            <a:off x="4752976" y="1849439"/>
            <a:ext cx="404813" cy="631825"/>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charset="-128"/>
            </a:endParaRPr>
          </a:p>
        </p:txBody>
      </p:sp>
      <p:sp>
        <p:nvSpPr>
          <p:cNvPr id="21" name="Rectangle 20">
            <a:extLst>
              <a:ext uri="{FF2B5EF4-FFF2-40B4-BE49-F238E27FC236}">
                <a16:creationId xmlns:a16="http://schemas.microsoft.com/office/drawing/2014/main" id="{56BD3195-14B6-2D41-A188-93D715CA03D2}"/>
              </a:ext>
            </a:extLst>
          </p:cNvPr>
          <p:cNvSpPr/>
          <p:nvPr/>
        </p:nvSpPr>
        <p:spPr>
          <a:xfrm>
            <a:off x="5197476" y="1497013"/>
            <a:ext cx="2640014" cy="1371600"/>
          </a:xfrm>
          <a:prstGeom prst="rect">
            <a:avLst/>
          </a:prstGeom>
          <a:solidFill>
            <a:srgbClr val="BED62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r>
              <a:rPr lang="en-US" altLang="en-US" sz="1800" b="1" dirty="0">
                <a:solidFill>
                  <a:srgbClr val="000000"/>
                </a:solidFill>
                <a:latin typeface="Helvetica Neue" panose="02000503000000020004" pitchFamily="2" charset="0"/>
              </a:rPr>
              <a:t>…sees that her savings have decreased and thinks the bank has robbed her.</a:t>
            </a:r>
          </a:p>
        </p:txBody>
      </p:sp>
      <p:sp>
        <p:nvSpPr>
          <p:cNvPr id="22" name="Rectangle 21">
            <a:extLst>
              <a:ext uri="{FF2B5EF4-FFF2-40B4-BE49-F238E27FC236}">
                <a16:creationId xmlns:a16="http://schemas.microsoft.com/office/drawing/2014/main" id="{7C08886F-2002-5C43-A836-A304E091B41D}"/>
              </a:ext>
            </a:extLst>
          </p:cNvPr>
          <p:cNvSpPr/>
          <p:nvPr/>
        </p:nvSpPr>
        <p:spPr>
          <a:xfrm>
            <a:off x="5197475" y="3006725"/>
            <a:ext cx="2684143" cy="1555749"/>
          </a:xfrm>
          <a:prstGeom prst="rect">
            <a:avLst/>
          </a:prstGeom>
          <a:solidFill>
            <a:srgbClr val="BED62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r>
              <a:rPr lang="en-US" altLang="en-US" sz="1800" b="1">
                <a:solidFill>
                  <a:srgbClr val="000000"/>
                </a:solidFill>
                <a:latin typeface="Helvetica Neue" panose="02000503000000020004" pitchFamily="2" charset="0"/>
              </a:rPr>
              <a:t>…is demoralized and does not trust ATM transactions.</a:t>
            </a:r>
          </a:p>
        </p:txBody>
      </p:sp>
      <p:sp>
        <p:nvSpPr>
          <p:cNvPr id="23" name="Rectangle 22">
            <a:extLst>
              <a:ext uri="{FF2B5EF4-FFF2-40B4-BE49-F238E27FC236}">
                <a16:creationId xmlns:a16="http://schemas.microsoft.com/office/drawing/2014/main" id="{FEEFA24C-63D7-E843-AF48-5F0E443C3D6A}"/>
              </a:ext>
            </a:extLst>
          </p:cNvPr>
          <p:cNvSpPr/>
          <p:nvPr/>
        </p:nvSpPr>
        <p:spPr>
          <a:xfrm>
            <a:off x="5227958" y="4906851"/>
            <a:ext cx="2653660" cy="1294410"/>
          </a:xfrm>
          <a:prstGeom prst="rect">
            <a:avLst/>
          </a:prstGeom>
          <a:solidFill>
            <a:srgbClr val="BED62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r>
              <a:rPr lang="en-US" altLang="en-US" sz="1800" b="1" dirty="0">
                <a:solidFill>
                  <a:srgbClr val="000000"/>
                </a:solidFill>
                <a:latin typeface="Helvetica Neue" panose="02000503000000020004" pitchFamily="2" charset="0"/>
              </a:rPr>
              <a:t>…concludes that insurance is a scam when she does not have the premium returned.</a:t>
            </a:r>
          </a:p>
        </p:txBody>
      </p:sp>
      <p:sp>
        <p:nvSpPr>
          <p:cNvPr id="25" name="Rectangle 24">
            <a:extLst>
              <a:ext uri="{FF2B5EF4-FFF2-40B4-BE49-F238E27FC236}">
                <a16:creationId xmlns:a16="http://schemas.microsoft.com/office/drawing/2014/main" id="{FC9F9947-A0BD-DB48-9D95-0310404F7A7E}"/>
              </a:ext>
            </a:extLst>
          </p:cNvPr>
          <p:cNvSpPr/>
          <p:nvPr/>
        </p:nvSpPr>
        <p:spPr>
          <a:xfrm>
            <a:off x="8075613" y="1474787"/>
            <a:ext cx="3799712" cy="1393825"/>
          </a:xfrm>
          <a:prstGeom prst="rect">
            <a:avLst/>
          </a:prstGeom>
          <a:solidFill>
            <a:srgbClr val="EB851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r>
              <a:rPr lang="en-US" altLang="en-US" sz="1800" b="1">
                <a:solidFill>
                  <a:srgbClr val="000000"/>
                </a:solidFill>
                <a:latin typeface="Helvetica Neue" panose="02000503000000020004" pitchFamily="2" charset="0"/>
              </a:rPr>
              <a:t>…loses business when client tells others about her experience.</a:t>
            </a:r>
          </a:p>
        </p:txBody>
      </p:sp>
      <p:sp>
        <p:nvSpPr>
          <p:cNvPr id="26" name="Rectangle 25">
            <a:extLst>
              <a:ext uri="{FF2B5EF4-FFF2-40B4-BE49-F238E27FC236}">
                <a16:creationId xmlns:a16="http://schemas.microsoft.com/office/drawing/2014/main" id="{BEE42CF6-38FC-3D40-9FE6-6A7A9B508F41}"/>
              </a:ext>
            </a:extLst>
          </p:cNvPr>
          <p:cNvSpPr/>
          <p:nvPr/>
        </p:nvSpPr>
        <p:spPr>
          <a:xfrm>
            <a:off x="8097839" y="3006725"/>
            <a:ext cx="3777486" cy="1555749"/>
          </a:xfrm>
          <a:prstGeom prst="rect">
            <a:avLst/>
          </a:prstGeom>
          <a:solidFill>
            <a:srgbClr val="EB851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r>
              <a:rPr lang="en-US" altLang="en-US" sz="1800" b="1">
                <a:solidFill>
                  <a:srgbClr val="000000"/>
                </a:solidFill>
                <a:latin typeface="Helvetica Neue" panose="02000503000000020004" pitchFamily="2" charset="0"/>
              </a:rPr>
              <a:t>…loses benefit of investment in new technologies.</a:t>
            </a:r>
          </a:p>
        </p:txBody>
      </p:sp>
      <p:sp>
        <p:nvSpPr>
          <p:cNvPr id="27" name="Rectangle 26">
            <a:extLst>
              <a:ext uri="{FF2B5EF4-FFF2-40B4-BE49-F238E27FC236}">
                <a16:creationId xmlns:a16="http://schemas.microsoft.com/office/drawing/2014/main" id="{C69E7C15-11E7-B04F-BC57-FD651F927E57}"/>
              </a:ext>
            </a:extLst>
          </p:cNvPr>
          <p:cNvSpPr/>
          <p:nvPr/>
        </p:nvSpPr>
        <p:spPr>
          <a:xfrm>
            <a:off x="8075613" y="4849815"/>
            <a:ext cx="3799712" cy="1408482"/>
          </a:xfrm>
          <a:prstGeom prst="rect">
            <a:avLst/>
          </a:prstGeom>
          <a:solidFill>
            <a:srgbClr val="EB851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r>
              <a:rPr lang="en-US" altLang="en-US" sz="1700" b="1" dirty="0">
                <a:solidFill>
                  <a:srgbClr val="000000"/>
                </a:solidFill>
                <a:latin typeface="Helvetica Neue" panose="02000503000000020004" pitchFamily="2" charset="0"/>
              </a:rPr>
              <a:t>…finds that products intended to add value and attract clients actually have the opposite effect.</a:t>
            </a:r>
          </a:p>
        </p:txBody>
      </p:sp>
      <p:sp>
        <p:nvSpPr>
          <p:cNvPr id="29" name="Right Arrow 28">
            <a:extLst>
              <a:ext uri="{FF2B5EF4-FFF2-40B4-BE49-F238E27FC236}">
                <a16:creationId xmlns:a16="http://schemas.microsoft.com/office/drawing/2014/main" id="{BB2D6EF1-7993-F949-A70A-096B82DC54FE}"/>
              </a:ext>
            </a:extLst>
          </p:cNvPr>
          <p:cNvSpPr/>
          <p:nvPr/>
        </p:nvSpPr>
        <p:spPr>
          <a:xfrm>
            <a:off x="4752976" y="3546475"/>
            <a:ext cx="404813" cy="630238"/>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charset="-128"/>
            </a:endParaRPr>
          </a:p>
        </p:txBody>
      </p:sp>
      <p:sp>
        <p:nvSpPr>
          <p:cNvPr id="30" name="Right Arrow 29">
            <a:extLst>
              <a:ext uri="{FF2B5EF4-FFF2-40B4-BE49-F238E27FC236}">
                <a16:creationId xmlns:a16="http://schemas.microsoft.com/office/drawing/2014/main" id="{62988594-D5B9-3143-863B-64FBB4A4D216}"/>
              </a:ext>
            </a:extLst>
          </p:cNvPr>
          <p:cNvSpPr/>
          <p:nvPr/>
        </p:nvSpPr>
        <p:spPr>
          <a:xfrm>
            <a:off x="4752976" y="5243514"/>
            <a:ext cx="404813" cy="630237"/>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charset="-128"/>
            </a:endParaRPr>
          </a:p>
        </p:txBody>
      </p:sp>
    </p:spTree>
    <p:extLst>
      <p:ext uri="{BB962C8B-B14F-4D97-AF65-F5344CB8AC3E}">
        <p14:creationId xmlns:p14="http://schemas.microsoft.com/office/powerpoint/2010/main" val="367255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40F9A89E-7089-8544-9057-698BB1CE33CB}"/>
              </a:ext>
            </a:extLst>
          </p:cNvPr>
          <p:cNvSpPr txBox="1">
            <a:spLocks/>
          </p:cNvSpPr>
          <p:nvPr/>
        </p:nvSpPr>
        <p:spPr bwMode="auto">
          <a:xfrm>
            <a:off x="101435" y="16114"/>
            <a:ext cx="91059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900" b="1" dirty="0">
                <a:solidFill>
                  <a:srgbClr val="0069AA"/>
                </a:solidFill>
                <a:latin typeface="Helvetica Neue" panose="02000503000000020004" pitchFamily="2" charset="0"/>
              </a:rPr>
              <a:t>Lack of transparency affects the client and the FI</a:t>
            </a:r>
          </a:p>
        </p:txBody>
      </p:sp>
      <p:sp>
        <p:nvSpPr>
          <p:cNvPr id="25602" name="Content Placeholder 6">
            <a:extLst>
              <a:ext uri="{FF2B5EF4-FFF2-40B4-BE49-F238E27FC236}">
                <a16:creationId xmlns:a16="http://schemas.microsoft.com/office/drawing/2014/main" id="{3D75F297-23C1-9541-A00D-E3A5E25E3CD1}"/>
              </a:ext>
            </a:extLst>
          </p:cNvPr>
          <p:cNvSpPr txBox="1">
            <a:spLocks/>
          </p:cNvSpPr>
          <p:nvPr/>
        </p:nvSpPr>
        <p:spPr bwMode="auto">
          <a:xfrm>
            <a:off x="377826" y="835521"/>
            <a:ext cx="342227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400" u="sng" dirty="0">
                <a:latin typeface="Helvetica Neue" panose="02000503000000020004" pitchFamily="2" charset="0"/>
              </a:rPr>
              <a:t>Lack of transparency</a:t>
            </a:r>
          </a:p>
        </p:txBody>
      </p:sp>
      <p:sp>
        <p:nvSpPr>
          <p:cNvPr id="25603" name="Content Placeholder 6">
            <a:extLst>
              <a:ext uri="{FF2B5EF4-FFF2-40B4-BE49-F238E27FC236}">
                <a16:creationId xmlns:a16="http://schemas.microsoft.com/office/drawing/2014/main" id="{164F5800-3320-574C-8A2C-889BBA92F922}"/>
              </a:ext>
            </a:extLst>
          </p:cNvPr>
          <p:cNvSpPr txBox="1">
            <a:spLocks/>
          </p:cNvSpPr>
          <p:nvPr/>
        </p:nvSpPr>
        <p:spPr bwMode="auto">
          <a:xfrm>
            <a:off x="8987805" y="132795"/>
            <a:ext cx="2222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2300" u="sng" dirty="0">
                <a:latin typeface="Helvetica Neue" panose="02000503000000020004" pitchFamily="2" charset="0"/>
              </a:rPr>
              <a:t>Effects the…</a:t>
            </a:r>
            <a:endParaRPr lang="en-US" altLang="en-US" sz="2800" u="sng" dirty="0">
              <a:latin typeface="Helvetica Neue" panose="02000503000000020004" pitchFamily="2" charset="0"/>
            </a:endParaRPr>
          </a:p>
        </p:txBody>
      </p:sp>
      <p:sp>
        <p:nvSpPr>
          <p:cNvPr id="25604" name="TextBox 9">
            <a:extLst>
              <a:ext uri="{FF2B5EF4-FFF2-40B4-BE49-F238E27FC236}">
                <a16:creationId xmlns:a16="http://schemas.microsoft.com/office/drawing/2014/main" id="{99303923-FF52-2F48-BC25-7496B488C0B4}"/>
              </a:ext>
            </a:extLst>
          </p:cNvPr>
          <p:cNvSpPr txBox="1">
            <a:spLocks noChangeArrowheads="1"/>
          </p:cNvSpPr>
          <p:nvPr/>
        </p:nvSpPr>
        <p:spPr bwMode="auto">
          <a:xfrm>
            <a:off x="4515171" y="839563"/>
            <a:ext cx="17668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400" b="1" dirty="0">
                <a:solidFill>
                  <a:srgbClr val="008000"/>
                </a:solidFill>
                <a:latin typeface="Helvetica Neue" panose="02000503000000020004" pitchFamily="2" charset="0"/>
              </a:rPr>
              <a:t>Client…</a:t>
            </a:r>
          </a:p>
        </p:txBody>
      </p:sp>
      <p:sp>
        <p:nvSpPr>
          <p:cNvPr id="25605" name="TextBox 10">
            <a:extLst>
              <a:ext uri="{FF2B5EF4-FFF2-40B4-BE49-F238E27FC236}">
                <a16:creationId xmlns:a16="http://schemas.microsoft.com/office/drawing/2014/main" id="{9E7CDE07-AA57-6F45-AE15-59363755A333}"/>
              </a:ext>
            </a:extLst>
          </p:cNvPr>
          <p:cNvSpPr txBox="1">
            <a:spLocks noChangeArrowheads="1"/>
          </p:cNvSpPr>
          <p:nvPr/>
        </p:nvSpPr>
        <p:spPr bwMode="auto">
          <a:xfrm>
            <a:off x="8127072" y="858895"/>
            <a:ext cx="11094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400" b="1" dirty="0">
                <a:solidFill>
                  <a:srgbClr val="EB8515"/>
                </a:solidFill>
                <a:latin typeface="Helvetica Neue" panose="02000503000000020004" pitchFamily="2" charset="0"/>
              </a:rPr>
              <a:t>FI…</a:t>
            </a:r>
          </a:p>
        </p:txBody>
      </p:sp>
      <p:sp>
        <p:nvSpPr>
          <p:cNvPr id="14" name="Rectangle 13">
            <a:extLst>
              <a:ext uri="{FF2B5EF4-FFF2-40B4-BE49-F238E27FC236}">
                <a16:creationId xmlns:a16="http://schemas.microsoft.com/office/drawing/2014/main" id="{B0F97DAC-5F86-8D4E-AC4D-8D0EE84620CB}"/>
              </a:ext>
            </a:extLst>
          </p:cNvPr>
          <p:cNvSpPr/>
          <p:nvPr/>
        </p:nvSpPr>
        <p:spPr>
          <a:xfrm>
            <a:off x="531812" y="1489869"/>
            <a:ext cx="2835275" cy="1371600"/>
          </a:xfrm>
          <a:prstGeom prst="rec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b="1" dirty="0">
                <a:solidFill>
                  <a:schemeClr val="tx1"/>
                </a:solidFill>
                <a:latin typeface="Helvetica Neue" charset="0"/>
                <a:ea typeface="ＭＳ Ｐゴシック" charset="-128"/>
              </a:rPr>
              <a:t>Client is not aware of the penalty charges on late payment of loans </a:t>
            </a:r>
            <a:endParaRPr lang="en-US" b="1" dirty="0">
              <a:solidFill>
                <a:schemeClr val="bg1"/>
              </a:solidFill>
              <a:latin typeface="Helvetica Neue" charset="0"/>
              <a:ea typeface="ＭＳ Ｐゴシック" charset="-128"/>
            </a:endParaRPr>
          </a:p>
        </p:txBody>
      </p:sp>
      <p:sp>
        <p:nvSpPr>
          <p:cNvPr id="15" name="Rectangle 14">
            <a:extLst>
              <a:ext uri="{FF2B5EF4-FFF2-40B4-BE49-F238E27FC236}">
                <a16:creationId xmlns:a16="http://schemas.microsoft.com/office/drawing/2014/main" id="{B173F0DE-C81A-5249-9FB6-6DC845EACEEF}"/>
              </a:ext>
            </a:extLst>
          </p:cNvPr>
          <p:cNvSpPr/>
          <p:nvPr/>
        </p:nvSpPr>
        <p:spPr>
          <a:xfrm>
            <a:off x="486888" y="3155157"/>
            <a:ext cx="2835275" cy="1371600"/>
          </a:xfrm>
          <a:prstGeom prst="rec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b="1" dirty="0">
                <a:solidFill>
                  <a:schemeClr val="tx1"/>
                </a:solidFill>
                <a:latin typeface="Helvetica Neue" charset="0"/>
                <a:ea typeface="ＭＳ Ｐゴシック" charset="-128"/>
              </a:rPr>
              <a:t>Client is told of loan processing/application fee at disbursement stage. </a:t>
            </a:r>
          </a:p>
        </p:txBody>
      </p:sp>
      <p:sp>
        <p:nvSpPr>
          <p:cNvPr id="16" name="Rectangle 15">
            <a:extLst>
              <a:ext uri="{FF2B5EF4-FFF2-40B4-BE49-F238E27FC236}">
                <a16:creationId xmlns:a16="http://schemas.microsoft.com/office/drawing/2014/main" id="{6E585088-30E7-1D4F-AD6D-A1AB00DE20C9}"/>
              </a:ext>
            </a:extLst>
          </p:cNvPr>
          <p:cNvSpPr/>
          <p:nvPr/>
        </p:nvSpPr>
        <p:spPr>
          <a:xfrm>
            <a:off x="486888" y="4841876"/>
            <a:ext cx="2880199" cy="1582675"/>
          </a:xfrm>
          <a:prstGeom prst="rect">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b="1" dirty="0">
                <a:solidFill>
                  <a:schemeClr val="tx1"/>
                </a:solidFill>
                <a:latin typeface="Helvetica Neue" charset="0"/>
                <a:ea typeface="ＭＳ Ｐゴシック" charset="-128"/>
              </a:rPr>
              <a:t>Client signs loan agreement without the FI explaining collateral in simple language</a:t>
            </a:r>
          </a:p>
        </p:txBody>
      </p:sp>
      <p:sp>
        <p:nvSpPr>
          <p:cNvPr id="17" name="Oval 16">
            <a:extLst>
              <a:ext uri="{FF2B5EF4-FFF2-40B4-BE49-F238E27FC236}">
                <a16:creationId xmlns:a16="http://schemas.microsoft.com/office/drawing/2014/main" id="{E83FFA8E-1B6B-694A-A2F5-09980AF5A3C3}"/>
              </a:ext>
            </a:extLst>
          </p:cNvPr>
          <p:cNvSpPr/>
          <p:nvPr/>
        </p:nvSpPr>
        <p:spPr>
          <a:xfrm>
            <a:off x="490413" y="1317626"/>
            <a:ext cx="361950" cy="368300"/>
          </a:xfrm>
          <a:prstGeom prst="ellipse">
            <a:avLst/>
          </a:prstGeom>
          <a:solidFill>
            <a:srgbClr val="5F5F5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b="1" dirty="0">
                <a:solidFill>
                  <a:schemeClr val="bg1"/>
                </a:solidFill>
                <a:latin typeface="Helvetica Neue" charset="0"/>
                <a:ea typeface="ＭＳ Ｐゴシック" charset="-128"/>
              </a:rPr>
              <a:t>4</a:t>
            </a:r>
          </a:p>
        </p:txBody>
      </p:sp>
      <p:sp>
        <p:nvSpPr>
          <p:cNvPr id="18" name="Oval 17">
            <a:extLst>
              <a:ext uri="{FF2B5EF4-FFF2-40B4-BE49-F238E27FC236}">
                <a16:creationId xmlns:a16="http://schemas.microsoft.com/office/drawing/2014/main" id="{8BF3D4B9-D93B-3245-8D97-3D54AF6E71AF}"/>
              </a:ext>
            </a:extLst>
          </p:cNvPr>
          <p:cNvSpPr/>
          <p:nvPr/>
        </p:nvSpPr>
        <p:spPr>
          <a:xfrm>
            <a:off x="462189" y="2987676"/>
            <a:ext cx="361950" cy="368300"/>
          </a:xfrm>
          <a:prstGeom prst="ellipse">
            <a:avLst/>
          </a:prstGeom>
          <a:solidFill>
            <a:srgbClr val="5F5F5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b="1" dirty="0">
                <a:solidFill>
                  <a:schemeClr val="bg1"/>
                </a:solidFill>
                <a:latin typeface="Helvetica Neue" charset="0"/>
                <a:ea typeface="ＭＳ Ｐゴシック" charset="-128"/>
              </a:rPr>
              <a:t>5</a:t>
            </a:r>
          </a:p>
        </p:txBody>
      </p:sp>
      <p:sp>
        <p:nvSpPr>
          <p:cNvPr id="19" name="Oval 18">
            <a:extLst>
              <a:ext uri="{FF2B5EF4-FFF2-40B4-BE49-F238E27FC236}">
                <a16:creationId xmlns:a16="http://schemas.microsoft.com/office/drawing/2014/main" id="{C49F39C7-7607-ED4D-9014-08FFF7AC8DCA}"/>
              </a:ext>
            </a:extLst>
          </p:cNvPr>
          <p:cNvSpPr/>
          <p:nvPr/>
        </p:nvSpPr>
        <p:spPr>
          <a:xfrm>
            <a:off x="486888" y="4629944"/>
            <a:ext cx="361950" cy="369888"/>
          </a:xfrm>
          <a:prstGeom prst="ellipse">
            <a:avLst/>
          </a:prstGeom>
          <a:solidFill>
            <a:srgbClr val="5F5F5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b="1" dirty="0">
                <a:solidFill>
                  <a:schemeClr val="bg1"/>
                </a:solidFill>
                <a:latin typeface="Helvetica Neue" charset="0"/>
                <a:ea typeface="ＭＳ Ｐゴシック" charset="-128"/>
              </a:rPr>
              <a:t>6</a:t>
            </a:r>
          </a:p>
        </p:txBody>
      </p:sp>
      <p:sp>
        <p:nvSpPr>
          <p:cNvPr id="20" name="Right Arrow 19">
            <a:extLst>
              <a:ext uri="{FF2B5EF4-FFF2-40B4-BE49-F238E27FC236}">
                <a16:creationId xmlns:a16="http://schemas.microsoft.com/office/drawing/2014/main" id="{AA1BDF42-4F47-6245-98B8-ABD0AD5AE239}"/>
              </a:ext>
            </a:extLst>
          </p:cNvPr>
          <p:cNvSpPr/>
          <p:nvPr/>
        </p:nvSpPr>
        <p:spPr>
          <a:xfrm>
            <a:off x="4001295" y="1831975"/>
            <a:ext cx="404813" cy="631825"/>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charset="-128"/>
            </a:endParaRPr>
          </a:p>
        </p:txBody>
      </p:sp>
      <p:sp>
        <p:nvSpPr>
          <p:cNvPr id="21" name="Rectangle 20">
            <a:extLst>
              <a:ext uri="{FF2B5EF4-FFF2-40B4-BE49-F238E27FC236}">
                <a16:creationId xmlns:a16="http://schemas.microsoft.com/office/drawing/2014/main" id="{8772F3DE-08D4-B845-AA62-373BF3AF0B44}"/>
              </a:ext>
            </a:extLst>
          </p:cNvPr>
          <p:cNvSpPr/>
          <p:nvPr/>
        </p:nvSpPr>
        <p:spPr>
          <a:xfrm>
            <a:off x="4406108" y="1462087"/>
            <a:ext cx="2630484" cy="1371600"/>
          </a:xfrm>
          <a:prstGeom prst="rect">
            <a:avLst/>
          </a:prstGeom>
          <a:solidFill>
            <a:srgbClr val="BED62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r>
              <a:rPr lang="en-US" altLang="en-US" sz="1800" b="1">
                <a:solidFill>
                  <a:srgbClr val="000000"/>
                </a:solidFill>
                <a:latin typeface="Helvetica Neue" panose="02000503000000020004" pitchFamily="2" charset="0"/>
              </a:rPr>
              <a:t>…thinks the loans are expensive and the FI hides costs </a:t>
            </a:r>
          </a:p>
        </p:txBody>
      </p:sp>
      <p:sp>
        <p:nvSpPr>
          <p:cNvPr id="22" name="Rectangle 21">
            <a:extLst>
              <a:ext uri="{FF2B5EF4-FFF2-40B4-BE49-F238E27FC236}">
                <a16:creationId xmlns:a16="http://schemas.microsoft.com/office/drawing/2014/main" id="{FE87EC02-6BAF-8349-8827-0EC30574CD65}"/>
              </a:ext>
            </a:extLst>
          </p:cNvPr>
          <p:cNvSpPr/>
          <p:nvPr/>
        </p:nvSpPr>
        <p:spPr>
          <a:xfrm>
            <a:off x="4406108" y="3074357"/>
            <a:ext cx="2571986" cy="1395412"/>
          </a:xfrm>
          <a:prstGeom prst="rect">
            <a:avLst/>
          </a:prstGeom>
          <a:solidFill>
            <a:srgbClr val="BED62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r>
              <a:rPr lang="en-US" altLang="en-US" sz="1800" b="1">
                <a:solidFill>
                  <a:srgbClr val="000000"/>
                </a:solidFill>
                <a:latin typeface="Helvetica Neue" panose="02000503000000020004" pitchFamily="2" charset="0"/>
              </a:rPr>
              <a:t>…feels cheated and overcharged .</a:t>
            </a:r>
          </a:p>
        </p:txBody>
      </p:sp>
      <p:sp>
        <p:nvSpPr>
          <p:cNvPr id="23" name="Rectangle 22">
            <a:extLst>
              <a:ext uri="{FF2B5EF4-FFF2-40B4-BE49-F238E27FC236}">
                <a16:creationId xmlns:a16="http://schemas.microsoft.com/office/drawing/2014/main" id="{1C0529D2-7405-9D41-8EF0-623392F06633}"/>
              </a:ext>
            </a:extLst>
          </p:cNvPr>
          <p:cNvSpPr/>
          <p:nvPr/>
        </p:nvSpPr>
        <p:spPr>
          <a:xfrm>
            <a:off x="4457819" y="4667808"/>
            <a:ext cx="2468563" cy="1756744"/>
          </a:xfrm>
          <a:prstGeom prst="rect">
            <a:avLst/>
          </a:prstGeom>
          <a:solidFill>
            <a:srgbClr val="BED62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r>
              <a:rPr lang="en-US" altLang="en-US" sz="1800" b="1">
                <a:solidFill>
                  <a:srgbClr val="000000"/>
                </a:solidFill>
                <a:latin typeface="Helvetica Neue" panose="02000503000000020004" pitchFamily="2" charset="0"/>
              </a:rPr>
              <a:t>…concludes that FI can take their assets willingly</a:t>
            </a:r>
          </a:p>
        </p:txBody>
      </p:sp>
      <p:sp>
        <p:nvSpPr>
          <p:cNvPr id="25" name="Rectangle 24">
            <a:extLst>
              <a:ext uri="{FF2B5EF4-FFF2-40B4-BE49-F238E27FC236}">
                <a16:creationId xmlns:a16="http://schemas.microsoft.com/office/drawing/2014/main" id="{C7AEA461-6A73-E54A-8D80-F45B32D09CC2}"/>
              </a:ext>
            </a:extLst>
          </p:cNvPr>
          <p:cNvSpPr/>
          <p:nvPr/>
        </p:nvSpPr>
        <p:spPr>
          <a:xfrm>
            <a:off x="8075612" y="1439863"/>
            <a:ext cx="3134693" cy="1281112"/>
          </a:xfrm>
          <a:prstGeom prst="rect">
            <a:avLst/>
          </a:prstGeom>
          <a:solidFill>
            <a:srgbClr val="EB851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r>
              <a:rPr lang="en-US" altLang="en-US" sz="1800" b="1">
                <a:solidFill>
                  <a:srgbClr val="000000"/>
                </a:solidFill>
                <a:latin typeface="Helvetica Neue" panose="02000503000000020004" pitchFamily="2" charset="0"/>
              </a:rPr>
              <a:t>…reputation is at risk.</a:t>
            </a:r>
          </a:p>
        </p:txBody>
      </p:sp>
      <p:sp>
        <p:nvSpPr>
          <p:cNvPr id="26" name="Rectangle 25">
            <a:extLst>
              <a:ext uri="{FF2B5EF4-FFF2-40B4-BE49-F238E27FC236}">
                <a16:creationId xmlns:a16="http://schemas.microsoft.com/office/drawing/2014/main" id="{7686BF2F-7CE2-9D42-A17B-587AF216AAE8}"/>
              </a:ext>
            </a:extLst>
          </p:cNvPr>
          <p:cNvSpPr/>
          <p:nvPr/>
        </p:nvSpPr>
        <p:spPr>
          <a:xfrm>
            <a:off x="8075613" y="2987676"/>
            <a:ext cx="3134692" cy="1395413"/>
          </a:xfrm>
          <a:prstGeom prst="rect">
            <a:avLst/>
          </a:prstGeom>
          <a:solidFill>
            <a:srgbClr val="EB851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r>
              <a:rPr lang="en-US" altLang="en-US" sz="1800" b="1">
                <a:solidFill>
                  <a:srgbClr val="000000"/>
                </a:solidFill>
                <a:latin typeface="Helvetica Neue" panose="02000503000000020004" pitchFamily="2" charset="0"/>
              </a:rPr>
              <a:t>…repeat business is at stake.</a:t>
            </a:r>
          </a:p>
        </p:txBody>
      </p:sp>
      <p:sp>
        <p:nvSpPr>
          <p:cNvPr id="27" name="Rectangle 26">
            <a:extLst>
              <a:ext uri="{FF2B5EF4-FFF2-40B4-BE49-F238E27FC236}">
                <a16:creationId xmlns:a16="http://schemas.microsoft.com/office/drawing/2014/main" id="{DF31ABD8-0DB5-C947-85D1-1A726C5B54F4}"/>
              </a:ext>
            </a:extLst>
          </p:cNvPr>
          <p:cNvSpPr/>
          <p:nvPr/>
        </p:nvSpPr>
        <p:spPr>
          <a:xfrm>
            <a:off x="8075613" y="4814888"/>
            <a:ext cx="3134692" cy="1443408"/>
          </a:xfrm>
          <a:prstGeom prst="rect">
            <a:avLst/>
          </a:prstGeom>
          <a:solidFill>
            <a:srgbClr val="EB851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defRPr/>
            </a:pPr>
            <a:r>
              <a:rPr lang="en-US" altLang="en-US" sz="1700" b="1">
                <a:solidFill>
                  <a:srgbClr val="000000"/>
                </a:solidFill>
                <a:latin typeface="Helvetica Neue" panose="02000503000000020004" pitchFamily="2" charset="0"/>
              </a:rPr>
              <a:t>…finds that collateral based loans result in low loan uptake</a:t>
            </a:r>
          </a:p>
        </p:txBody>
      </p:sp>
      <p:sp>
        <p:nvSpPr>
          <p:cNvPr id="29" name="Right Arrow 28">
            <a:extLst>
              <a:ext uri="{FF2B5EF4-FFF2-40B4-BE49-F238E27FC236}">
                <a16:creationId xmlns:a16="http://schemas.microsoft.com/office/drawing/2014/main" id="{837F8C90-9FE2-4843-AF32-B4E16F86028E}"/>
              </a:ext>
            </a:extLst>
          </p:cNvPr>
          <p:cNvSpPr/>
          <p:nvPr/>
        </p:nvSpPr>
        <p:spPr>
          <a:xfrm>
            <a:off x="3963029" y="3339865"/>
            <a:ext cx="404813" cy="630238"/>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charset="-128"/>
            </a:endParaRPr>
          </a:p>
        </p:txBody>
      </p:sp>
      <p:sp>
        <p:nvSpPr>
          <p:cNvPr id="30" name="Right Arrow 29">
            <a:extLst>
              <a:ext uri="{FF2B5EF4-FFF2-40B4-BE49-F238E27FC236}">
                <a16:creationId xmlns:a16="http://schemas.microsoft.com/office/drawing/2014/main" id="{2DF130BA-E239-2947-A3E1-D73E5C03517A}"/>
              </a:ext>
            </a:extLst>
          </p:cNvPr>
          <p:cNvSpPr/>
          <p:nvPr/>
        </p:nvSpPr>
        <p:spPr>
          <a:xfrm>
            <a:off x="3963193" y="5216526"/>
            <a:ext cx="404813" cy="630237"/>
          </a:xfrm>
          <a:prstGeom prst="rightArrow">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a typeface="ＭＳ Ｐゴシック" charset="-128"/>
            </a:endParaRPr>
          </a:p>
        </p:txBody>
      </p:sp>
    </p:spTree>
    <p:extLst>
      <p:ext uri="{BB962C8B-B14F-4D97-AF65-F5344CB8AC3E}">
        <p14:creationId xmlns:p14="http://schemas.microsoft.com/office/powerpoint/2010/main" val="2576408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C411CE42-5FAF-ED42-884D-7662BCF4B2C0}"/>
              </a:ext>
            </a:extLst>
          </p:cNvPr>
          <p:cNvSpPr>
            <a:spLocks noGrp="1"/>
          </p:cNvSpPr>
          <p:nvPr>
            <p:ph type="title"/>
          </p:nvPr>
        </p:nvSpPr>
        <p:spPr bwMode="auto">
          <a:xfrm>
            <a:off x="95003" y="0"/>
            <a:ext cx="11944597" cy="1847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90000"/>
          </a:bodyPr>
          <a:lstStyle/>
          <a:p>
            <a:pPr algn="ctr"/>
            <a:r>
              <a:rPr lang="en-US" altLang="en-US" sz="3600" b="1" dirty="0">
                <a:solidFill>
                  <a:schemeClr val="accent1">
                    <a:lumMod val="50000"/>
                  </a:schemeClr>
                </a:solidFill>
                <a:latin typeface="Helvetica Neue" panose="02000503000000020004" pitchFamily="2" charset="0"/>
              </a:rPr>
              <a:t>Client Voices</a:t>
            </a:r>
            <a:br>
              <a:rPr lang="en-US" altLang="en-US" sz="2800" dirty="0">
                <a:latin typeface="Futura-Bold" panose="020B0602020204020303" pitchFamily="34" charset="-79"/>
              </a:rPr>
            </a:br>
            <a:br>
              <a:rPr lang="en-US" altLang="en-US" sz="2800" dirty="0">
                <a:latin typeface="Futura-Bold" panose="020B0602020204020303" pitchFamily="34" charset="-79"/>
              </a:rPr>
            </a:br>
            <a:r>
              <a:rPr lang="en-US" altLang="en-US" sz="2800" dirty="0">
                <a:latin typeface="Futura-Bold" panose="020B0602020204020303" pitchFamily="34" charset="-79"/>
              </a:rPr>
              <a:t>Regardless of education levels, understanding of loan terms is low.</a:t>
            </a:r>
            <a:br>
              <a:rPr lang="en-US" altLang="en-US" sz="2800" dirty="0">
                <a:latin typeface="Futura-Bold" panose="020B0602020204020303" pitchFamily="34" charset="-79"/>
              </a:rPr>
            </a:br>
            <a:br>
              <a:rPr lang="en-US" altLang="en-US" sz="2800" dirty="0">
                <a:latin typeface="Futura-Bold" panose="020B0602020204020303" pitchFamily="34" charset="-79"/>
              </a:rPr>
            </a:br>
            <a:endParaRPr lang="en-US" altLang="en-US" sz="2800" dirty="0">
              <a:latin typeface="Futura-Bold" panose="020B0602020204020303" pitchFamily="34" charset="-79"/>
            </a:endParaRPr>
          </a:p>
        </p:txBody>
      </p:sp>
      <p:sp>
        <p:nvSpPr>
          <p:cNvPr id="27650" name="Content Placeholder 6">
            <a:extLst>
              <a:ext uri="{FF2B5EF4-FFF2-40B4-BE49-F238E27FC236}">
                <a16:creationId xmlns:a16="http://schemas.microsoft.com/office/drawing/2014/main" id="{CD099F22-B07E-9E4B-9233-E37334A60EAB}"/>
              </a:ext>
            </a:extLst>
          </p:cNvPr>
          <p:cNvSpPr>
            <a:spLocks noGrp="1"/>
          </p:cNvSpPr>
          <p:nvPr>
            <p:ph idx="1"/>
          </p:nvPr>
        </p:nvSpPr>
        <p:spPr bwMode="auto">
          <a:xfrm>
            <a:off x="1981200" y="2205039"/>
            <a:ext cx="8229600" cy="3779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endParaRPr lang="en-US" altLang="en-US">
              <a:latin typeface="Caecilia Roman" charset="0"/>
            </a:endParaRPr>
          </a:p>
        </p:txBody>
      </p:sp>
      <p:graphicFrame>
        <p:nvGraphicFramePr>
          <p:cNvPr id="3" name="Chart 2">
            <a:extLst>
              <a:ext uri="{FF2B5EF4-FFF2-40B4-BE49-F238E27FC236}">
                <a16:creationId xmlns:a16="http://schemas.microsoft.com/office/drawing/2014/main" id="{AB37C46F-EDAB-B942-8ABA-F1E4C341A25D}"/>
              </a:ext>
            </a:extLst>
          </p:cNvPr>
          <p:cNvGraphicFramePr/>
          <p:nvPr>
            <p:extLst>
              <p:ext uri="{D42A27DB-BD31-4B8C-83A1-F6EECF244321}">
                <p14:modId xmlns:p14="http://schemas.microsoft.com/office/powerpoint/2010/main" val="4154353972"/>
              </p:ext>
            </p:extLst>
          </p:nvPr>
        </p:nvGraphicFramePr>
        <p:xfrm>
          <a:off x="0" y="1847274"/>
          <a:ext cx="12192000" cy="4488212"/>
        </p:xfrm>
        <a:graphic>
          <a:graphicData uri="http://schemas.openxmlformats.org/drawingml/2006/chart">
            <c:chart xmlns:c="http://schemas.openxmlformats.org/drawingml/2006/chart" xmlns:r="http://schemas.openxmlformats.org/officeDocument/2006/relationships" r:id="rId3"/>
          </a:graphicData>
        </a:graphic>
      </p:graphicFrame>
      <p:sp>
        <p:nvSpPr>
          <p:cNvPr id="4" name="Rounded Rectangle 3">
            <a:extLst>
              <a:ext uri="{FF2B5EF4-FFF2-40B4-BE49-F238E27FC236}">
                <a16:creationId xmlns:a16="http://schemas.microsoft.com/office/drawing/2014/main" id="{4578BE0C-0491-D74E-899C-07C76236350E}"/>
              </a:ext>
            </a:extLst>
          </p:cNvPr>
          <p:cNvSpPr/>
          <p:nvPr/>
        </p:nvSpPr>
        <p:spPr>
          <a:xfrm>
            <a:off x="4876800" y="3141663"/>
            <a:ext cx="4452938" cy="2754312"/>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extLst>
      <p:ext uri="{BB962C8B-B14F-4D97-AF65-F5344CB8AC3E}">
        <p14:creationId xmlns:p14="http://schemas.microsoft.com/office/powerpoint/2010/main" val="2881426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B1BC248-FE59-5242-B40B-CBC7A8D9F264}"/>
              </a:ext>
            </a:extLst>
          </p:cNvPr>
          <p:cNvSpPr txBox="1">
            <a:spLocks noChangeArrowheads="1"/>
          </p:cNvSpPr>
          <p:nvPr/>
        </p:nvSpPr>
        <p:spPr bwMode="auto">
          <a:xfrm>
            <a:off x="1771650" y="0"/>
            <a:ext cx="889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3200" b="1">
              <a:solidFill>
                <a:srgbClr val="0069AA"/>
              </a:solidFill>
              <a:latin typeface="Helvetica Neue" panose="02000503000000020004" pitchFamily="2" charset="0"/>
            </a:endParaRPr>
          </a:p>
        </p:txBody>
      </p:sp>
      <p:sp>
        <p:nvSpPr>
          <p:cNvPr id="6" name="Alternate Process 5">
            <a:extLst>
              <a:ext uri="{FF2B5EF4-FFF2-40B4-BE49-F238E27FC236}">
                <a16:creationId xmlns:a16="http://schemas.microsoft.com/office/drawing/2014/main" id="{1A4CE060-CB35-E84D-ABFD-0B0223FD4ED1}"/>
              </a:ext>
            </a:extLst>
          </p:cNvPr>
          <p:cNvSpPr>
            <a:spLocks noChangeArrowheads="1"/>
          </p:cNvSpPr>
          <p:nvPr/>
        </p:nvSpPr>
        <p:spPr bwMode="auto">
          <a:xfrm>
            <a:off x="1524000" y="1"/>
            <a:ext cx="9144000" cy="804863"/>
          </a:xfrm>
          <a:prstGeom prst="flowChartAlternateProcess">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marL="809625" indent="-809625" algn="ctr">
              <a:spcBef>
                <a:spcPct val="20000"/>
              </a:spcBef>
              <a:defRPr/>
            </a:pPr>
            <a:r>
              <a:rPr lang="en-US" sz="2400" b="1" dirty="0">
                <a:solidFill>
                  <a:srgbClr val="000000"/>
                </a:solidFill>
                <a:latin typeface="Helvetica Neue" charset="0"/>
                <a:ea typeface="ＭＳ Ｐゴシック" charset="-128"/>
              </a:rPr>
              <a:t>Good practice: Make communication </a:t>
            </a:r>
          </a:p>
          <a:p>
            <a:pPr marL="809625" indent="-809625" algn="ctr">
              <a:spcBef>
                <a:spcPct val="20000"/>
              </a:spcBef>
              <a:defRPr/>
            </a:pPr>
            <a:r>
              <a:rPr lang="en-US" sz="2400" b="1" dirty="0">
                <a:solidFill>
                  <a:srgbClr val="000000"/>
                </a:solidFill>
                <a:latin typeface="Helvetica Neue" charset="0"/>
                <a:ea typeface="ＭＳ Ｐゴシック" charset="-128"/>
              </a:rPr>
              <a:t>meaningful to the client.</a:t>
            </a:r>
          </a:p>
        </p:txBody>
      </p:sp>
      <p:sp>
        <p:nvSpPr>
          <p:cNvPr id="7" name="Alternate Process 6">
            <a:extLst>
              <a:ext uri="{FF2B5EF4-FFF2-40B4-BE49-F238E27FC236}">
                <a16:creationId xmlns:a16="http://schemas.microsoft.com/office/drawing/2014/main" id="{E5D2A29E-97D8-AC4D-88B2-6B1EE74F98E6}"/>
              </a:ext>
            </a:extLst>
          </p:cNvPr>
          <p:cNvSpPr>
            <a:spLocks noChangeArrowheads="1"/>
          </p:cNvSpPr>
          <p:nvPr/>
        </p:nvSpPr>
        <p:spPr bwMode="auto">
          <a:xfrm>
            <a:off x="370115" y="884238"/>
            <a:ext cx="11190514" cy="5651500"/>
          </a:xfrm>
          <a:prstGeom prst="flowChartAlternateProcess">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lvl1pPr marL="342900" indent="-342900" eaLnBrk="0" hangingPunct="0">
              <a:defRPr sz="2400">
                <a:solidFill>
                  <a:schemeClr val="tx1"/>
                </a:solidFill>
                <a:latin typeface="Calibri" panose="020F0502020204030204" pitchFamily="34" charset="0"/>
                <a:ea typeface="ＭＳ Ｐゴシック" panose="020B0600070205080204" pitchFamily="34" charset="-128"/>
              </a:defRPr>
            </a:lvl1pPr>
            <a:lvl2pPr marL="800100" indent="-34290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Aft>
                <a:spcPts val="600"/>
              </a:spcAft>
              <a:buFont typeface="Arial" panose="020B0604020202020204" pitchFamily="34" charset="0"/>
              <a:buChar char="•"/>
              <a:defRPr/>
            </a:pPr>
            <a:endParaRPr lang="en-US" altLang="en-US" sz="2200" dirty="0">
              <a:solidFill>
                <a:srgbClr val="000000"/>
              </a:solidFill>
              <a:latin typeface="Helvetica Neue" panose="02000503000000020004" pitchFamily="2" charset="0"/>
            </a:endParaRPr>
          </a:p>
          <a:p>
            <a:pPr marL="0" indent="0" eaLnBrk="1" hangingPunct="1">
              <a:spcAft>
                <a:spcPts val="600"/>
              </a:spcAft>
              <a:defRPr/>
            </a:pPr>
            <a:endParaRPr lang="en-US" altLang="en-US" sz="2200" dirty="0">
              <a:solidFill>
                <a:srgbClr val="000000"/>
              </a:solidFill>
              <a:latin typeface="Helvetica Neue" panose="02000503000000020004" pitchFamily="2" charset="0"/>
            </a:endParaRPr>
          </a:p>
          <a:p>
            <a:pPr eaLnBrk="1" hangingPunct="1">
              <a:spcAft>
                <a:spcPts val="600"/>
              </a:spcAft>
              <a:buFont typeface="Arial" panose="020B0604020202020204" pitchFamily="34" charset="0"/>
              <a:buChar char="•"/>
              <a:defRPr/>
            </a:pPr>
            <a:r>
              <a:rPr lang="en-US" altLang="en-US" sz="2200" dirty="0">
                <a:solidFill>
                  <a:srgbClr val="000000"/>
                </a:solidFill>
                <a:latin typeface="Helvetica Neue" panose="02000503000000020004" pitchFamily="2" charset="0"/>
              </a:rPr>
              <a:t>Don</a:t>
            </a:r>
            <a:r>
              <a:rPr lang="ja-JP" altLang="en-US" sz="2200">
                <a:solidFill>
                  <a:srgbClr val="000000"/>
                </a:solidFill>
                <a:latin typeface="Helvetica Neue" panose="02000503000000020004" pitchFamily="2" charset="0"/>
              </a:rPr>
              <a:t>’</a:t>
            </a:r>
            <a:r>
              <a:rPr lang="en-US" altLang="ja-JP" sz="2200" dirty="0">
                <a:solidFill>
                  <a:srgbClr val="000000"/>
                </a:solidFill>
                <a:latin typeface="Helvetica Neue" panose="02000503000000020004" pitchFamily="2" charset="0"/>
              </a:rPr>
              <a:t>t use fine print. Can </a:t>
            </a:r>
            <a:r>
              <a:rPr lang="en-US" altLang="ja-JP" sz="2200" u="sng" dirty="0">
                <a:solidFill>
                  <a:srgbClr val="000000"/>
                </a:solidFill>
                <a:latin typeface="Helvetica Neue" panose="02000503000000020004" pitchFamily="2" charset="0"/>
              </a:rPr>
              <a:t>you</a:t>
            </a:r>
            <a:r>
              <a:rPr lang="en-US" altLang="ja-JP" sz="2200" dirty="0">
                <a:solidFill>
                  <a:srgbClr val="000000"/>
                </a:solidFill>
                <a:latin typeface="Helvetica Neue" panose="02000503000000020004" pitchFamily="2" charset="0"/>
              </a:rPr>
              <a:t> read the bottom of this slide?</a:t>
            </a:r>
          </a:p>
          <a:p>
            <a:pPr eaLnBrk="1" hangingPunct="1">
              <a:spcAft>
                <a:spcPts val="600"/>
              </a:spcAft>
              <a:buFont typeface="Arial" panose="020B0604020202020204" pitchFamily="34" charset="0"/>
              <a:buChar char="•"/>
              <a:defRPr/>
            </a:pPr>
            <a:r>
              <a:rPr lang="en-US" altLang="en-US" sz="2200" dirty="0">
                <a:solidFill>
                  <a:srgbClr val="000000"/>
                </a:solidFill>
                <a:latin typeface="Helvetica Neue" panose="02000503000000020004" pitchFamily="2" charset="0"/>
              </a:rPr>
              <a:t>Use plain language. Which statement is more meaningful?</a:t>
            </a:r>
          </a:p>
          <a:p>
            <a:pPr lvl="1" eaLnBrk="1" hangingPunct="1">
              <a:spcAft>
                <a:spcPts val="600"/>
              </a:spcAft>
              <a:buFont typeface="Arial" panose="020B0604020202020204" pitchFamily="34" charset="0"/>
              <a:buChar char="•"/>
              <a:defRPr/>
            </a:pPr>
            <a:r>
              <a:rPr lang="en-US" altLang="en-US" sz="2200" dirty="0">
                <a:solidFill>
                  <a:srgbClr val="000000"/>
                </a:solidFill>
                <a:latin typeface="Helvetica Neue" panose="02000503000000020004" pitchFamily="2" charset="0"/>
              </a:rPr>
              <a:t>A. Non-repayment will result in action on the part of the institution at the immediate outset of the delinquency.</a:t>
            </a:r>
          </a:p>
          <a:p>
            <a:pPr lvl="1" eaLnBrk="1" hangingPunct="1">
              <a:spcAft>
                <a:spcPts val="600"/>
              </a:spcAft>
              <a:buFont typeface="Arial" panose="020B0604020202020204" pitchFamily="34" charset="0"/>
              <a:buChar char="•"/>
              <a:defRPr/>
            </a:pPr>
            <a:r>
              <a:rPr lang="en-US" altLang="en-US" sz="2200" dirty="0">
                <a:solidFill>
                  <a:srgbClr val="000000"/>
                </a:solidFill>
                <a:latin typeface="Helvetica Neue" panose="02000503000000020004" pitchFamily="2" charset="0"/>
              </a:rPr>
              <a:t>B. The institution will begin the loan collection procedures on the first day the client is late.</a:t>
            </a:r>
          </a:p>
          <a:p>
            <a:pPr eaLnBrk="1" hangingPunct="1">
              <a:spcAft>
                <a:spcPts val="600"/>
              </a:spcAft>
              <a:buFont typeface="Arial" panose="020B0604020202020204" pitchFamily="34" charset="0"/>
              <a:buChar char="•"/>
              <a:defRPr/>
            </a:pPr>
            <a:r>
              <a:rPr lang="en-US" altLang="en-US" sz="2200" dirty="0">
                <a:solidFill>
                  <a:srgbClr val="000000"/>
                </a:solidFill>
                <a:latin typeface="Helvetica Neue" panose="02000503000000020004" pitchFamily="2" charset="0"/>
              </a:rPr>
              <a:t>Fit the communication method to the client. Are your documents written in the local language? How would a blind person access your important contractual information?</a:t>
            </a:r>
          </a:p>
          <a:p>
            <a:pPr lvl="1" eaLnBrk="1" hangingPunct="1">
              <a:spcAft>
                <a:spcPts val="600"/>
              </a:spcAft>
              <a:defRPr/>
            </a:pPr>
            <a:endParaRPr lang="en-US" altLang="en-US" sz="2200" dirty="0">
              <a:solidFill>
                <a:srgbClr val="000000"/>
              </a:solidFill>
              <a:latin typeface="Helvetica Neue" panose="02000503000000020004" pitchFamily="2" charset="0"/>
            </a:endParaRPr>
          </a:p>
          <a:p>
            <a:pPr marL="0" indent="0" eaLnBrk="1" hangingPunct="1">
              <a:spcAft>
                <a:spcPts val="600"/>
              </a:spcAft>
              <a:defRPr/>
            </a:pPr>
            <a:endParaRPr lang="en-US" altLang="en-US" sz="2200" dirty="0">
              <a:solidFill>
                <a:srgbClr val="000000"/>
              </a:solidFill>
              <a:latin typeface="Helvetica Neue" panose="02000503000000020004" pitchFamily="2" charset="0"/>
            </a:endParaRPr>
          </a:p>
          <a:p>
            <a:pPr eaLnBrk="1" hangingPunct="1">
              <a:spcAft>
                <a:spcPts val="600"/>
              </a:spcAft>
              <a:defRPr/>
            </a:pPr>
            <a:endParaRPr lang="en-US" altLang="en-US" sz="2200" dirty="0">
              <a:solidFill>
                <a:srgbClr val="000000"/>
              </a:solidFill>
              <a:latin typeface="Helvetica Neue" panose="02000503000000020004" pitchFamily="2" charset="0"/>
            </a:endParaRPr>
          </a:p>
        </p:txBody>
      </p:sp>
      <p:sp>
        <p:nvSpPr>
          <p:cNvPr id="41988" name="TextBox 3">
            <a:extLst>
              <a:ext uri="{FF2B5EF4-FFF2-40B4-BE49-F238E27FC236}">
                <a16:creationId xmlns:a16="http://schemas.microsoft.com/office/drawing/2014/main" id="{4CC24142-CB1E-524E-BF49-B4868A13DBAF}"/>
              </a:ext>
            </a:extLst>
          </p:cNvPr>
          <p:cNvSpPr txBox="1">
            <a:spLocks noChangeArrowheads="1"/>
          </p:cNvSpPr>
          <p:nvPr/>
        </p:nvSpPr>
        <p:spPr bwMode="auto">
          <a:xfrm>
            <a:off x="2636838" y="6122988"/>
            <a:ext cx="63928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800">
                <a:latin typeface="Arial" panose="020B0604020202020204" pitchFamily="34" charset="0"/>
              </a:rPr>
              <a:t>Fine print is often overlooked by clients. Minimize the use of fine print.</a:t>
            </a:r>
          </a:p>
        </p:txBody>
      </p:sp>
    </p:spTree>
    <p:extLst>
      <p:ext uri="{BB962C8B-B14F-4D97-AF65-F5344CB8AC3E}">
        <p14:creationId xmlns:p14="http://schemas.microsoft.com/office/powerpoint/2010/main" val="2453940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7E373FAE-8F93-B249-8D1D-398A388C5D3D}"/>
              </a:ext>
            </a:extLst>
          </p:cNvPr>
          <p:cNvGraphicFramePr>
            <a:graphicFrameLocks noGrp="1"/>
          </p:cNvGraphicFramePr>
          <p:nvPr>
            <p:ph idx="4294967295"/>
          </p:nvPr>
        </p:nvGraphicFramePr>
        <p:xfrm>
          <a:off x="2726341" y="942816"/>
          <a:ext cx="7302281" cy="5549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082" name="Rectangle 3">
            <a:extLst>
              <a:ext uri="{FF2B5EF4-FFF2-40B4-BE49-F238E27FC236}">
                <a16:creationId xmlns:a16="http://schemas.microsoft.com/office/drawing/2014/main" id="{3159CED8-7512-7B4B-AF6D-0DF4359C638F}"/>
              </a:ext>
            </a:extLst>
          </p:cNvPr>
          <p:cNvSpPr txBox="1">
            <a:spLocks noChangeArrowheads="1"/>
          </p:cNvSpPr>
          <p:nvPr/>
        </p:nvSpPr>
        <p:spPr bwMode="auto">
          <a:xfrm>
            <a:off x="2514600" y="6248400"/>
            <a:ext cx="777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20000"/>
              </a:spcBef>
              <a:buClr>
                <a:srgbClr val="23489F"/>
              </a:buClr>
              <a:buFont typeface="Times" pitchFamily="2" charset="0"/>
              <a:buNone/>
            </a:pPr>
            <a:endParaRPr lang="es-CO" altLang="en-US" sz="1000" b="1">
              <a:latin typeface="Georgia" panose="02040502050405020303" pitchFamily="18" charset="0"/>
            </a:endParaRPr>
          </a:p>
        </p:txBody>
      </p:sp>
      <p:sp>
        <p:nvSpPr>
          <p:cNvPr id="46083" name="Rectangle 2">
            <a:extLst>
              <a:ext uri="{FF2B5EF4-FFF2-40B4-BE49-F238E27FC236}">
                <a16:creationId xmlns:a16="http://schemas.microsoft.com/office/drawing/2014/main" id="{1096D67F-1A97-164A-8A9F-69939E7A9A68}"/>
              </a:ext>
            </a:extLst>
          </p:cNvPr>
          <p:cNvSpPr txBox="1">
            <a:spLocks noChangeArrowheads="1"/>
          </p:cNvSpPr>
          <p:nvPr/>
        </p:nvSpPr>
        <p:spPr bwMode="auto">
          <a:xfrm>
            <a:off x="0" y="215741"/>
            <a:ext cx="889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fr-FR" altLang="en-US" sz="3200" b="1">
              <a:solidFill>
                <a:srgbClr val="0069AA"/>
              </a:solidFill>
              <a:latin typeface="Helvetica Neue" panose="02000503000000020004" pitchFamily="2" charset="0"/>
            </a:endParaRPr>
          </a:p>
        </p:txBody>
      </p:sp>
      <p:sp>
        <p:nvSpPr>
          <p:cNvPr id="46084" name="Title 1">
            <a:extLst>
              <a:ext uri="{FF2B5EF4-FFF2-40B4-BE49-F238E27FC236}">
                <a16:creationId xmlns:a16="http://schemas.microsoft.com/office/drawing/2014/main" id="{0925F3ED-D373-DB4F-994F-708ACE2F3635}"/>
              </a:ext>
            </a:extLst>
          </p:cNvPr>
          <p:cNvSpPr txBox="1">
            <a:spLocks/>
          </p:cNvSpPr>
          <p:nvPr/>
        </p:nvSpPr>
        <p:spPr bwMode="auto">
          <a:xfrm>
            <a:off x="949325" y="-96838"/>
            <a:ext cx="10015538"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fr-FR" altLang="en-US" sz="2800" b="1">
              <a:solidFill>
                <a:srgbClr val="006BAA"/>
              </a:solidFill>
              <a:latin typeface="Helvetica Neue" panose="02000503000000020004" pitchFamily="2" charset="0"/>
            </a:endParaRPr>
          </a:p>
        </p:txBody>
      </p:sp>
      <p:sp>
        <p:nvSpPr>
          <p:cNvPr id="46085" name="ZoneTexte 2">
            <a:extLst>
              <a:ext uri="{FF2B5EF4-FFF2-40B4-BE49-F238E27FC236}">
                <a16:creationId xmlns:a16="http://schemas.microsoft.com/office/drawing/2014/main" id="{164852C0-901C-B048-B451-9E430A9B8561}"/>
              </a:ext>
            </a:extLst>
          </p:cNvPr>
          <p:cNvSpPr txBox="1">
            <a:spLocks noChangeArrowheads="1"/>
          </p:cNvSpPr>
          <p:nvPr/>
        </p:nvSpPr>
        <p:spPr bwMode="auto">
          <a:xfrm>
            <a:off x="1644650" y="785813"/>
            <a:ext cx="86995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fr-FR" altLang="en-US" sz="6000">
                <a:solidFill>
                  <a:srgbClr val="99CC00"/>
                </a:solidFill>
                <a:latin typeface="Wingdings" pitchFamily="2" charset="2"/>
                <a:sym typeface="Wingdings" pitchFamily="2" charset="2"/>
              </a:rPr>
              <a:t></a:t>
            </a:r>
            <a:endParaRPr lang="fr-FR" altLang="en-US" sz="6000">
              <a:solidFill>
                <a:srgbClr val="99CC00"/>
              </a:solidFill>
              <a:latin typeface="Arial" panose="020B0604020202020204" pitchFamily="34" charset="0"/>
            </a:endParaRPr>
          </a:p>
        </p:txBody>
      </p:sp>
      <p:sp>
        <p:nvSpPr>
          <p:cNvPr id="46086" name="ZoneTexte 7">
            <a:extLst>
              <a:ext uri="{FF2B5EF4-FFF2-40B4-BE49-F238E27FC236}">
                <a16:creationId xmlns:a16="http://schemas.microsoft.com/office/drawing/2014/main" id="{7A469392-C6B2-B243-BD71-0824AE12DC02}"/>
              </a:ext>
            </a:extLst>
          </p:cNvPr>
          <p:cNvSpPr txBox="1">
            <a:spLocks noChangeArrowheads="1"/>
          </p:cNvSpPr>
          <p:nvPr/>
        </p:nvSpPr>
        <p:spPr bwMode="auto">
          <a:xfrm>
            <a:off x="1647825" y="1717676"/>
            <a:ext cx="8699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fr-FR" altLang="en-US" sz="6000">
                <a:solidFill>
                  <a:srgbClr val="99CC00"/>
                </a:solidFill>
                <a:latin typeface="Wingdings" pitchFamily="2" charset="2"/>
                <a:sym typeface="Wingdings" pitchFamily="2" charset="2"/>
              </a:rPr>
              <a:t></a:t>
            </a:r>
            <a:endParaRPr lang="fr-FR" altLang="en-US" sz="6000">
              <a:solidFill>
                <a:srgbClr val="99CC00"/>
              </a:solidFill>
              <a:latin typeface="Arial" panose="020B0604020202020204" pitchFamily="34" charset="0"/>
            </a:endParaRPr>
          </a:p>
        </p:txBody>
      </p:sp>
      <p:sp>
        <p:nvSpPr>
          <p:cNvPr id="46087" name="ZoneTexte 8">
            <a:extLst>
              <a:ext uri="{FF2B5EF4-FFF2-40B4-BE49-F238E27FC236}">
                <a16:creationId xmlns:a16="http://schemas.microsoft.com/office/drawing/2014/main" id="{39FF210A-906C-5042-A77D-DBE1544D2087}"/>
              </a:ext>
            </a:extLst>
          </p:cNvPr>
          <p:cNvSpPr txBox="1">
            <a:spLocks noChangeArrowheads="1"/>
          </p:cNvSpPr>
          <p:nvPr/>
        </p:nvSpPr>
        <p:spPr bwMode="auto">
          <a:xfrm>
            <a:off x="1655763" y="2644775"/>
            <a:ext cx="869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fr-FR" altLang="en-US" sz="6000">
                <a:solidFill>
                  <a:srgbClr val="99CC00"/>
                </a:solidFill>
                <a:latin typeface="Wingdings" pitchFamily="2" charset="2"/>
                <a:sym typeface="Wingdings" pitchFamily="2" charset="2"/>
              </a:rPr>
              <a:t></a:t>
            </a:r>
            <a:endParaRPr lang="fr-FR" altLang="en-US" sz="6000">
              <a:solidFill>
                <a:srgbClr val="99CC00"/>
              </a:solidFill>
              <a:latin typeface="Arial" panose="020B0604020202020204" pitchFamily="34" charset="0"/>
            </a:endParaRPr>
          </a:p>
        </p:txBody>
      </p:sp>
      <p:sp>
        <p:nvSpPr>
          <p:cNvPr id="46088" name="ZoneTexte 9">
            <a:extLst>
              <a:ext uri="{FF2B5EF4-FFF2-40B4-BE49-F238E27FC236}">
                <a16:creationId xmlns:a16="http://schemas.microsoft.com/office/drawing/2014/main" id="{A73B7B97-9E27-2642-A085-9FC0AC775ABE}"/>
              </a:ext>
            </a:extLst>
          </p:cNvPr>
          <p:cNvSpPr txBox="1">
            <a:spLocks noChangeArrowheads="1"/>
          </p:cNvSpPr>
          <p:nvPr/>
        </p:nvSpPr>
        <p:spPr bwMode="auto">
          <a:xfrm>
            <a:off x="1655763" y="3556000"/>
            <a:ext cx="869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fr-FR" altLang="en-US" sz="6000">
                <a:solidFill>
                  <a:srgbClr val="99CC00"/>
                </a:solidFill>
                <a:latin typeface="Wingdings" pitchFamily="2" charset="2"/>
                <a:sym typeface="Wingdings" pitchFamily="2" charset="2"/>
              </a:rPr>
              <a:t></a:t>
            </a:r>
            <a:endParaRPr lang="fr-FR" altLang="en-US" sz="6000">
              <a:solidFill>
                <a:srgbClr val="99CC00"/>
              </a:solidFill>
              <a:latin typeface="Arial" panose="020B0604020202020204" pitchFamily="34" charset="0"/>
            </a:endParaRPr>
          </a:p>
        </p:txBody>
      </p:sp>
      <p:sp>
        <p:nvSpPr>
          <p:cNvPr id="46089" name="ZoneTexte 10">
            <a:extLst>
              <a:ext uri="{FF2B5EF4-FFF2-40B4-BE49-F238E27FC236}">
                <a16:creationId xmlns:a16="http://schemas.microsoft.com/office/drawing/2014/main" id="{1DEC99DA-519F-3443-AAD3-571C50076F2F}"/>
              </a:ext>
            </a:extLst>
          </p:cNvPr>
          <p:cNvSpPr txBox="1">
            <a:spLocks noChangeArrowheads="1"/>
          </p:cNvSpPr>
          <p:nvPr/>
        </p:nvSpPr>
        <p:spPr bwMode="auto">
          <a:xfrm>
            <a:off x="1665288" y="4492625"/>
            <a:ext cx="8699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fr-FR" altLang="en-US" sz="6000">
                <a:solidFill>
                  <a:srgbClr val="99CC00"/>
                </a:solidFill>
                <a:latin typeface="Wingdings" pitchFamily="2" charset="2"/>
                <a:sym typeface="Wingdings" pitchFamily="2" charset="2"/>
              </a:rPr>
              <a:t></a:t>
            </a:r>
            <a:endParaRPr lang="fr-FR" altLang="en-US" sz="6000">
              <a:solidFill>
                <a:srgbClr val="99CC00"/>
              </a:solidFill>
              <a:latin typeface="Arial" panose="020B0604020202020204" pitchFamily="34" charset="0"/>
            </a:endParaRPr>
          </a:p>
        </p:txBody>
      </p:sp>
      <p:sp>
        <p:nvSpPr>
          <p:cNvPr id="46090" name="ZoneTexte 11">
            <a:extLst>
              <a:ext uri="{FF2B5EF4-FFF2-40B4-BE49-F238E27FC236}">
                <a16:creationId xmlns:a16="http://schemas.microsoft.com/office/drawing/2014/main" id="{E4E6221C-1D4B-B042-9EDE-C74A23658720}"/>
              </a:ext>
            </a:extLst>
          </p:cNvPr>
          <p:cNvSpPr txBox="1">
            <a:spLocks noChangeArrowheads="1"/>
          </p:cNvSpPr>
          <p:nvPr/>
        </p:nvSpPr>
        <p:spPr bwMode="auto">
          <a:xfrm>
            <a:off x="1655763" y="5476876"/>
            <a:ext cx="86995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fr-FR" altLang="en-US" sz="6000">
                <a:solidFill>
                  <a:srgbClr val="99CC00"/>
                </a:solidFill>
                <a:latin typeface="Wingdings" pitchFamily="2" charset="2"/>
                <a:sym typeface="Wingdings" pitchFamily="2" charset="2"/>
              </a:rPr>
              <a:t></a:t>
            </a:r>
            <a:endParaRPr lang="fr-FR" altLang="en-US" sz="6000">
              <a:solidFill>
                <a:srgbClr val="99CC00"/>
              </a:solidFill>
              <a:latin typeface="Arial" panose="020B0604020202020204" pitchFamily="34" charset="0"/>
            </a:endParaRPr>
          </a:p>
        </p:txBody>
      </p:sp>
    </p:spTree>
    <p:extLst>
      <p:ext uri="{BB962C8B-B14F-4D97-AF65-F5344CB8AC3E}">
        <p14:creationId xmlns:p14="http://schemas.microsoft.com/office/powerpoint/2010/main" val="8984531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FFDD399-30C1-7443-BC2C-6761A297CD33}"/>
              </a:ext>
            </a:extLst>
          </p:cNvPr>
          <p:cNvSpPr txBox="1">
            <a:spLocks noChangeArrowheads="1"/>
          </p:cNvSpPr>
          <p:nvPr/>
        </p:nvSpPr>
        <p:spPr bwMode="auto">
          <a:xfrm>
            <a:off x="1771650" y="0"/>
            <a:ext cx="889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3200" b="1">
              <a:solidFill>
                <a:srgbClr val="0069AA"/>
              </a:solidFill>
              <a:latin typeface="Helvetica Neue" panose="02000503000000020004" pitchFamily="2" charset="0"/>
            </a:endParaRPr>
          </a:p>
        </p:txBody>
      </p:sp>
      <p:pic>
        <p:nvPicPr>
          <p:cNvPr id="3" name="Picture 2" descr="EB-Accion_March 2011_Branch_6.jpg">
            <a:extLst>
              <a:ext uri="{FF2B5EF4-FFF2-40B4-BE49-F238E27FC236}">
                <a16:creationId xmlns:a16="http://schemas.microsoft.com/office/drawing/2014/main" id="{CDD759F6-0E41-D348-BD27-C299855E4CBF}"/>
              </a:ext>
            </a:extLst>
          </p:cNvPr>
          <p:cNvPicPr>
            <a:picLocks noChangeAspect="1"/>
          </p:cNvPicPr>
          <p:nvPr/>
        </p:nvPicPr>
        <p:blipFill rotWithShape="1">
          <a:blip r:embed="rId3">
            <a:extLst/>
          </a:blip>
          <a:srcRect l="24844" r="-1"/>
          <a:stretch/>
        </p:blipFill>
        <p:spPr>
          <a:xfrm>
            <a:off x="1140279" y="2243782"/>
            <a:ext cx="3809070" cy="39211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Alternate Process 5">
            <a:extLst>
              <a:ext uri="{FF2B5EF4-FFF2-40B4-BE49-F238E27FC236}">
                <a16:creationId xmlns:a16="http://schemas.microsoft.com/office/drawing/2014/main" id="{8C1A7F80-7BA6-F943-9D54-B2AE92ADFF6E}"/>
              </a:ext>
            </a:extLst>
          </p:cNvPr>
          <p:cNvSpPr>
            <a:spLocks noChangeArrowheads="1"/>
          </p:cNvSpPr>
          <p:nvPr/>
        </p:nvSpPr>
        <p:spPr bwMode="auto">
          <a:xfrm>
            <a:off x="429736" y="350460"/>
            <a:ext cx="9039225" cy="804863"/>
          </a:xfrm>
          <a:prstGeom prst="flowChartAlternateProcess">
            <a:avLst/>
          </a:prstGeom>
          <a:gradFill rotWithShape="1">
            <a:gsLst>
              <a:gs pos="0">
                <a:srgbClr val="3F80CD"/>
              </a:gs>
              <a:gs pos="100000">
                <a:srgbClr val="9BC1FF"/>
              </a:gs>
            </a:gsLst>
            <a:lin ang="16200000"/>
          </a:gradFill>
          <a:ln w="9525">
            <a:solidFill>
              <a:srgbClr val="4A7EBB"/>
            </a:solidFill>
            <a:miter lim="800000"/>
            <a:headEnd/>
            <a:tailEnd/>
          </a:ln>
          <a:effectLst>
            <a:outerShdw blurRad="63500" dist="23000" dir="5400000" rotWithShape="0">
              <a:srgbClr val="000000">
                <a:alpha val="34998"/>
              </a:srgbClr>
            </a:outerShdw>
          </a:effectLst>
        </p:spPr>
        <p:txBody>
          <a:bodyPr anchor="ctr"/>
          <a:lstStyle/>
          <a:p>
            <a:pPr marL="809625" indent="-809625" algn="ctr">
              <a:spcBef>
                <a:spcPct val="20000"/>
              </a:spcBef>
              <a:defRPr/>
            </a:pPr>
            <a:r>
              <a:rPr lang="en-US" sz="2400" b="1" dirty="0">
                <a:solidFill>
                  <a:srgbClr val="000000"/>
                </a:solidFill>
                <a:latin typeface="Helvetica Neue" charset="0"/>
                <a:ea typeface="ＭＳ Ｐゴシック" charset="-128"/>
              </a:rPr>
              <a:t>Good practice: Confirm client understanding.</a:t>
            </a:r>
          </a:p>
        </p:txBody>
      </p:sp>
      <p:sp>
        <p:nvSpPr>
          <p:cNvPr id="7" name="Alternate Process 6">
            <a:extLst>
              <a:ext uri="{FF2B5EF4-FFF2-40B4-BE49-F238E27FC236}">
                <a16:creationId xmlns:a16="http://schemas.microsoft.com/office/drawing/2014/main" id="{C5452EC4-DD62-944C-AB9F-5A6DE4B0006C}"/>
              </a:ext>
            </a:extLst>
          </p:cNvPr>
          <p:cNvSpPr>
            <a:spLocks noChangeArrowheads="1"/>
          </p:cNvSpPr>
          <p:nvPr/>
        </p:nvSpPr>
        <p:spPr bwMode="auto">
          <a:xfrm>
            <a:off x="6043613" y="1393807"/>
            <a:ext cx="4318000" cy="4924425"/>
          </a:xfrm>
          <a:prstGeom prst="flowChartAlternateProcess">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742950" indent="-285750" eaLnBrk="0" hangingPunct="0">
              <a:defRPr sz="2400">
                <a:solidFill>
                  <a:schemeClr val="tx1"/>
                </a:solidFill>
                <a:latin typeface="Calibri" panose="020F0502020204030204" pitchFamily="34" charset="0"/>
                <a:ea typeface="ＭＳ Ｐゴシック" panose="020B0600070205080204" pitchFamily="34" charset="-128"/>
              </a:defRPr>
            </a:lvl2pPr>
            <a:lvl3pPr marL="1143000" indent="-228600" eaLnBrk="0" hangingPunct="0">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defRPr sz="2400">
                <a:solidFill>
                  <a:schemeClr val="tx1"/>
                </a:solidFill>
                <a:latin typeface="Calibri" panose="020F0502020204030204" pitchFamily="34" charset="0"/>
                <a:ea typeface="ＭＳ Ｐゴシック" panose="020B0600070205080204" pitchFamily="34" charset="-128"/>
              </a:defRPr>
            </a:lvl4pPr>
            <a:lvl5pPr marL="2057400" indent="-228600" eaLnBrk="0" hangingPunct="0">
              <a:defRPr sz="24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spcAft>
                <a:spcPts val="600"/>
              </a:spcAft>
              <a:defRPr/>
            </a:pPr>
            <a:endParaRPr lang="en-US" altLang="en-US" sz="2200" b="1" dirty="0">
              <a:solidFill>
                <a:srgbClr val="000000"/>
              </a:solidFill>
              <a:latin typeface="Helvetica Neue" panose="02000503000000020004" pitchFamily="2" charset="0"/>
            </a:endParaRPr>
          </a:p>
          <a:p>
            <a:pPr eaLnBrk="1" hangingPunct="1">
              <a:spcAft>
                <a:spcPts val="600"/>
              </a:spcAft>
              <a:defRPr/>
            </a:pPr>
            <a:endParaRPr lang="en-US" altLang="en-US" sz="2200" b="1" dirty="0">
              <a:solidFill>
                <a:srgbClr val="000000"/>
              </a:solidFill>
              <a:latin typeface="Helvetica Neue" panose="02000503000000020004" pitchFamily="2" charset="0"/>
            </a:endParaRPr>
          </a:p>
          <a:p>
            <a:pPr eaLnBrk="1" hangingPunct="1">
              <a:spcAft>
                <a:spcPts val="600"/>
              </a:spcAft>
              <a:defRPr/>
            </a:pPr>
            <a:r>
              <a:rPr lang="en-US" altLang="en-US" sz="2200" b="1" dirty="0">
                <a:solidFill>
                  <a:srgbClr val="000000"/>
                </a:solidFill>
                <a:latin typeface="Helvetica Neue" panose="02000503000000020004" pitchFamily="2" charset="0"/>
              </a:rPr>
              <a:t>Use: </a:t>
            </a:r>
          </a:p>
          <a:p>
            <a:pPr eaLnBrk="1" hangingPunct="1">
              <a:spcAft>
                <a:spcPts val="600"/>
              </a:spcAft>
              <a:buFont typeface="Arial" panose="020B0604020202020204" pitchFamily="34" charset="0"/>
              <a:buChar char="•"/>
              <a:defRPr/>
            </a:pPr>
            <a:r>
              <a:rPr lang="en-US" altLang="en-US" sz="2200" dirty="0">
                <a:solidFill>
                  <a:srgbClr val="000000"/>
                </a:solidFill>
                <a:latin typeface="Helvetica Neue" panose="02000503000000020004" pitchFamily="2" charset="0"/>
              </a:rPr>
              <a:t>Call backs</a:t>
            </a:r>
          </a:p>
          <a:p>
            <a:pPr eaLnBrk="1" hangingPunct="1">
              <a:spcAft>
                <a:spcPts val="600"/>
              </a:spcAft>
              <a:buFont typeface="Arial" panose="020B0604020202020204" pitchFamily="34" charset="0"/>
              <a:buChar char="•"/>
              <a:defRPr/>
            </a:pPr>
            <a:r>
              <a:rPr lang="en-US" altLang="en-US" sz="2200" dirty="0">
                <a:solidFill>
                  <a:srgbClr val="000000"/>
                </a:solidFill>
                <a:latin typeface="Helvetica Neue" panose="02000503000000020004" pitchFamily="2" charset="0"/>
              </a:rPr>
              <a:t>Check lists</a:t>
            </a:r>
          </a:p>
          <a:p>
            <a:pPr eaLnBrk="1" hangingPunct="1">
              <a:spcAft>
                <a:spcPts val="600"/>
              </a:spcAft>
              <a:buFont typeface="Arial" panose="020B0604020202020204" pitchFamily="34" charset="0"/>
              <a:buChar char="•"/>
              <a:defRPr/>
            </a:pPr>
            <a:r>
              <a:rPr lang="ja-JP" altLang="en-US" sz="2200">
                <a:solidFill>
                  <a:srgbClr val="000000"/>
                </a:solidFill>
                <a:latin typeface="Helvetica Neue" panose="02000503000000020004" pitchFamily="2" charset="0"/>
              </a:rPr>
              <a:t>“</a:t>
            </a:r>
            <a:r>
              <a:rPr lang="en-US" altLang="ja-JP" sz="2200" dirty="0">
                <a:solidFill>
                  <a:srgbClr val="000000"/>
                </a:solidFill>
                <a:latin typeface="Helvetica Neue" panose="02000503000000020004" pitchFamily="2" charset="0"/>
              </a:rPr>
              <a:t>Key facts</a:t>
            </a:r>
            <a:r>
              <a:rPr lang="ja-JP" altLang="en-US" sz="2200">
                <a:solidFill>
                  <a:srgbClr val="000000"/>
                </a:solidFill>
                <a:latin typeface="Helvetica Neue" panose="02000503000000020004" pitchFamily="2" charset="0"/>
              </a:rPr>
              <a:t>”</a:t>
            </a:r>
            <a:r>
              <a:rPr lang="en-US" altLang="ja-JP" sz="2200" dirty="0">
                <a:solidFill>
                  <a:srgbClr val="000000"/>
                </a:solidFill>
                <a:latin typeface="Helvetica Neue" panose="02000503000000020004" pitchFamily="2" charset="0"/>
              </a:rPr>
              <a:t> or FAQ document</a:t>
            </a:r>
          </a:p>
          <a:p>
            <a:pPr eaLnBrk="1" hangingPunct="1">
              <a:spcAft>
                <a:spcPts val="600"/>
              </a:spcAft>
              <a:buFont typeface="Arial" panose="020B0604020202020204" pitchFamily="34" charset="0"/>
              <a:buChar char="•"/>
              <a:defRPr/>
            </a:pPr>
            <a:r>
              <a:rPr lang="en-US" altLang="en-US" sz="2200" dirty="0">
                <a:solidFill>
                  <a:srgbClr val="000000"/>
                </a:solidFill>
                <a:latin typeface="Helvetica Neue" panose="02000503000000020004" pitchFamily="2" charset="0"/>
              </a:rPr>
              <a:t>Glossaries for key terms</a:t>
            </a:r>
          </a:p>
          <a:p>
            <a:pPr eaLnBrk="1" hangingPunct="1">
              <a:spcAft>
                <a:spcPts val="600"/>
              </a:spcAft>
              <a:buFont typeface="Arial" panose="020B0604020202020204" pitchFamily="34" charset="0"/>
              <a:buChar char="•"/>
              <a:defRPr/>
            </a:pPr>
            <a:r>
              <a:rPr lang="en-US" altLang="en-US" sz="2200" dirty="0">
                <a:solidFill>
                  <a:srgbClr val="000000"/>
                </a:solidFill>
                <a:latin typeface="Helvetica Neue" panose="02000503000000020004" pitchFamily="2" charset="0"/>
              </a:rPr>
              <a:t>Analysis of common complaints/questions to improve communication</a:t>
            </a:r>
          </a:p>
          <a:p>
            <a:pPr eaLnBrk="1" hangingPunct="1">
              <a:spcAft>
                <a:spcPts val="600"/>
              </a:spcAft>
              <a:buFont typeface="Arial" panose="020B0604020202020204" pitchFamily="34" charset="0"/>
              <a:buChar char="•"/>
              <a:defRPr/>
            </a:pPr>
            <a:endParaRPr lang="en-US" altLang="en-US" sz="2200" dirty="0">
              <a:solidFill>
                <a:srgbClr val="000000"/>
              </a:solidFill>
              <a:latin typeface="Helvetica Neue" panose="02000503000000020004" pitchFamily="2" charset="0"/>
            </a:endParaRPr>
          </a:p>
          <a:p>
            <a:pPr eaLnBrk="1" hangingPunct="1">
              <a:spcAft>
                <a:spcPts val="600"/>
              </a:spcAft>
              <a:defRPr/>
            </a:pPr>
            <a:endParaRPr lang="en-US" altLang="en-US" sz="2200" dirty="0">
              <a:solidFill>
                <a:srgbClr val="000000"/>
              </a:solidFill>
              <a:latin typeface="Helvetica Neue" panose="02000503000000020004" pitchFamily="2" charset="0"/>
            </a:endParaRPr>
          </a:p>
        </p:txBody>
      </p:sp>
    </p:spTree>
    <p:extLst>
      <p:ext uri="{BB962C8B-B14F-4D97-AF65-F5344CB8AC3E}">
        <p14:creationId xmlns:p14="http://schemas.microsoft.com/office/powerpoint/2010/main" val="2510899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685" y="1591295"/>
            <a:ext cx="11038309" cy="1615043"/>
          </a:xfrm>
        </p:spPr>
        <p:txBody>
          <a:bodyPr>
            <a:normAutofit fontScale="90000"/>
          </a:bodyPr>
          <a:lstStyle/>
          <a:p>
            <a:pPr algn="ctr"/>
            <a:r>
              <a:rPr lang="en-US" sz="4000" b="1" dirty="0"/>
              <a:t>Session 1: Agenda Day 1  (March 15</a:t>
            </a:r>
            <a:r>
              <a:rPr lang="en-US" sz="4000" b="1" baseline="30000" dirty="0"/>
              <a:t>th</a:t>
            </a:r>
            <a:r>
              <a:rPr lang="en-US" sz="4000" b="1" dirty="0"/>
              <a:t> 2021) </a:t>
            </a:r>
            <a:br>
              <a:rPr lang="en-US" dirty="0"/>
            </a:br>
            <a:br>
              <a:rPr lang="en-US" dirty="0"/>
            </a:br>
            <a:br>
              <a:rPr lang="en-US" b="1" dirty="0"/>
            </a:br>
            <a:endParaRPr lang="en-US" sz="3100" b="1" dirty="0">
              <a:solidFill>
                <a:srgbClr val="800000"/>
              </a:solidFill>
            </a:endParaRPr>
          </a:p>
        </p:txBody>
      </p:sp>
      <p:sp>
        <p:nvSpPr>
          <p:cNvPr id="4" name="Date Placeholder 3">
            <a:extLst>
              <a:ext uri="{FF2B5EF4-FFF2-40B4-BE49-F238E27FC236}">
                <a16:creationId xmlns:a16="http://schemas.microsoft.com/office/drawing/2014/main" id="{6B0F7885-FAAD-7E4B-B0BF-4029C204C161}"/>
              </a:ext>
            </a:extLst>
          </p:cNvPr>
          <p:cNvSpPr>
            <a:spLocks noGrp="1"/>
          </p:cNvSpPr>
          <p:nvPr>
            <p:ph type="dt" sz="half" idx="10"/>
          </p:nvPr>
        </p:nvSpPr>
        <p:spPr/>
        <p:txBody>
          <a:bodyPr/>
          <a:lstStyle/>
          <a:p>
            <a:fld id="{B1BFFD6C-A128-394A-8727-E399191C3440}" type="datetime7">
              <a:rPr lang="en-US" smtClean="0"/>
              <a:t>Mar-21</a:t>
            </a:fld>
            <a:endParaRPr lang="en-US" dirty="0"/>
          </a:p>
        </p:txBody>
      </p:sp>
      <p:sp>
        <p:nvSpPr>
          <p:cNvPr id="6" name="Slide Number Placeholder 5">
            <a:extLst>
              <a:ext uri="{FF2B5EF4-FFF2-40B4-BE49-F238E27FC236}">
                <a16:creationId xmlns:a16="http://schemas.microsoft.com/office/drawing/2014/main" id="{03F913B4-FA91-5B4D-A5B2-94CC06A7D6FA}"/>
              </a:ext>
            </a:extLst>
          </p:cNvPr>
          <p:cNvSpPr>
            <a:spLocks noGrp="1"/>
          </p:cNvSpPr>
          <p:nvPr>
            <p:ph type="sldNum" sz="quarter" idx="12"/>
          </p:nvPr>
        </p:nvSpPr>
        <p:spPr/>
        <p:txBody>
          <a:bodyPr/>
          <a:lstStyle/>
          <a:p>
            <a:fld id="{CAA6DE86-0424-4DDA-8F13-9E2823814831}" type="slidenum">
              <a:rPr lang="en-US" smtClean="0"/>
              <a:t>5</a:t>
            </a:fld>
            <a:endParaRPr lang="en-US" dirty="0"/>
          </a:p>
        </p:txBody>
      </p:sp>
      <p:graphicFrame>
        <p:nvGraphicFramePr>
          <p:cNvPr id="11" name="Table 10">
            <a:extLst>
              <a:ext uri="{FF2B5EF4-FFF2-40B4-BE49-F238E27FC236}">
                <a16:creationId xmlns:a16="http://schemas.microsoft.com/office/drawing/2014/main" id="{F69A038A-F151-9D44-B264-0B763892C9F9}"/>
              </a:ext>
            </a:extLst>
          </p:cNvPr>
          <p:cNvGraphicFramePr>
            <a:graphicFrameLocks noGrp="1"/>
          </p:cNvGraphicFramePr>
          <p:nvPr>
            <p:extLst>
              <p:ext uri="{D42A27DB-BD31-4B8C-83A1-F6EECF244321}">
                <p14:modId xmlns:p14="http://schemas.microsoft.com/office/powerpoint/2010/main" val="787053172"/>
              </p:ext>
            </p:extLst>
          </p:nvPr>
        </p:nvGraphicFramePr>
        <p:xfrm>
          <a:off x="774076" y="2379270"/>
          <a:ext cx="10749346" cy="2716451"/>
        </p:xfrm>
        <a:graphic>
          <a:graphicData uri="http://schemas.openxmlformats.org/drawingml/2006/table">
            <a:tbl>
              <a:tblPr firstRow="1" bandRow="1">
                <a:tableStyleId>{5C22544A-7EE6-4342-B048-85BDC9FD1C3A}</a:tableStyleId>
              </a:tblPr>
              <a:tblGrid>
                <a:gridCol w="2357051">
                  <a:extLst>
                    <a:ext uri="{9D8B030D-6E8A-4147-A177-3AD203B41FA5}">
                      <a16:colId xmlns:a16="http://schemas.microsoft.com/office/drawing/2014/main" val="1192936403"/>
                    </a:ext>
                  </a:extLst>
                </a:gridCol>
                <a:gridCol w="8392295">
                  <a:extLst>
                    <a:ext uri="{9D8B030D-6E8A-4147-A177-3AD203B41FA5}">
                      <a16:colId xmlns:a16="http://schemas.microsoft.com/office/drawing/2014/main" val="3476075645"/>
                    </a:ext>
                  </a:extLst>
                </a:gridCol>
              </a:tblGrid>
              <a:tr h="1893491">
                <a:tc>
                  <a:txBody>
                    <a:bodyPr/>
                    <a:lstStyle/>
                    <a:p>
                      <a:r>
                        <a:rPr lang="en-US" sz="2200" dirty="0">
                          <a:solidFill>
                            <a:schemeClr val="tx1"/>
                          </a:solidFill>
                        </a:rPr>
                        <a:t>10.00 – 11.30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0" dirty="0">
                          <a:solidFill>
                            <a:schemeClr val="tx1"/>
                          </a:solidFill>
                        </a:rPr>
                        <a:t>Introduction – International Principles of client protection</a:t>
                      </a:r>
                    </a:p>
                    <a:p>
                      <a:endParaRPr lang="en-US" sz="2400" b="0" dirty="0">
                        <a:solidFill>
                          <a:schemeClr val="tx1"/>
                        </a:solidFill>
                      </a:endParaRPr>
                    </a:p>
                    <a:p>
                      <a:r>
                        <a:rPr lang="en-US" sz="2400" dirty="0">
                          <a:solidFill>
                            <a:schemeClr val="tx1"/>
                          </a:solidFill>
                        </a:rPr>
                        <a:t>CPP1: </a:t>
                      </a:r>
                      <a:r>
                        <a:rPr lang="en-US" sz="2400" b="0" dirty="0">
                          <a:solidFill>
                            <a:schemeClr val="tx1"/>
                          </a:solidFill>
                        </a:rPr>
                        <a:t>Appropriate Product Design &amp; Delivery </a:t>
                      </a:r>
                      <a:endParaRPr lang="fr-FR" sz="2400" b="1"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400" b="1" kern="1200" dirty="0">
                          <a:solidFill>
                            <a:schemeClr val="dk1"/>
                          </a:solidFill>
                          <a:effectLst/>
                          <a:latin typeface="+mn-lt"/>
                          <a:ea typeface="+mn-ea"/>
                          <a:cs typeface="+mn-cs"/>
                        </a:rPr>
                        <a:t>CPP2</a:t>
                      </a:r>
                      <a:r>
                        <a:rPr lang="fr-FR" sz="2400" kern="1200" dirty="0">
                          <a:solidFill>
                            <a:schemeClr val="dk1"/>
                          </a:solidFill>
                          <a:effectLst/>
                          <a:latin typeface="+mn-lt"/>
                          <a:ea typeface="+mn-ea"/>
                          <a:cs typeface="+mn-cs"/>
                        </a:rPr>
                        <a:t>: </a:t>
                      </a:r>
                      <a:r>
                        <a:rPr lang="fr-FR" sz="2400" b="0" kern="1200" dirty="0" err="1">
                          <a:solidFill>
                            <a:schemeClr val="dk1"/>
                          </a:solidFill>
                          <a:effectLst/>
                          <a:latin typeface="+mn-lt"/>
                          <a:ea typeface="+mn-ea"/>
                          <a:cs typeface="+mn-cs"/>
                        </a:rPr>
                        <a:t>Prevention</a:t>
                      </a:r>
                      <a:r>
                        <a:rPr lang="fr-FR" sz="2400" b="0" kern="1200" dirty="0">
                          <a:solidFill>
                            <a:schemeClr val="dk1"/>
                          </a:solidFill>
                          <a:effectLst/>
                          <a:latin typeface="+mn-lt"/>
                          <a:ea typeface="+mn-ea"/>
                          <a:cs typeface="+mn-cs"/>
                        </a:rPr>
                        <a:t> of Over-</a:t>
                      </a:r>
                      <a:r>
                        <a:rPr lang="fr-FR" sz="2400" b="0" kern="1200" dirty="0" err="1">
                          <a:solidFill>
                            <a:schemeClr val="dk1"/>
                          </a:solidFill>
                          <a:effectLst/>
                          <a:latin typeface="+mn-lt"/>
                          <a:ea typeface="+mn-ea"/>
                          <a:cs typeface="+mn-cs"/>
                        </a:rPr>
                        <a:t>indebtedness</a:t>
                      </a:r>
                      <a:r>
                        <a:rPr lang="fr-FR" sz="2400" b="0" kern="1200" dirty="0">
                          <a:solidFill>
                            <a:schemeClr val="dk1"/>
                          </a:solidFill>
                          <a:effectLst/>
                          <a:latin typeface="+mn-lt"/>
                          <a:ea typeface="+mn-ea"/>
                          <a:cs typeface="+mn-cs"/>
                        </a:rPr>
                        <a:t> </a:t>
                      </a:r>
                      <a:endParaRPr lang="en-US" sz="2400" b="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8343795"/>
                  </a:ext>
                </a:extLst>
              </a:tr>
              <a:tr h="820024">
                <a:tc>
                  <a:txBody>
                    <a:bodyPr/>
                    <a:lstStyle/>
                    <a:p>
                      <a:r>
                        <a:rPr lang="en-US" sz="2200" b="1" dirty="0">
                          <a:solidFill>
                            <a:schemeClr val="tx1"/>
                          </a:solidFill>
                        </a:rPr>
                        <a:t>11.30 – 1.00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400" b="1" kern="1200" dirty="0">
                          <a:solidFill>
                            <a:schemeClr val="dk1"/>
                          </a:solidFill>
                          <a:effectLst/>
                          <a:latin typeface="+mn-lt"/>
                          <a:ea typeface="+mn-ea"/>
                          <a:cs typeface="+mn-cs"/>
                        </a:rPr>
                        <a:t>CPP3:</a:t>
                      </a:r>
                      <a:r>
                        <a:rPr lang="fr-FR" sz="2400" kern="1200" dirty="0">
                          <a:solidFill>
                            <a:schemeClr val="dk1"/>
                          </a:solidFill>
                          <a:effectLst/>
                          <a:latin typeface="+mn-lt"/>
                          <a:ea typeface="+mn-ea"/>
                          <a:cs typeface="+mn-cs"/>
                        </a:rPr>
                        <a:t> </a:t>
                      </a:r>
                      <a:r>
                        <a:rPr lang="fr-FR" sz="2400" kern="1200" dirty="0" err="1">
                          <a:solidFill>
                            <a:schemeClr val="dk1"/>
                          </a:solidFill>
                          <a:effectLst/>
                          <a:latin typeface="+mn-lt"/>
                          <a:ea typeface="+mn-ea"/>
                          <a:cs typeface="+mn-cs"/>
                        </a:rPr>
                        <a:t>Transparency</a:t>
                      </a:r>
                      <a:r>
                        <a:rPr lang="en-US" sz="2400" dirty="0">
                          <a:effectLst/>
                        </a:rPr>
                        <a:t> </a:t>
                      </a:r>
                      <a:endParaRPr lang="en-US" sz="2400" b="1" dirty="0">
                        <a:solidFill>
                          <a:schemeClr val="tx1"/>
                        </a:solidFill>
                      </a:endParaRPr>
                    </a:p>
                    <a:p>
                      <a:pPr marL="0" indent="0">
                        <a:buFont typeface="Arial" panose="020B0604020202020204" pitchFamily="34" charset="0"/>
                        <a:buNone/>
                      </a:pPr>
                      <a:r>
                        <a:rPr lang="en-US" sz="2400" b="1" dirty="0">
                          <a:solidFill>
                            <a:schemeClr val="tx1"/>
                          </a:solidFill>
                        </a:rPr>
                        <a:t>CPP 4: </a:t>
                      </a:r>
                      <a:r>
                        <a:rPr lang="en-US" sz="2400" dirty="0">
                          <a:solidFill>
                            <a:schemeClr val="tx1"/>
                          </a:solidFill>
                        </a:rPr>
                        <a:t>Responsible Pricing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1205958"/>
                  </a:ext>
                </a:extLst>
              </a:tr>
            </a:tbl>
          </a:graphicData>
        </a:graphic>
      </p:graphicFrame>
    </p:spTree>
    <p:extLst>
      <p:ext uri="{BB962C8B-B14F-4D97-AF65-F5344CB8AC3E}">
        <p14:creationId xmlns:p14="http://schemas.microsoft.com/office/powerpoint/2010/main" val="38801458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D102933-D0FE-0046-B711-282D6612E013}"/>
              </a:ext>
            </a:extLst>
          </p:cNvPr>
          <p:cNvSpPr txBox="1">
            <a:spLocks noChangeArrowheads="1"/>
          </p:cNvSpPr>
          <p:nvPr/>
        </p:nvSpPr>
        <p:spPr bwMode="auto">
          <a:xfrm>
            <a:off x="1771650" y="0"/>
            <a:ext cx="889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b="1">
              <a:solidFill>
                <a:srgbClr val="006BAA"/>
              </a:solidFill>
              <a:latin typeface="Helvetica Neue" panose="02000503000000020004" pitchFamily="2" charset="0"/>
            </a:endParaRPr>
          </a:p>
        </p:txBody>
      </p:sp>
      <p:sp>
        <p:nvSpPr>
          <p:cNvPr id="18434" name="Title 1">
            <a:extLst>
              <a:ext uri="{FF2B5EF4-FFF2-40B4-BE49-F238E27FC236}">
                <a16:creationId xmlns:a16="http://schemas.microsoft.com/office/drawing/2014/main" id="{B59216A6-95F4-A247-AEA1-AFE78D3CD58C}"/>
              </a:ext>
            </a:extLst>
          </p:cNvPr>
          <p:cNvSpPr txBox="1">
            <a:spLocks/>
          </p:cNvSpPr>
          <p:nvPr/>
        </p:nvSpPr>
        <p:spPr bwMode="auto">
          <a:xfrm>
            <a:off x="33002" y="324643"/>
            <a:ext cx="91059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4000" b="1" dirty="0">
                <a:solidFill>
                  <a:srgbClr val="006BAA"/>
                </a:solidFill>
                <a:latin typeface="Helvetica Neue" panose="02000503000000020004" pitchFamily="2" charset="0"/>
              </a:rPr>
              <a:t>Transparency – Key Take-aways</a:t>
            </a:r>
          </a:p>
        </p:txBody>
      </p:sp>
      <p:sp>
        <p:nvSpPr>
          <p:cNvPr id="18435" name="Content Placeholder 6">
            <a:extLst>
              <a:ext uri="{FF2B5EF4-FFF2-40B4-BE49-F238E27FC236}">
                <a16:creationId xmlns:a16="http://schemas.microsoft.com/office/drawing/2014/main" id="{2C4681D0-DBAA-E149-8F75-2D58831F465A}"/>
              </a:ext>
            </a:extLst>
          </p:cNvPr>
          <p:cNvSpPr txBox="1">
            <a:spLocks/>
          </p:cNvSpPr>
          <p:nvPr/>
        </p:nvSpPr>
        <p:spPr bwMode="auto">
          <a:xfrm>
            <a:off x="439027" y="1823689"/>
            <a:ext cx="11448173" cy="3806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122238" lvl="1" indent="-342900">
              <a:lnSpc>
                <a:spcPct val="90000"/>
              </a:lnSpc>
              <a:buClr>
                <a:srgbClr val="526DB0"/>
              </a:buClr>
              <a:buFont typeface="Wingdings" pitchFamily="2" charset="2"/>
              <a:buChar char="q"/>
            </a:pPr>
            <a:r>
              <a:rPr lang="en-US" altLang="en-US" sz="2800" b="1" dirty="0">
                <a:solidFill>
                  <a:srgbClr val="0070C0"/>
                </a:solidFill>
                <a:latin typeface="Tw Cen MT" panose="020B0602020104020603" pitchFamily="34" charset="77"/>
              </a:rPr>
              <a:t>Disclose the prices, </a:t>
            </a:r>
            <a:r>
              <a:rPr lang="en-US" altLang="en-US" sz="2800" dirty="0">
                <a:latin typeface="Tw Cen MT" panose="020B0602020104020603" pitchFamily="34" charset="77"/>
              </a:rPr>
              <a:t>terms, and conditions of all products, including fees and information on the recovery process to enable clients make informed decisions.</a:t>
            </a:r>
          </a:p>
          <a:p>
            <a:pPr marL="876300" indent="-457200">
              <a:lnSpc>
                <a:spcPct val="90000"/>
              </a:lnSpc>
              <a:spcAft>
                <a:spcPct val="0"/>
              </a:spcAft>
              <a:buFont typeface="Wingdings" pitchFamily="2" charset="2"/>
              <a:buChar char="q"/>
            </a:pPr>
            <a:endParaRPr lang="en-US" altLang="en-US" sz="2800" dirty="0">
              <a:latin typeface="Tw Cen MT" panose="020B0602020104020603" pitchFamily="34" charset="77"/>
            </a:endParaRPr>
          </a:p>
          <a:p>
            <a:pPr marL="122238" lvl="1" indent="-342900">
              <a:lnSpc>
                <a:spcPct val="90000"/>
              </a:lnSpc>
              <a:buClr>
                <a:srgbClr val="526DB0"/>
              </a:buClr>
              <a:buFont typeface="Wingdings" pitchFamily="2" charset="2"/>
              <a:buChar char="q"/>
            </a:pPr>
            <a:r>
              <a:rPr lang="en-US" altLang="en-US" sz="2800" b="1" dirty="0">
                <a:solidFill>
                  <a:srgbClr val="0070C0"/>
                </a:solidFill>
                <a:latin typeface="Tw Cen MT" panose="020B0602020104020603" pitchFamily="34" charset="77"/>
              </a:rPr>
              <a:t>Train staff </a:t>
            </a:r>
            <a:r>
              <a:rPr lang="en-US" altLang="en-US" sz="2800" dirty="0">
                <a:latin typeface="Tw Cen MT" panose="020B0602020104020603" pitchFamily="34" charset="77"/>
              </a:rPr>
              <a:t>to communicate effectively with clients, including clients with literacy limitations.</a:t>
            </a:r>
          </a:p>
          <a:p>
            <a:pPr marL="876300" indent="-457200">
              <a:lnSpc>
                <a:spcPct val="90000"/>
              </a:lnSpc>
              <a:spcAft>
                <a:spcPct val="0"/>
              </a:spcAft>
            </a:pPr>
            <a:endParaRPr lang="en-US" altLang="en-US" sz="2800" dirty="0">
              <a:latin typeface="Tw Cen MT" panose="020B0602020104020603" pitchFamily="34" charset="77"/>
            </a:endParaRPr>
          </a:p>
          <a:p>
            <a:pPr marL="122238" lvl="1" indent="-342900">
              <a:lnSpc>
                <a:spcPct val="90000"/>
              </a:lnSpc>
              <a:buClr>
                <a:srgbClr val="526DB0"/>
              </a:buClr>
              <a:buFont typeface="Wingdings" pitchFamily="2" charset="2"/>
              <a:buChar char="q"/>
            </a:pPr>
            <a:r>
              <a:rPr lang="en-US" altLang="en-US" sz="2800" b="1" dirty="0">
                <a:solidFill>
                  <a:srgbClr val="0070C0"/>
                </a:solidFill>
                <a:latin typeface="Tw Cen MT" panose="020B0602020104020603" pitchFamily="34" charset="77"/>
              </a:rPr>
              <a:t>Provide total cost </a:t>
            </a:r>
            <a:r>
              <a:rPr lang="en-US" altLang="en-US" sz="2800" dirty="0">
                <a:latin typeface="Tw Cen MT" panose="020B0602020104020603" pitchFamily="34" charset="77"/>
              </a:rPr>
              <a:t>- transparency is a pre-condition to many of the other principles—foremost, responsible pricing. </a:t>
            </a:r>
            <a:endParaRPr lang="en-US" altLang="en-US" sz="2800" b="1" dirty="0">
              <a:solidFill>
                <a:srgbClr val="006BAA"/>
              </a:solidFill>
              <a:latin typeface="Tw Cen MT" panose="020B0602020104020603" pitchFamily="34" charset="77"/>
            </a:endParaRPr>
          </a:p>
          <a:p>
            <a:pPr marL="1571625" lvl="4" indent="-457200">
              <a:lnSpc>
                <a:spcPct val="90000"/>
              </a:lnSpc>
              <a:buClr>
                <a:srgbClr val="526DB0"/>
              </a:buClr>
              <a:buFont typeface="Courier New" panose="02070309020205020404" pitchFamily="49" charset="0"/>
              <a:buChar char="o"/>
            </a:pPr>
            <a:r>
              <a:rPr lang="en-US" altLang="en-US" sz="2800" b="1" dirty="0">
                <a:solidFill>
                  <a:srgbClr val="002060"/>
                </a:solidFill>
                <a:latin typeface="Tw Cen MT" panose="020B0602020104020603" pitchFamily="34" charset="77"/>
              </a:rPr>
              <a:t>Use multiple channels/client friendly language</a:t>
            </a:r>
          </a:p>
          <a:p>
            <a:pPr marL="1571625" lvl="4" indent="-457200">
              <a:lnSpc>
                <a:spcPct val="90000"/>
              </a:lnSpc>
              <a:buClr>
                <a:srgbClr val="526DB0"/>
              </a:buClr>
              <a:buFont typeface="Courier New" panose="02070309020205020404" pitchFamily="49" charset="0"/>
              <a:buChar char="o"/>
            </a:pPr>
            <a:r>
              <a:rPr lang="en-US" altLang="en-US" sz="2800" b="1" dirty="0">
                <a:solidFill>
                  <a:srgbClr val="002060"/>
                </a:solidFill>
                <a:latin typeface="Tw Cen MT" panose="020B0602020104020603" pitchFamily="34" charset="77"/>
              </a:rPr>
              <a:t>Allow time for questions</a:t>
            </a:r>
          </a:p>
          <a:p>
            <a:pPr marL="1571625" lvl="4" indent="-457200">
              <a:lnSpc>
                <a:spcPct val="90000"/>
              </a:lnSpc>
              <a:buClr>
                <a:srgbClr val="526DB0"/>
              </a:buClr>
              <a:buFont typeface="Courier New" panose="02070309020205020404" pitchFamily="49" charset="0"/>
              <a:buChar char="o"/>
            </a:pPr>
            <a:r>
              <a:rPr lang="en-US" altLang="en-US" sz="2800" b="1" dirty="0">
                <a:solidFill>
                  <a:srgbClr val="002060"/>
                </a:solidFill>
                <a:latin typeface="Tw Cen MT" panose="020B0602020104020603" pitchFamily="34" charset="77"/>
              </a:rPr>
              <a:t>Provide regular account information</a:t>
            </a:r>
          </a:p>
        </p:txBody>
      </p:sp>
    </p:spTree>
    <p:extLst>
      <p:ext uri="{BB962C8B-B14F-4D97-AF65-F5344CB8AC3E}">
        <p14:creationId xmlns:p14="http://schemas.microsoft.com/office/powerpoint/2010/main" val="136323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D102933-D0FE-0046-B711-282D6612E013}"/>
              </a:ext>
            </a:extLst>
          </p:cNvPr>
          <p:cNvSpPr txBox="1">
            <a:spLocks noChangeArrowheads="1"/>
          </p:cNvSpPr>
          <p:nvPr/>
        </p:nvSpPr>
        <p:spPr bwMode="auto">
          <a:xfrm>
            <a:off x="1771650" y="0"/>
            <a:ext cx="889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b="1">
              <a:solidFill>
                <a:srgbClr val="006BAA"/>
              </a:solidFill>
              <a:latin typeface="Helvetica Neue" panose="02000503000000020004" pitchFamily="2" charset="0"/>
            </a:endParaRPr>
          </a:p>
        </p:txBody>
      </p:sp>
      <p:sp>
        <p:nvSpPr>
          <p:cNvPr id="18434" name="Title 1">
            <a:extLst>
              <a:ext uri="{FF2B5EF4-FFF2-40B4-BE49-F238E27FC236}">
                <a16:creationId xmlns:a16="http://schemas.microsoft.com/office/drawing/2014/main" id="{B59216A6-95F4-A247-AEA1-AFE78D3CD58C}"/>
              </a:ext>
            </a:extLst>
          </p:cNvPr>
          <p:cNvSpPr txBox="1">
            <a:spLocks/>
          </p:cNvSpPr>
          <p:nvPr/>
        </p:nvSpPr>
        <p:spPr bwMode="auto">
          <a:xfrm>
            <a:off x="1524000" y="399011"/>
            <a:ext cx="91059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4000" b="1" dirty="0">
                <a:solidFill>
                  <a:srgbClr val="006BAA"/>
                </a:solidFill>
                <a:latin typeface="Helvetica Neue" panose="02000503000000020004" pitchFamily="2" charset="0"/>
              </a:rPr>
              <a:t>Client Protection Principle (CPP #4) </a:t>
            </a:r>
          </a:p>
        </p:txBody>
      </p:sp>
      <p:sp>
        <p:nvSpPr>
          <p:cNvPr id="18435" name="Content Placeholder 6">
            <a:extLst>
              <a:ext uri="{FF2B5EF4-FFF2-40B4-BE49-F238E27FC236}">
                <a16:creationId xmlns:a16="http://schemas.microsoft.com/office/drawing/2014/main" id="{2C4681D0-DBAA-E149-8F75-2D58831F465A}"/>
              </a:ext>
            </a:extLst>
          </p:cNvPr>
          <p:cNvSpPr txBox="1">
            <a:spLocks/>
          </p:cNvSpPr>
          <p:nvPr/>
        </p:nvSpPr>
        <p:spPr bwMode="auto">
          <a:xfrm>
            <a:off x="1946275" y="2570855"/>
            <a:ext cx="82613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dirty="0">
              <a:latin typeface="Helvetica Neue" panose="02000503000000020004" pitchFamily="2" charset="0"/>
            </a:endParaRPr>
          </a:p>
          <a:p>
            <a:pPr algn="ctr"/>
            <a:r>
              <a:rPr lang="en-US" altLang="en-US" sz="4000" b="1" dirty="0">
                <a:solidFill>
                  <a:schemeClr val="accent2">
                    <a:lumMod val="75000"/>
                  </a:schemeClr>
                </a:solidFill>
                <a:latin typeface="Helvetica Neue" panose="02000503000000020004" pitchFamily="2" charset="0"/>
              </a:rPr>
              <a:t>Responsible in Pricing</a:t>
            </a:r>
          </a:p>
        </p:txBody>
      </p:sp>
    </p:spTree>
    <p:extLst>
      <p:ext uri="{BB962C8B-B14F-4D97-AF65-F5344CB8AC3E}">
        <p14:creationId xmlns:p14="http://schemas.microsoft.com/office/powerpoint/2010/main" val="2287965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a:extLst>
              <a:ext uri="{FF2B5EF4-FFF2-40B4-BE49-F238E27FC236}">
                <a16:creationId xmlns:a16="http://schemas.microsoft.com/office/drawing/2014/main" id="{8FE0EFF7-338F-094F-9BD5-620D5F692650}"/>
              </a:ext>
            </a:extLst>
          </p:cNvPr>
          <p:cNvSpPr txBox="1">
            <a:spLocks noChangeArrowheads="1"/>
          </p:cNvSpPr>
          <p:nvPr/>
        </p:nvSpPr>
        <p:spPr bwMode="auto">
          <a:xfrm>
            <a:off x="2514600" y="6248400"/>
            <a:ext cx="777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20000"/>
              </a:spcBef>
              <a:buClr>
                <a:srgbClr val="23489F"/>
              </a:buClr>
              <a:buFont typeface="Times" pitchFamily="2" charset="0"/>
              <a:buNone/>
            </a:pPr>
            <a:endParaRPr lang="es-CO" altLang="en-US" sz="2800" b="1">
              <a:latin typeface="Georgia" panose="02040502050405020303" pitchFamily="18" charset="0"/>
            </a:endParaRPr>
          </a:p>
        </p:txBody>
      </p:sp>
      <p:sp>
        <p:nvSpPr>
          <p:cNvPr id="5" name="Rectangle 2">
            <a:extLst>
              <a:ext uri="{FF2B5EF4-FFF2-40B4-BE49-F238E27FC236}">
                <a16:creationId xmlns:a16="http://schemas.microsoft.com/office/drawing/2014/main" id="{E2078CAE-F76D-F549-B4BE-173E35B921A5}"/>
              </a:ext>
            </a:extLst>
          </p:cNvPr>
          <p:cNvSpPr txBox="1">
            <a:spLocks noChangeArrowheads="1"/>
          </p:cNvSpPr>
          <p:nvPr/>
        </p:nvSpPr>
        <p:spPr bwMode="auto">
          <a:xfrm>
            <a:off x="1771650" y="0"/>
            <a:ext cx="889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b="1">
              <a:solidFill>
                <a:srgbClr val="006BAA"/>
              </a:solidFill>
              <a:latin typeface="Helvetica Neue" panose="02000503000000020004" pitchFamily="2" charset="0"/>
            </a:endParaRPr>
          </a:p>
        </p:txBody>
      </p:sp>
      <p:sp>
        <p:nvSpPr>
          <p:cNvPr id="26627" name="Title 1">
            <a:extLst>
              <a:ext uri="{FF2B5EF4-FFF2-40B4-BE49-F238E27FC236}">
                <a16:creationId xmlns:a16="http://schemas.microsoft.com/office/drawing/2014/main" id="{29CCA9D6-A5FF-2D47-ABDB-F5BE75A7A400}"/>
              </a:ext>
            </a:extLst>
          </p:cNvPr>
          <p:cNvSpPr txBox="1">
            <a:spLocks/>
          </p:cNvSpPr>
          <p:nvPr/>
        </p:nvSpPr>
        <p:spPr bwMode="auto">
          <a:xfrm>
            <a:off x="281608" y="324643"/>
            <a:ext cx="91059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dirty="0">
                <a:solidFill>
                  <a:srgbClr val="006BAA"/>
                </a:solidFill>
                <a:latin typeface="Helvetica Neue" panose="02000503000000020004" pitchFamily="2" charset="0"/>
              </a:rPr>
              <a:t>Session Objectives </a:t>
            </a:r>
          </a:p>
        </p:txBody>
      </p:sp>
      <p:sp>
        <p:nvSpPr>
          <p:cNvPr id="26628" name="Content Placeholder 6">
            <a:extLst>
              <a:ext uri="{FF2B5EF4-FFF2-40B4-BE49-F238E27FC236}">
                <a16:creationId xmlns:a16="http://schemas.microsoft.com/office/drawing/2014/main" id="{C94EB667-3999-BF48-A02A-D13CFCD6817B}"/>
              </a:ext>
            </a:extLst>
          </p:cNvPr>
          <p:cNvSpPr txBox="1">
            <a:spLocks/>
          </p:cNvSpPr>
          <p:nvPr/>
        </p:nvSpPr>
        <p:spPr bwMode="auto">
          <a:xfrm>
            <a:off x="2025650" y="3751263"/>
            <a:ext cx="82613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a:latin typeface="Helvetica Neue" panose="02000503000000020004" pitchFamily="2" charset="0"/>
            </a:endParaRPr>
          </a:p>
          <a:p>
            <a:pPr algn="ctr"/>
            <a:endParaRPr lang="en-US" altLang="en-US" sz="2800">
              <a:solidFill>
                <a:srgbClr val="0069AA"/>
              </a:solidFill>
              <a:latin typeface="Helvetica Neue" panose="02000503000000020004" pitchFamily="2" charset="0"/>
            </a:endParaRPr>
          </a:p>
        </p:txBody>
      </p:sp>
      <p:sp>
        <p:nvSpPr>
          <p:cNvPr id="9222" name="Rectangle 1">
            <a:extLst>
              <a:ext uri="{FF2B5EF4-FFF2-40B4-BE49-F238E27FC236}">
                <a16:creationId xmlns:a16="http://schemas.microsoft.com/office/drawing/2014/main" id="{EED00F7A-817E-E143-95BD-D5EEFC351279}"/>
              </a:ext>
            </a:extLst>
          </p:cNvPr>
          <p:cNvSpPr>
            <a:spLocks noChangeArrowheads="1"/>
          </p:cNvSpPr>
          <p:nvPr/>
        </p:nvSpPr>
        <p:spPr bwMode="auto">
          <a:xfrm>
            <a:off x="1933575" y="2627313"/>
            <a:ext cx="7916103" cy="2246769"/>
          </a:xfrm>
          <a:prstGeom prst="rect">
            <a:avLst/>
          </a:prstGeom>
          <a:noFill/>
          <a:ln>
            <a:noFill/>
          </a:ln>
          <a:extLst/>
        </p:spPr>
        <p:txBody>
          <a:bodyPr wrap="square">
            <a:spAutoFit/>
          </a:bodyPr>
          <a:lstStyle/>
          <a:p>
            <a:pPr marL="457200" indent="-457200" algn="just">
              <a:buFont typeface="Arial" pitchFamily="34" charset="0"/>
              <a:buChar char="•"/>
              <a:defRPr/>
            </a:pPr>
            <a:r>
              <a:rPr lang="en-US" altLang="en-US" sz="2800" dirty="0">
                <a:solidFill>
                  <a:schemeClr val="tx1">
                    <a:lumMod val="65000"/>
                    <a:lumOff val="35000"/>
                  </a:schemeClr>
                </a:solidFill>
                <a:latin typeface="Helvetica Neue" charset="0"/>
                <a:ea typeface="Helvetica Neue" charset="0"/>
                <a:cs typeface="Helvetica Neue" charset="0"/>
              </a:rPr>
              <a:t>Understand principle on Responsible Pricing.</a:t>
            </a:r>
          </a:p>
          <a:p>
            <a:pPr marL="457200" indent="-457200" algn="just">
              <a:buFont typeface="Arial" pitchFamily="34" charset="0"/>
              <a:buChar char="•"/>
              <a:defRPr/>
            </a:pPr>
            <a:endParaRPr lang="en-US" altLang="en-US" sz="2800" dirty="0">
              <a:solidFill>
                <a:schemeClr val="tx1">
                  <a:lumMod val="65000"/>
                  <a:lumOff val="35000"/>
                </a:schemeClr>
              </a:solidFill>
              <a:latin typeface="Helvetica Neue" charset="0"/>
              <a:ea typeface="Helvetica Neue" charset="0"/>
              <a:cs typeface="Helvetica Neue" charset="0"/>
            </a:endParaRPr>
          </a:p>
          <a:p>
            <a:pPr marL="457200" indent="-457200" algn="just">
              <a:buFont typeface="Arial" pitchFamily="34" charset="0"/>
              <a:buChar char="•"/>
              <a:defRPr/>
            </a:pPr>
            <a:r>
              <a:rPr lang="en-US" altLang="en-US" sz="2800" dirty="0">
                <a:solidFill>
                  <a:schemeClr val="tx1">
                    <a:lumMod val="65000"/>
                    <a:lumOff val="35000"/>
                  </a:schemeClr>
                </a:solidFill>
                <a:latin typeface="Helvetica Neue" charset="0"/>
                <a:ea typeface="Helvetica Neue" charset="0"/>
                <a:cs typeface="Helvetica Neue" charset="0"/>
              </a:rPr>
              <a:t>Understanding some of the key standards for Responsible Pricing.</a:t>
            </a:r>
            <a:r>
              <a:rPr lang="en-US" sz="2800" dirty="0">
                <a:latin typeface="Helvetica Neue" charset="0"/>
                <a:ea typeface="MS PGothic" charset="0"/>
                <a:cs typeface="MS PGothic" charset="0"/>
              </a:rPr>
              <a:t> </a:t>
            </a:r>
          </a:p>
          <a:p>
            <a:pPr eaLnBrk="1" hangingPunct="1">
              <a:defRPr/>
            </a:pPr>
            <a:endParaRPr lang="en-US" sz="2800" dirty="0">
              <a:latin typeface="Helvetica Neue" charset="0"/>
              <a:ea typeface="MS PGothic" charset="0"/>
              <a:cs typeface="MS PGothic" charset="0"/>
            </a:endParaRPr>
          </a:p>
        </p:txBody>
      </p:sp>
    </p:spTree>
    <p:extLst>
      <p:ext uri="{BB962C8B-B14F-4D97-AF65-F5344CB8AC3E}">
        <p14:creationId xmlns:p14="http://schemas.microsoft.com/office/powerpoint/2010/main" val="39653175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a:extLst>
              <a:ext uri="{FF2B5EF4-FFF2-40B4-BE49-F238E27FC236}">
                <a16:creationId xmlns:a16="http://schemas.microsoft.com/office/drawing/2014/main" id="{6F48FF19-5397-5649-804E-33BA288B5A33}"/>
              </a:ext>
            </a:extLst>
          </p:cNvPr>
          <p:cNvSpPr txBox="1">
            <a:spLocks noChangeArrowheads="1"/>
          </p:cNvSpPr>
          <p:nvPr/>
        </p:nvSpPr>
        <p:spPr bwMode="auto">
          <a:xfrm>
            <a:off x="2514600" y="6248400"/>
            <a:ext cx="777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20000"/>
              </a:spcBef>
              <a:buClr>
                <a:srgbClr val="23489F"/>
              </a:buClr>
              <a:buFont typeface="Times" pitchFamily="2" charset="0"/>
              <a:buNone/>
            </a:pPr>
            <a:endParaRPr lang="es-CO" altLang="en-US" sz="2800" b="1">
              <a:latin typeface="Georgia" panose="02040502050405020303" pitchFamily="18" charset="0"/>
            </a:endParaRPr>
          </a:p>
        </p:txBody>
      </p:sp>
      <p:sp>
        <p:nvSpPr>
          <p:cNvPr id="5" name="Rectangle 2">
            <a:extLst>
              <a:ext uri="{FF2B5EF4-FFF2-40B4-BE49-F238E27FC236}">
                <a16:creationId xmlns:a16="http://schemas.microsoft.com/office/drawing/2014/main" id="{8539F930-AD2D-BE4E-8BC4-F6B3E423F425}"/>
              </a:ext>
            </a:extLst>
          </p:cNvPr>
          <p:cNvSpPr txBox="1">
            <a:spLocks noChangeArrowheads="1"/>
          </p:cNvSpPr>
          <p:nvPr/>
        </p:nvSpPr>
        <p:spPr bwMode="auto">
          <a:xfrm>
            <a:off x="1771650" y="0"/>
            <a:ext cx="889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b="1">
              <a:solidFill>
                <a:srgbClr val="006BAA"/>
              </a:solidFill>
              <a:latin typeface="Helvetica Neue" panose="02000503000000020004" pitchFamily="2" charset="0"/>
            </a:endParaRPr>
          </a:p>
        </p:txBody>
      </p:sp>
      <p:sp>
        <p:nvSpPr>
          <p:cNvPr id="28675" name="Title 1">
            <a:extLst>
              <a:ext uri="{FF2B5EF4-FFF2-40B4-BE49-F238E27FC236}">
                <a16:creationId xmlns:a16="http://schemas.microsoft.com/office/drawing/2014/main" id="{46F85899-EFA5-6943-833B-A0B37C7D4B90}"/>
              </a:ext>
            </a:extLst>
          </p:cNvPr>
          <p:cNvSpPr txBox="1">
            <a:spLocks/>
          </p:cNvSpPr>
          <p:nvPr/>
        </p:nvSpPr>
        <p:spPr bwMode="auto">
          <a:xfrm>
            <a:off x="239485" y="477044"/>
            <a:ext cx="91059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dirty="0">
                <a:solidFill>
                  <a:srgbClr val="006BAA"/>
                </a:solidFill>
                <a:latin typeface="Helvetica Neue" panose="02000503000000020004" pitchFamily="2" charset="0"/>
              </a:rPr>
              <a:t>Responsible Pricing</a:t>
            </a:r>
          </a:p>
        </p:txBody>
      </p:sp>
      <p:sp>
        <p:nvSpPr>
          <p:cNvPr id="28676" name="Content Placeholder 6">
            <a:extLst>
              <a:ext uri="{FF2B5EF4-FFF2-40B4-BE49-F238E27FC236}">
                <a16:creationId xmlns:a16="http://schemas.microsoft.com/office/drawing/2014/main" id="{DB496049-1AA7-1F46-98AE-EA0378D73409}"/>
              </a:ext>
            </a:extLst>
          </p:cNvPr>
          <p:cNvSpPr txBox="1">
            <a:spLocks/>
          </p:cNvSpPr>
          <p:nvPr/>
        </p:nvSpPr>
        <p:spPr bwMode="auto">
          <a:xfrm>
            <a:off x="2025650" y="3751263"/>
            <a:ext cx="82613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a:latin typeface="Helvetica Neue" panose="02000503000000020004" pitchFamily="2" charset="0"/>
            </a:endParaRPr>
          </a:p>
          <a:p>
            <a:pPr algn="ctr"/>
            <a:endParaRPr lang="en-US" altLang="en-US" sz="2800">
              <a:solidFill>
                <a:srgbClr val="0069AA"/>
              </a:solidFill>
              <a:latin typeface="Helvetica Neue" panose="02000503000000020004" pitchFamily="2" charset="0"/>
            </a:endParaRPr>
          </a:p>
        </p:txBody>
      </p:sp>
      <p:sp>
        <p:nvSpPr>
          <p:cNvPr id="9222" name="Rectangle 1">
            <a:extLst>
              <a:ext uri="{FF2B5EF4-FFF2-40B4-BE49-F238E27FC236}">
                <a16:creationId xmlns:a16="http://schemas.microsoft.com/office/drawing/2014/main" id="{F8965D4E-E894-9440-B5C2-BDCD99497944}"/>
              </a:ext>
            </a:extLst>
          </p:cNvPr>
          <p:cNvSpPr>
            <a:spLocks noChangeArrowheads="1"/>
          </p:cNvSpPr>
          <p:nvPr/>
        </p:nvSpPr>
        <p:spPr bwMode="auto">
          <a:xfrm>
            <a:off x="625988" y="1721108"/>
            <a:ext cx="10923282" cy="4401205"/>
          </a:xfrm>
          <a:prstGeom prst="rect">
            <a:avLst/>
          </a:prstGeom>
          <a:noFill/>
          <a:ln>
            <a:noFill/>
          </a:ln>
          <a:extLst/>
        </p:spPr>
        <p:txBody>
          <a:bodyPr wrap="square">
            <a:spAutoFit/>
          </a:bodyPr>
          <a:lstStyle/>
          <a:p>
            <a:pPr algn="just" eaLnBrk="1" hangingPunct="1">
              <a:defRPr/>
            </a:pPr>
            <a:r>
              <a:rPr lang="en-US" sz="2800" b="1" dirty="0">
                <a:solidFill>
                  <a:srgbClr val="800000"/>
                </a:solidFill>
                <a:latin typeface="Helvetica Neue" charset="0"/>
                <a:ea typeface="MS PGothic" charset="0"/>
                <a:cs typeface="MS PGothic" charset="0"/>
              </a:rPr>
              <a:t>The Principle in Practice:</a:t>
            </a:r>
          </a:p>
          <a:p>
            <a:pPr algn="just" eaLnBrk="1" hangingPunct="1">
              <a:defRPr/>
            </a:pPr>
            <a:endParaRPr lang="en-US" sz="2800" b="1" i="1" dirty="0">
              <a:solidFill>
                <a:srgbClr val="99CC00"/>
              </a:solidFill>
              <a:latin typeface="Helvetica Neue" charset="0"/>
              <a:ea typeface="MS PGothic" charset="0"/>
              <a:cs typeface="MS PGothic" charset="0"/>
            </a:endParaRPr>
          </a:p>
          <a:p>
            <a:pPr algn="just" eaLnBrk="1" hangingPunct="1">
              <a:defRPr/>
            </a:pPr>
            <a:r>
              <a:rPr lang="en-US" sz="2800" dirty="0">
                <a:latin typeface="Helvetica Neue" charset="0"/>
                <a:ea typeface="MS PGothic" charset="0"/>
                <a:cs typeface="MS PGothic" charset="0"/>
              </a:rPr>
              <a:t>Pricing, terms, and conditions are set in a way that is </a:t>
            </a:r>
            <a:r>
              <a:rPr lang="en-US" sz="2800" b="1" dirty="0">
                <a:latin typeface="Helvetica Neue" charset="0"/>
                <a:ea typeface="MS PGothic" charset="0"/>
                <a:cs typeface="MS PGothic" charset="0"/>
              </a:rPr>
              <a:t>affordable to clients </a:t>
            </a:r>
            <a:r>
              <a:rPr lang="en-US" sz="2800" dirty="0">
                <a:latin typeface="Helvetica Neue" charset="0"/>
                <a:ea typeface="MS PGothic" charset="0"/>
                <a:cs typeface="MS PGothic" charset="0"/>
              </a:rPr>
              <a:t>and </a:t>
            </a:r>
            <a:r>
              <a:rPr lang="en-US" sz="2800" b="1" dirty="0">
                <a:latin typeface="Helvetica Neue" charset="0"/>
                <a:ea typeface="MS PGothic" charset="0"/>
                <a:cs typeface="MS PGothic" charset="0"/>
              </a:rPr>
              <a:t>sustainable for the financial institution.</a:t>
            </a:r>
            <a:r>
              <a:rPr lang="en-US" sz="2800" dirty="0">
                <a:latin typeface="Helvetica Neue" charset="0"/>
                <a:ea typeface="MS PGothic" charset="0"/>
                <a:cs typeface="MS PGothic" charset="0"/>
              </a:rPr>
              <a:t> </a:t>
            </a:r>
          </a:p>
          <a:p>
            <a:pPr algn="just" eaLnBrk="1" hangingPunct="1">
              <a:defRPr/>
            </a:pPr>
            <a:endParaRPr lang="en-US" sz="2800" dirty="0">
              <a:solidFill>
                <a:schemeClr val="accent6">
                  <a:lumMod val="50000"/>
                </a:schemeClr>
              </a:solidFill>
              <a:latin typeface="Helvetica Neue" charset="0"/>
              <a:ea typeface="MS PGothic" charset="0"/>
              <a:cs typeface="MS PGothic" charset="0"/>
            </a:endParaRPr>
          </a:p>
          <a:p>
            <a:pPr algn="just" eaLnBrk="1" hangingPunct="1">
              <a:defRPr/>
            </a:pPr>
            <a:r>
              <a:rPr lang="en-US" sz="2800" b="1" dirty="0">
                <a:solidFill>
                  <a:schemeClr val="accent6">
                    <a:lumMod val="50000"/>
                  </a:schemeClr>
                </a:solidFill>
                <a:latin typeface="Helvetica Neue" charset="0"/>
                <a:ea typeface="MS PGothic" charset="0"/>
                <a:cs typeface="MS PGothic" charset="0"/>
              </a:rPr>
              <a:t>Consider this:</a:t>
            </a:r>
          </a:p>
          <a:p>
            <a:pPr algn="just" eaLnBrk="1" hangingPunct="1">
              <a:defRPr/>
            </a:pPr>
            <a:endParaRPr lang="en-US" sz="2800" dirty="0">
              <a:latin typeface="Helvetica Neue" charset="0"/>
              <a:ea typeface="MS PGothic" charset="0"/>
              <a:cs typeface="MS PGothic" charset="0"/>
            </a:endParaRPr>
          </a:p>
          <a:p>
            <a:pPr algn="just" eaLnBrk="1" hangingPunct="1">
              <a:defRPr/>
            </a:pPr>
            <a:r>
              <a:rPr lang="en-US" sz="2800" dirty="0">
                <a:latin typeface="Helvetica Neue" charset="0"/>
                <a:ea typeface="MS PGothic" charset="0"/>
                <a:cs typeface="MS PGothic" charset="0"/>
              </a:rPr>
              <a:t>Financial sustainability is required to continue serving clients, but is not an end in itself. </a:t>
            </a:r>
          </a:p>
          <a:p>
            <a:pPr eaLnBrk="1" hangingPunct="1">
              <a:defRPr/>
            </a:pPr>
            <a:endParaRPr lang="en-US" sz="2800" dirty="0">
              <a:latin typeface="Helvetica Neue" charset="0"/>
              <a:ea typeface="MS PGothic" charset="0"/>
              <a:cs typeface="MS PGothic" charset="0"/>
            </a:endParaRPr>
          </a:p>
        </p:txBody>
      </p:sp>
    </p:spTree>
    <p:extLst>
      <p:ext uri="{BB962C8B-B14F-4D97-AF65-F5344CB8AC3E}">
        <p14:creationId xmlns:p14="http://schemas.microsoft.com/office/powerpoint/2010/main" val="2877992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8" descr="C:\Users\arizzi\AppData\Local\Microsoft\Windows\INetCache\IE\KDB3XK8L\iceberg[1].jpg">
            <a:extLst>
              <a:ext uri="{FF2B5EF4-FFF2-40B4-BE49-F238E27FC236}">
                <a16:creationId xmlns:a16="http://schemas.microsoft.com/office/drawing/2014/main" id="{9E4C19FE-99A6-AE4B-B8CE-B024D3F1A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885" y="2727552"/>
            <a:ext cx="8360229" cy="365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Title 1">
            <a:extLst>
              <a:ext uri="{FF2B5EF4-FFF2-40B4-BE49-F238E27FC236}">
                <a16:creationId xmlns:a16="http://schemas.microsoft.com/office/drawing/2014/main" id="{EB498F15-978A-DA49-9A9A-B0F2662FF87A}"/>
              </a:ext>
            </a:extLst>
          </p:cNvPr>
          <p:cNvSpPr txBox="1">
            <a:spLocks/>
          </p:cNvSpPr>
          <p:nvPr/>
        </p:nvSpPr>
        <p:spPr bwMode="auto">
          <a:xfrm>
            <a:off x="1524000" y="922338"/>
            <a:ext cx="91440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800" b="1" dirty="0">
                <a:solidFill>
                  <a:srgbClr val="006BAA"/>
                </a:solidFill>
                <a:latin typeface="Helvetica Neue" panose="02000503000000020004" pitchFamily="2" charset="0"/>
              </a:rPr>
              <a:t>In determining whether an institution is pricing responsibility, the </a:t>
            </a:r>
            <a:r>
              <a:rPr lang="en-US" altLang="en-US" sz="2800" b="1" u="sng" dirty="0">
                <a:solidFill>
                  <a:srgbClr val="006BAA"/>
                </a:solidFill>
                <a:latin typeface="Helvetica Neue" panose="02000503000000020004" pitchFamily="2" charset="0"/>
              </a:rPr>
              <a:t>price itself </a:t>
            </a:r>
            <a:r>
              <a:rPr lang="en-US" altLang="en-US" sz="2800" b="1" dirty="0">
                <a:solidFill>
                  <a:srgbClr val="006BAA"/>
                </a:solidFill>
                <a:latin typeface="Helvetica Neue" panose="02000503000000020004" pitchFamily="2" charset="0"/>
              </a:rPr>
              <a:t>is important but not the only component </a:t>
            </a:r>
          </a:p>
        </p:txBody>
      </p:sp>
    </p:spTree>
    <p:extLst>
      <p:ext uri="{BB962C8B-B14F-4D97-AF65-F5344CB8AC3E}">
        <p14:creationId xmlns:p14="http://schemas.microsoft.com/office/powerpoint/2010/main" val="42231757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re 1">
            <a:extLst>
              <a:ext uri="{FF2B5EF4-FFF2-40B4-BE49-F238E27FC236}">
                <a16:creationId xmlns:a16="http://schemas.microsoft.com/office/drawing/2014/main" id="{2EDB46F4-547B-E34F-B5DF-9394B1DC1025}"/>
              </a:ext>
            </a:extLst>
          </p:cNvPr>
          <p:cNvSpPr>
            <a:spLocks noGrp="1"/>
          </p:cNvSpPr>
          <p:nvPr>
            <p:ph type="title"/>
          </p:nvPr>
        </p:nvSpPr>
        <p:spPr bwMode="auto">
          <a:xfrm>
            <a:off x="240167" y="239713"/>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fr-FR" altLang="en-US" sz="3200" b="1">
                <a:latin typeface="Helvetica Neue" panose="02000503000000020004" pitchFamily="2" charset="0"/>
              </a:rPr>
              <a:t>What </a:t>
            </a:r>
            <a:r>
              <a:rPr lang="fr-FR" altLang="en-US" sz="3200" b="1" u="sng">
                <a:latin typeface="Helvetica Neue" panose="02000503000000020004" pitchFamily="2" charset="0"/>
              </a:rPr>
              <a:t>influences</a:t>
            </a:r>
            <a:r>
              <a:rPr lang="fr-FR" altLang="en-US" sz="3200" b="1">
                <a:latin typeface="Helvetica Neue" panose="02000503000000020004" pitchFamily="2" charset="0"/>
              </a:rPr>
              <a:t> pricing? </a:t>
            </a:r>
          </a:p>
        </p:txBody>
      </p:sp>
      <p:pic>
        <p:nvPicPr>
          <p:cNvPr id="32770" name="Image 3">
            <a:extLst>
              <a:ext uri="{FF2B5EF4-FFF2-40B4-BE49-F238E27FC236}">
                <a16:creationId xmlns:a16="http://schemas.microsoft.com/office/drawing/2014/main" id="{077F9CA1-C6A7-954D-AF7B-65E7B840C8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0167" y="811213"/>
            <a:ext cx="11320461" cy="547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72172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ADA448B-BC9A-BF40-9551-A8D102230F45}"/>
              </a:ext>
            </a:extLst>
          </p:cNvPr>
          <p:cNvGraphicFramePr/>
          <p:nvPr>
            <p:extLst>
              <p:ext uri="{D42A27DB-BD31-4B8C-83A1-F6EECF244321}">
                <p14:modId xmlns:p14="http://schemas.microsoft.com/office/powerpoint/2010/main" val="3416180871"/>
              </p:ext>
            </p:extLst>
          </p:nvPr>
        </p:nvGraphicFramePr>
        <p:xfrm>
          <a:off x="-174171" y="592139"/>
          <a:ext cx="12366171" cy="6162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5" name="Title 2">
            <a:extLst>
              <a:ext uri="{FF2B5EF4-FFF2-40B4-BE49-F238E27FC236}">
                <a16:creationId xmlns:a16="http://schemas.microsoft.com/office/drawing/2014/main" id="{5AA8FD70-2401-AC45-8083-EEA0D40A6DA5}"/>
              </a:ext>
            </a:extLst>
          </p:cNvPr>
          <p:cNvSpPr>
            <a:spLocks noGrp="1"/>
          </p:cNvSpPr>
          <p:nvPr>
            <p:ph type="title"/>
          </p:nvPr>
        </p:nvSpPr>
        <p:spPr bwMode="auto">
          <a:xfrm>
            <a:off x="83127" y="0"/>
            <a:ext cx="11709070" cy="592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Autofit/>
          </a:bodyPr>
          <a:lstStyle/>
          <a:p>
            <a:r>
              <a:rPr lang="en-US" altLang="en-US" sz="4000" b="1" dirty="0">
                <a:solidFill>
                  <a:srgbClr val="0070C0"/>
                </a:solidFill>
                <a:latin typeface="Helvetica Neue" panose="02000503000000020004" pitchFamily="2" charset="0"/>
              </a:rPr>
              <a:t>Responsible Pricing Analysis Includes </a:t>
            </a:r>
          </a:p>
        </p:txBody>
      </p:sp>
      <p:sp>
        <p:nvSpPr>
          <p:cNvPr id="6" name="Left-Right Arrow 8">
            <a:extLst>
              <a:ext uri="{FF2B5EF4-FFF2-40B4-BE49-F238E27FC236}">
                <a16:creationId xmlns:a16="http://schemas.microsoft.com/office/drawing/2014/main" id="{FFE4870F-0974-EF4C-BD6A-5CAD1AFFA708}"/>
              </a:ext>
            </a:extLst>
          </p:cNvPr>
          <p:cNvSpPr/>
          <p:nvPr/>
        </p:nvSpPr>
        <p:spPr>
          <a:xfrm>
            <a:off x="5791201" y="3776663"/>
            <a:ext cx="608013" cy="279400"/>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fr-FR"/>
          </a:p>
        </p:txBody>
      </p:sp>
    </p:spTree>
    <p:extLst>
      <p:ext uri="{BB962C8B-B14F-4D97-AF65-F5344CB8AC3E}">
        <p14:creationId xmlns:p14="http://schemas.microsoft.com/office/powerpoint/2010/main" val="21086488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BE84DF27-79A1-6B40-8489-EC84F078A8A5}"/>
              </a:ext>
            </a:extLst>
          </p:cNvPr>
          <p:cNvSpPr txBox="1">
            <a:spLocks/>
          </p:cNvSpPr>
          <p:nvPr/>
        </p:nvSpPr>
        <p:spPr bwMode="auto">
          <a:xfrm>
            <a:off x="0" y="178595"/>
            <a:ext cx="91059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800" b="1">
                <a:solidFill>
                  <a:srgbClr val="006BAA"/>
                </a:solidFill>
                <a:latin typeface="Helvetica Neue" panose="02000503000000020004" pitchFamily="2" charset="0"/>
              </a:rPr>
              <a:t>CPP #4: Adequate standards of Care </a:t>
            </a:r>
          </a:p>
        </p:txBody>
      </p:sp>
      <p:sp>
        <p:nvSpPr>
          <p:cNvPr id="9" name="Rectangle 8">
            <a:extLst>
              <a:ext uri="{FF2B5EF4-FFF2-40B4-BE49-F238E27FC236}">
                <a16:creationId xmlns:a16="http://schemas.microsoft.com/office/drawing/2014/main" id="{8E0F4457-ADE4-A346-96C5-64D5B8C74430}"/>
              </a:ext>
            </a:extLst>
          </p:cNvPr>
          <p:cNvSpPr/>
          <p:nvPr/>
        </p:nvSpPr>
        <p:spPr>
          <a:xfrm>
            <a:off x="478971" y="790576"/>
            <a:ext cx="10842171" cy="1179513"/>
          </a:xfrm>
          <a:prstGeom prst="rect">
            <a:avLst/>
          </a:prstGeom>
          <a:solidFill>
            <a:srgbClr val="006BAA"/>
          </a:solidFill>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en-US" altLang="en-US" sz="2800" b="1" dirty="0">
                <a:solidFill>
                  <a:schemeClr val="bg1"/>
                </a:solidFill>
                <a:ea typeface="MS PGothic" pitchFamily="34" charset="-128"/>
                <a:cs typeface="ＭＳ Ｐゴシック" charset="-128"/>
              </a:rPr>
              <a:t>FI is managed sustainably to provide services in the long term</a:t>
            </a:r>
            <a:r>
              <a:rPr lang="en-US" sz="2800" dirty="0">
                <a:solidFill>
                  <a:schemeClr val="bg1"/>
                </a:solidFill>
              </a:rPr>
              <a:t>.</a:t>
            </a:r>
          </a:p>
        </p:txBody>
      </p:sp>
      <p:sp>
        <p:nvSpPr>
          <p:cNvPr id="10" name="Rectangle 9">
            <a:extLst>
              <a:ext uri="{FF2B5EF4-FFF2-40B4-BE49-F238E27FC236}">
                <a16:creationId xmlns:a16="http://schemas.microsoft.com/office/drawing/2014/main" id="{F58D2B59-39AF-334C-A4EE-C7F007E75E9D}"/>
              </a:ext>
            </a:extLst>
          </p:cNvPr>
          <p:cNvSpPr/>
          <p:nvPr/>
        </p:nvSpPr>
        <p:spPr>
          <a:xfrm>
            <a:off x="478971" y="2243139"/>
            <a:ext cx="10842171" cy="1349375"/>
          </a:xfrm>
          <a:prstGeom prst="rect">
            <a:avLst/>
          </a:prstGeom>
          <a:solidFill>
            <a:srgbClr val="006BAA"/>
          </a:solidFill>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defRPr/>
            </a:pPr>
            <a:r>
              <a:rPr lang="en-US" altLang="en-US" sz="2800" b="1">
                <a:solidFill>
                  <a:schemeClr val="bg1"/>
                </a:solidFill>
              </a:rPr>
              <a:t>The FI’s pricing policy is aligned with the interest of clients.</a:t>
            </a:r>
          </a:p>
        </p:txBody>
      </p:sp>
      <p:sp>
        <p:nvSpPr>
          <p:cNvPr id="15" name="Rectangle 14">
            <a:extLst>
              <a:ext uri="{FF2B5EF4-FFF2-40B4-BE49-F238E27FC236}">
                <a16:creationId xmlns:a16="http://schemas.microsoft.com/office/drawing/2014/main" id="{FABC7E15-66CA-6749-AB48-77F5F3A1DF51}"/>
              </a:ext>
            </a:extLst>
          </p:cNvPr>
          <p:cNvSpPr/>
          <p:nvPr/>
        </p:nvSpPr>
        <p:spPr>
          <a:xfrm>
            <a:off x="478971" y="3919538"/>
            <a:ext cx="10842171" cy="2372405"/>
          </a:xfrm>
          <a:prstGeom prst="rect">
            <a:avLst/>
          </a:prstGeom>
          <a:solidFill>
            <a:srgbClr val="006BAA"/>
          </a:solidFill>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en-US" altLang="en-US" sz="2800" b="1" dirty="0">
                <a:solidFill>
                  <a:schemeClr val="bg1"/>
                </a:solidFill>
                <a:ea typeface="MS PGothic" pitchFamily="34" charset="-128"/>
                <a:cs typeface="ＭＳ Ｐゴシック" charset="-128"/>
              </a:rPr>
              <a:t>The FI's financial ratios do not signal pricing issues. (If outside the ranges, FI must be asked to explain and justify.) </a:t>
            </a:r>
            <a:endParaRPr lang="en-US" altLang="ja-JP" sz="2800" b="1" dirty="0">
              <a:solidFill>
                <a:schemeClr val="bg1"/>
              </a:solidFill>
              <a:cs typeface="ＭＳ Ｐゴシック" charset="-128"/>
            </a:endParaRPr>
          </a:p>
        </p:txBody>
      </p:sp>
    </p:spTree>
    <p:extLst>
      <p:ext uri="{BB962C8B-B14F-4D97-AF65-F5344CB8AC3E}">
        <p14:creationId xmlns:p14="http://schemas.microsoft.com/office/powerpoint/2010/main" val="8384271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D102933-D0FE-0046-B711-282D6612E013}"/>
              </a:ext>
            </a:extLst>
          </p:cNvPr>
          <p:cNvSpPr txBox="1">
            <a:spLocks noChangeArrowheads="1"/>
          </p:cNvSpPr>
          <p:nvPr/>
        </p:nvSpPr>
        <p:spPr bwMode="auto">
          <a:xfrm>
            <a:off x="1771650" y="0"/>
            <a:ext cx="889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b="1">
              <a:solidFill>
                <a:srgbClr val="006BAA"/>
              </a:solidFill>
              <a:latin typeface="Helvetica Neue" panose="02000503000000020004" pitchFamily="2" charset="0"/>
            </a:endParaRPr>
          </a:p>
        </p:txBody>
      </p:sp>
      <p:sp>
        <p:nvSpPr>
          <p:cNvPr id="18434" name="Title 1">
            <a:extLst>
              <a:ext uri="{FF2B5EF4-FFF2-40B4-BE49-F238E27FC236}">
                <a16:creationId xmlns:a16="http://schemas.microsoft.com/office/drawing/2014/main" id="{B59216A6-95F4-A247-AEA1-AFE78D3CD58C}"/>
              </a:ext>
            </a:extLst>
          </p:cNvPr>
          <p:cNvSpPr txBox="1">
            <a:spLocks/>
          </p:cNvSpPr>
          <p:nvPr/>
        </p:nvSpPr>
        <p:spPr bwMode="auto">
          <a:xfrm>
            <a:off x="357810" y="471828"/>
            <a:ext cx="10028349"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4000" b="1" dirty="0">
                <a:solidFill>
                  <a:srgbClr val="006BAA"/>
                </a:solidFill>
                <a:latin typeface="Helvetica Neue" panose="02000503000000020004" pitchFamily="2" charset="0"/>
              </a:rPr>
              <a:t>Responsible Pricing – Key Take-aways</a:t>
            </a:r>
          </a:p>
        </p:txBody>
      </p:sp>
      <p:sp>
        <p:nvSpPr>
          <p:cNvPr id="18435" name="Content Placeholder 6">
            <a:extLst>
              <a:ext uri="{FF2B5EF4-FFF2-40B4-BE49-F238E27FC236}">
                <a16:creationId xmlns:a16="http://schemas.microsoft.com/office/drawing/2014/main" id="{2C4681D0-DBAA-E149-8F75-2D58831F465A}"/>
              </a:ext>
            </a:extLst>
          </p:cNvPr>
          <p:cNvSpPr txBox="1">
            <a:spLocks/>
          </p:cNvSpPr>
          <p:nvPr/>
        </p:nvSpPr>
        <p:spPr bwMode="auto">
          <a:xfrm>
            <a:off x="357810" y="2043796"/>
            <a:ext cx="11437950" cy="410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68263" lvl="1" indent="-342900">
              <a:spcBef>
                <a:spcPct val="0"/>
              </a:spcBef>
              <a:buClr>
                <a:srgbClr val="526DB0"/>
              </a:buClr>
              <a:buFont typeface="Wingdings" pitchFamily="2" charset="2"/>
              <a:buChar char="q"/>
            </a:pPr>
            <a:r>
              <a:rPr lang="en-US" altLang="en-US" sz="2800" dirty="0">
                <a:latin typeface="Tw Cen MT" panose="020B0602020104020603" pitchFamily="34" charset="77"/>
              </a:rPr>
              <a:t>Pricing, terms, and conditions are set in a way that is both </a:t>
            </a:r>
            <a:r>
              <a:rPr lang="en-US" altLang="en-US" sz="2800" b="1" dirty="0">
                <a:solidFill>
                  <a:srgbClr val="0070C0"/>
                </a:solidFill>
                <a:latin typeface="Tw Cen MT" panose="020B0602020104020603" pitchFamily="34" charset="77"/>
              </a:rPr>
              <a:t>affordable to clients and sustainable for the financial institution. </a:t>
            </a:r>
          </a:p>
          <a:p>
            <a:pPr marL="1211263" lvl="3" indent="-342900">
              <a:spcBef>
                <a:spcPct val="0"/>
              </a:spcBef>
              <a:buClr>
                <a:srgbClr val="526DB0"/>
              </a:buClr>
              <a:buFont typeface="Wingdings" pitchFamily="2" charset="2"/>
              <a:buChar char="q"/>
            </a:pPr>
            <a:endParaRPr lang="en-US" altLang="en-US" sz="2800" b="1" dirty="0">
              <a:latin typeface="Tw Cen MT" panose="020B0602020104020603" pitchFamily="34" charset="77"/>
            </a:endParaRPr>
          </a:p>
          <a:p>
            <a:pPr marL="68263" lvl="1" indent="-342900">
              <a:spcBef>
                <a:spcPct val="0"/>
              </a:spcBef>
              <a:buClr>
                <a:srgbClr val="526DB0"/>
              </a:buClr>
              <a:buFont typeface="Wingdings" pitchFamily="2" charset="2"/>
              <a:buChar char="q"/>
            </a:pPr>
            <a:r>
              <a:rPr lang="en-US" altLang="en-US" sz="2800" dirty="0">
                <a:latin typeface="Tw Cen MT" panose="020B0602020104020603" pitchFamily="34" charset="77"/>
              </a:rPr>
              <a:t>Financial sustainability is required to continue serving clients: </a:t>
            </a:r>
            <a:endParaRPr lang="en-US" altLang="en-US" sz="2800" b="1" dirty="0">
              <a:latin typeface="Tw Cen MT" panose="020B0602020104020603" pitchFamily="34" charset="77"/>
            </a:endParaRPr>
          </a:p>
          <a:p>
            <a:pPr marL="1989138" lvl="4" indent="-342900">
              <a:spcBef>
                <a:spcPct val="0"/>
              </a:spcBef>
              <a:buClr>
                <a:srgbClr val="989AAC"/>
              </a:buClr>
              <a:buFont typeface="Wingdings" pitchFamily="2" charset="2"/>
              <a:buChar char="q"/>
            </a:pPr>
            <a:r>
              <a:rPr lang="en-US" altLang="en-US" sz="2800" b="1" dirty="0">
                <a:solidFill>
                  <a:srgbClr val="0070C0"/>
                </a:solidFill>
                <a:latin typeface="Tw Cen MT" panose="020B0602020104020603" pitchFamily="34" charset="77"/>
              </a:rPr>
              <a:t>Price competitively – fees &amp; interest</a:t>
            </a:r>
          </a:p>
          <a:p>
            <a:pPr marL="1989138" lvl="4" indent="-342900">
              <a:spcBef>
                <a:spcPct val="0"/>
              </a:spcBef>
              <a:buClr>
                <a:srgbClr val="989AAC"/>
              </a:buClr>
              <a:buFont typeface="Wingdings" pitchFamily="2" charset="2"/>
              <a:buChar char="q"/>
            </a:pPr>
            <a:r>
              <a:rPr lang="en-US" altLang="en-US" sz="2800" b="1" dirty="0">
                <a:solidFill>
                  <a:srgbClr val="0070C0"/>
                </a:solidFill>
                <a:latin typeface="Tw Cen MT" panose="020B0602020104020603" pitchFamily="34" charset="77"/>
              </a:rPr>
              <a:t>Earn reasonable return</a:t>
            </a:r>
          </a:p>
          <a:p>
            <a:pPr marL="1989138" lvl="4" indent="-342900">
              <a:spcBef>
                <a:spcPct val="0"/>
              </a:spcBef>
              <a:buClr>
                <a:srgbClr val="989AAC"/>
              </a:buClr>
              <a:buFont typeface="Wingdings" pitchFamily="2" charset="2"/>
              <a:buChar char="q"/>
            </a:pPr>
            <a:r>
              <a:rPr lang="en-US" altLang="en-US" sz="2800" b="1" dirty="0">
                <a:solidFill>
                  <a:srgbClr val="0070C0"/>
                </a:solidFill>
                <a:latin typeface="Tw Cen MT" panose="020B0602020104020603" pitchFamily="34" charset="77"/>
              </a:rPr>
              <a:t>Use profits to benefit clients</a:t>
            </a:r>
          </a:p>
          <a:p>
            <a:pPr marL="1989138" lvl="4" indent="-342900">
              <a:spcBef>
                <a:spcPct val="0"/>
              </a:spcBef>
              <a:buClr>
                <a:srgbClr val="989AAC"/>
              </a:buClr>
              <a:buFont typeface="Wingdings" pitchFamily="2" charset="2"/>
              <a:buChar char="q"/>
            </a:pPr>
            <a:r>
              <a:rPr lang="en-US" altLang="en-US" sz="2800" b="1" dirty="0">
                <a:solidFill>
                  <a:srgbClr val="0070C0"/>
                </a:solidFill>
                <a:latin typeface="Tw Cen MT" panose="020B0602020104020603" pitchFamily="34" charset="77"/>
              </a:rPr>
              <a:t>Do not pass inefficiencies to the client</a:t>
            </a:r>
          </a:p>
        </p:txBody>
      </p:sp>
    </p:spTree>
    <p:extLst>
      <p:ext uri="{BB962C8B-B14F-4D97-AF65-F5344CB8AC3E}">
        <p14:creationId xmlns:p14="http://schemas.microsoft.com/office/powerpoint/2010/main" val="3362467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178" y="1508167"/>
            <a:ext cx="11038309" cy="1615043"/>
          </a:xfrm>
        </p:spPr>
        <p:txBody>
          <a:bodyPr>
            <a:normAutofit fontScale="90000"/>
          </a:bodyPr>
          <a:lstStyle/>
          <a:p>
            <a:pPr algn="ctr"/>
            <a:r>
              <a:rPr lang="en-US" sz="4000" b="1" dirty="0"/>
              <a:t>Session 1: Agenda Day 2  (March 16</a:t>
            </a:r>
            <a:r>
              <a:rPr lang="en-US" sz="4000" b="1" baseline="30000" dirty="0"/>
              <a:t>th</a:t>
            </a:r>
            <a:r>
              <a:rPr lang="en-US" sz="4000" b="1" dirty="0"/>
              <a:t> 2021) </a:t>
            </a:r>
            <a:br>
              <a:rPr lang="en-US" sz="4000" dirty="0"/>
            </a:br>
            <a:br>
              <a:rPr lang="en-US" sz="4000" dirty="0"/>
            </a:br>
            <a:br>
              <a:rPr lang="en-US" b="1" dirty="0"/>
            </a:br>
            <a:endParaRPr lang="en-US" sz="3100" b="1" dirty="0">
              <a:solidFill>
                <a:srgbClr val="800000"/>
              </a:solidFill>
            </a:endParaRPr>
          </a:p>
        </p:txBody>
      </p:sp>
      <p:sp>
        <p:nvSpPr>
          <p:cNvPr id="4" name="Date Placeholder 3">
            <a:extLst>
              <a:ext uri="{FF2B5EF4-FFF2-40B4-BE49-F238E27FC236}">
                <a16:creationId xmlns:a16="http://schemas.microsoft.com/office/drawing/2014/main" id="{6B0F7885-FAAD-7E4B-B0BF-4029C204C161}"/>
              </a:ext>
            </a:extLst>
          </p:cNvPr>
          <p:cNvSpPr>
            <a:spLocks noGrp="1"/>
          </p:cNvSpPr>
          <p:nvPr>
            <p:ph type="dt" sz="half" idx="10"/>
          </p:nvPr>
        </p:nvSpPr>
        <p:spPr/>
        <p:txBody>
          <a:bodyPr/>
          <a:lstStyle/>
          <a:p>
            <a:fld id="{B1BFFD6C-A128-394A-8727-E399191C3440}" type="datetime7">
              <a:rPr lang="en-US" smtClean="0"/>
              <a:t>Mar-21</a:t>
            </a:fld>
            <a:endParaRPr lang="en-US" dirty="0"/>
          </a:p>
        </p:txBody>
      </p:sp>
      <p:sp>
        <p:nvSpPr>
          <p:cNvPr id="6" name="Slide Number Placeholder 5">
            <a:extLst>
              <a:ext uri="{FF2B5EF4-FFF2-40B4-BE49-F238E27FC236}">
                <a16:creationId xmlns:a16="http://schemas.microsoft.com/office/drawing/2014/main" id="{03F913B4-FA91-5B4D-A5B2-94CC06A7D6FA}"/>
              </a:ext>
            </a:extLst>
          </p:cNvPr>
          <p:cNvSpPr>
            <a:spLocks noGrp="1"/>
          </p:cNvSpPr>
          <p:nvPr>
            <p:ph type="sldNum" sz="quarter" idx="12"/>
          </p:nvPr>
        </p:nvSpPr>
        <p:spPr/>
        <p:txBody>
          <a:bodyPr/>
          <a:lstStyle/>
          <a:p>
            <a:fld id="{CAA6DE86-0424-4DDA-8F13-9E2823814831}" type="slidenum">
              <a:rPr lang="en-US" smtClean="0"/>
              <a:t>59</a:t>
            </a:fld>
            <a:endParaRPr lang="en-US" dirty="0"/>
          </a:p>
        </p:txBody>
      </p:sp>
      <p:graphicFrame>
        <p:nvGraphicFramePr>
          <p:cNvPr id="11" name="Table 10">
            <a:extLst>
              <a:ext uri="{FF2B5EF4-FFF2-40B4-BE49-F238E27FC236}">
                <a16:creationId xmlns:a16="http://schemas.microsoft.com/office/drawing/2014/main" id="{F69A038A-F151-9D44-B264-0B763892C9F9}"/>
              </a:ext>
            </a:extLst>
          </p:cNvPr>
          <p:cNvGraphicFramePr>
            <a:graphicFrameLocks noGrp="1"/>
          </p:cNvGraphicFramePr>
          <p:nvPr>
            <p:extLst>
              <p:ext uri="{D42A27DB-BD31-4B8C-83A1-F6EECF244321}">
                <p14:modId xmlns:p14="http://schemas.microsoft.com/office/powerpoint/2010/main" val="574015259"/>
              </p:ext>
            </p:extLst>
          </p:nvPr>
        </p:nvGraphicFramePr>
        <p:xfrm>
          <a:off x="1097280" y="2051708"/>
          <a:ext cx="10355282" cy="3463151"/>
        </p:xfrm>
        <a:graphic>
          <a:graphicData uri="http://schemas.openxmlformats.org/drawingml/2006/table">
            <a:tbl>
              <a:tblPr firstRow="1" bandRow="1">
                <a:tableStyleId>{5C22544A-7EE6-4342-B048-85BDC9FD1C3A}</a:tableStyleId>
              </a:tblPr>
              <a:tblGrid>
                <a:gridCol w="2255250">
                  <a:extLst>
                    <a:ext uri="{9D8B030D-6E8A-4147-A177-3AD203B41FA5}">
                      <a16:colId xmlns:a16="http://schemas.microsoft.com/office/drawing/2014/main" val="1192936403"/>
                    </a:ext>
                  </a:extLst>
                </a:gridCol>
                <a:gridCol w="8100032">
                  <a:extLst>
                    <a:ext uri="{9D8B030D-6E8A-4147-A177-3AD203B41FA5}">
                      <a16:colId xmlns:a16="http://schemas.microsoft.com/office/drawing/2014/main" val="3476075645"/>
                    </a:ext>
                  </a:extLst>
                </a:gridCol>
              </a:tblGrid>
              <a:tr h="1686056">
                <a:tc>
                  <a:txBody>
                    <a:bodyPr/>
                    <a:lstStyle/>
                    <a:p>
                      <a:endParaRPr lang="en-US" sz="2200" dirty="0">
                        <a:solidFill>
                          <a:schemeClr val="tx1"/>
                        </a:solidFill>
                      </a:endParaRPr>
                    </a:p>
                    <a:p>
                      <a:r>
                        <a:rPr lang="en-US" sz="2200" dirty="0">
                          <a:solidFill>
                            <a:schemeClr val="tx1"/>
                          </a:solidFill>
                        </a:rPr>
                        <a:t>10.45 – 12.45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en-US" sz="2400" dirty="0">
                        <a:solidFill>
                          <a:schemeClr val="tx1"/>
                        </a:solidFill>
                      </a:endParaRPr>
                    </a:p>
                    <a:p>
                      <a:pPr marL="0" indent="0">
                        <a:buFont typeface="Arial" panose="020B0604020202020204" pitchFamily="34" charset="0"/>
                        <a:buNone/>
                      </a:pPr>
                      <a:r>
                        <a:rPr lang="en-US" sz="2400" dirty="0">
                          <a:solidFill>
                            <a:schemeClr val="tx1"/>
                          </a:solidFill>
                        </a:rPr>
                        <a:t>CPP 5: </a:t>
                      </a:r>
                      <a:r>
                        <a:rPr lang="en-US" sz="2400" b="0" dirty="0">
                          <a:solidFill>
                            <a:schemeClr val="tx1"/>
                          </a:solidFill>
                        </a:rPr>
                        <a:t>Fair and Respectful Treatment of Clients</a:t>
                      </a:r>
                      <a:endParaRPr lang="en-US" sz="2400" b="1" dirty="0">
                        <a:solidFill>
                          <a:schemeClr val="tx1"/>
                        </a:solidFill>
                      </a:endParaRPr>
                    </a:p>
                    <a:p>
                      <a:pPr marL="0" indent="0">
                        <a:buFont typeface="Arial" panose="020B0604020202020204" pitchFamily="34" charset="0"/>
                        <a:buNone/>
                      </a:pPr>
                      <a:r>
                        <a:rPr lang="en-US" sz="2400" b="1" dirty="0">
                          <a:solidFill>
                            <a:schemeClr val="tx1"/>
                          </a:solidFill>
                        </a:rPr>
                        <a:t>CPP 6: </a:t>
                      </a:r>
                      <a:r>
                        <a:rPr lang="en-US" sz="2400" b="0" dirty="0">
                          <a:solidFill>
                            <a:schemeClr val="tx1"/>
                          </a:solidFill>
                        </a:rPr>
                        <a:t>Privacy of Client Data </a:t>
                      </a:r>
                      <a:endParaRPr lang="en-US" sz="2400" b="1" dirty="0">
                        <a:solidFill>
                          <a:schemeClr val="tx1"/>
                        </a:solidFill>
                      </a:endParaRPr>
                    </a:p>
                    <a:p>
                      <a:pPr marL="0" indent="0">
                        <a:buFont typeface="Arial" panose="020B0604020202020204" pitchFamily="34" charset="0"/>
                        <a:buNone/>
                      </a:pPr>
                      <a:r>
                        <a:rPr lang="en-US" sz="2400" b="1" dirty="0">
                          <a:solidFill>
                            <a:schemeClr val="tx1"/>
                          </a:solidFill>
                        </a:rPr>
                        <a:t>CPP 7: </a:t>
                      </a:r>
                      <a:r>
                        <a:rPr lang="en-US" sz="2400" b="0" dirty="0">
                          <a:solidFill>
                            <a:schemeClr val="tx1"/>
                          </a:solidFill>
                        </a:rPr>
                        <a:t>Mechanisms for Complaints Resolution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8343795"/>
                  </a:ext>
                </a:extLst>
              </a:tr>
              <a:tr h="1777095">
                <a:tc>
                  <a:txBody>
                    <a:bodyPr/>
                    <a:lstStyle/>
                    <a:p>
                      <a:r>
                        <a:rPr lang="en-US" sz="2200" b="1" dirty="0">
                          <a:solidFill>
                            <a:schemeClr val="tx1"/>
                          </a:solidFill>
                        </a:rPr>
                        <a:t>12.45 – 1.00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rPr>
                        <a:t>Why are these international CPPs important to financial cooperatives and why implement them?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b="1" i="1" dirty="0">
                        <a:solidFill>
                          <a:srgbClr val="00B0F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i="1" dirty="0">
                          <a:solidFill>
                            <a:srgbClr val="00B0F0"/>
                          </a:solidFill>
                        </a:rPr>
                        <a:t>Remember - Your clients have Rights Too!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1205958"/>
                  </a:ext>
                </a:extLst>
              </a:tr>
            </a:tbl>
          </a:graphicData>
        </a:graphic>
      </p:graphicFrame>
    </p:spTree>
    <p:extLst>
      <p:ext uri="{BB962C8B-B14F-4D97-AF65-F5344CB8AC3E}">
        <p14:creationId xmlns:p14="http://schemas.microsoft.com/office/powerpoint/2010/main" val="252029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178" y="1508167"/>
            <a:ext cx="11038309" cy="1615043"/>
          </a:xfrm>
        </p:spPr>
        <p:txBody>
          <a:bodyPr>
            <a:normAutofit fontScale="90000"/>
          </a:bodyPr>
          <a:lstStyle/>
          <a:p>
            <a:pPr algn="ctr"/>
            <a:r>
              <a:rPr lang="en-US" sz="4000" b="1" dirty="0"/>
              <a:t>Session 1: Agenda Day 2  (March 16</a:t>
            </a:r>
            <a:r>
              <a:rPr lang="en-US" sz="4000" b="1" baseline="30000" dirty="0"/>
              <a:t>th</a:t>
            </a:r>
            <a:r>
              <a:rPr lang="en-US" sz="4000" b="1" dirty="0"/>
              <a:t> 2021) </a:t>
            </a:r>
            <a:br>
              <a:rPr lang="en-US" sz="4000" dirty="0"/>
            </a:br>
            <a:br>
              <a:rPr lang="en-US" sz="4000" dirty="0"/>
            </a:br>
            <a:br>
              <a:rPr lang="en-US" b="1" dirty="0"/>
            </a:br>
            <a:endParaRPr lang="en-US" sz="3100" b="1" dirty="0">
              <a:solidFill>
                <a:srgbClr val="800000"/>
              </a:solidFill>
            </a:endParaRPr>
          </a:p>
        </p:txBody>
      </p:sp>
      <p:sp>
        <p:nvSpPr>
          <p:cNvPr id="4" name="Date Placeholder 3">
            <a:extLst>
              <a:ext uri="{FF2B5EF4-FFF2-40B4-BE49-F238E27FC236}">
                <a16:creationId xmlns:a16="http://schemas.microsoft.com/office/drawing/2014/main" id="{6B0F7885-FAAD-7E4B-B0BF-4029C204C161}"/>
              </a:ext>
            </a:extLst>
          </p:cNvPr>
          <p:cNvSpPr>
            <a:spLocks noGrp="1"/>
          </p:cNvSpPr>
          <p:nvPr>
            <p:ph type="dt" sz="half" idx="10"/>
          </p:nvPr>
        </p:nvSpPr>
        <p:spPr/>
        <p:txBody>
          <a:bodyPr/>
          <a:lstStyle/>
          <a:p>
            <a:fld id="{B1BFFD6C-A128-394A-8727-E399191C3440}" type="datetime7">
              <a:rPr lang="en-US" smtClean="0"/>
              <a:t>Mar-21</a:t>
            </a:fld>
            <a:endParaRPr lang="en-US" dirty="0"/>
          </a:p>
        </p:txBody>
      </p:sp>
      <p:sp>
        <p:nvSpPr>
          <p:cNvPr id="6" name="Slide Number Placeholder 5">
            <a:extLst>
              <a:ext uri="{FF2B5EF4-FFF2-40B4-BE49-F238E27FC236}">
                <a16:creationId xmlns:a16="http://schemas.microsoft.com/office/drawing/2014/main" id="{03F913B4-FA91-5B4D-A5B2-94CC06A7D6FA}"/>
              </a:ext>
            </a:extLst>
          </p:cNvPr>
          <p:cNvSpPr>
            <a:spLocks noGrp="1"/>
          </p:cNvSpPr>
          <p:nvPr>
            <p:ph type="sldNum" sz="quarter" idx="12"/>
          </p:nvPr>
        </p:nvSpPr>
        <p:spPr/>
        <p:txBody>
          <a:bodyPr/>
          <a:lstStyle/>
          <a:p>
            <a:fld id="{CAA6DE86-0424-4DDA-8F13-9E2823814831}" type="slidenum">
              <a:rPr lang="en-US" smtClean="0"/>
              <a:t>6</a:t>
            </a:fld>
            <a:endParaRPr lang="en-US" dirty="0"/>
          </a:p>
        </p:txBody>
      </p:sp>
      <p:graphicFrame>
        <p:nvGraphicFramePr>
          <p:cNvPr id="11" name="Table 10">
            <a:extLst>
              <a:ext uri="{FF2B5EF4-FFF2-40B4-BE49-F238E27FC236}">
                <a16:creationId xmlns:a16="http://schemas.microsoft.com/office/drawing/2014/main" id="{F69A038A-F151-9D44-B264-0B763892C9F9}"/>
              </a:ext>
            </a:extLst>
          </p:cNvPr>
          <p:cNvGraphicFramePr>
            <a:graphicFrameLocks noGrp="1"/>
          </p:cNvGraphicFramePr>
          <p:nvPr>
            <p:extLst>
              <p:ext uri="{D42A27DB-BD31-4B8C-83A1-F6EECF244321}">
                <p14:modId xmlns:p14="http://schemas.microsoft.com/office/powerpoint/2010/main" val="2589362880"/>
              </p:ext>
            </p:extLst>
          </p:nvPr>
        </p:nvGraphicFramePr>
        <p:xfrm>
          <a:off x="1097280" y="2051708"/>
          <a:ext cx="10355282" cy="3463151"/>
        </p:xfrm>
        <a:graphic>
          <a:graphicData uri="http://schemas.openxmlformats.org/drawingml/2006/table">
            <a:tbl>
              <a:tblPr firstRow="1" bandRow="1">
                <a:tableStyleId>{5C22544A-7EE6-4342-B048-85BDC9FD1C3A}</a:tableStyleId>
              </a:tblPr>
              <a:tblGrid>
                <a:gridCol w="2255250">
                  <a:extLst>
                    <a:ext uri="{9D8B030D-6E8A-4147-A177-3AD203B41FA5}">
                      <a16:colId xmlns:a16="http://schemas.microsoft.com/office/drawing/2014/main" val="1192936403"/>
                    </a:ext>
                  </a:extLst>
                </a:gridCol>
                <a:gridCol w="8100032">
                  <a:extLst>
                    <a:ext uri="{9D8B030D-6E8A-4147-A177-3AD203B41FA5}">
                      <a16:colId xmlns:a16="http://schemas.microsoft.com/office/drawing/2014/main" val="3476075645"/>
                    </a:ext>
                  </a:extLst>
                </a:gridCol>
              </a:tblGrid>
              <a:tr h="1686056">
                <a:tc>
                  <a:txBody>
                    <a:bodyPr/>
                    <a:lstStyle/>
                    <a:p>
                      <a:endParaRPr lang="en-US" sz="2200" dirty="0">
                        <a:solidFill>
                          <a:schemeClr val="tx1"/>
                        </a:solidFill>
                      </a:endParaRPr>
                    </a:p>
                    <a:p>
                      <a:r>
                        <a:rPr lang="en-US" sz="2200" dirty="0">
                          <a:solidFill>
                            <a:schemeClr val="tx1"/>
                          </a:solidFill>
                        </a:rPr>
                        <a:t>10.00 – 11.30 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anose="020B0604020202020204" pitchFamily="34" charset="0"/>
                        <a:buNone/>
                      </a:pPr>
                      <a:endParaRPr lang="en-US" sz="2400" dirty="0">
                        <a:solidFill>
                          <a:schemeClr val="tx1"/>
                        </a:solidFill>
                      </a:endParaRPr>
                    </a:p>
                    <a:p>
                      <a:pPr marL="0" indent="0">
                        <a:buFont typeface="Arial" panose="020B0604020202020204" pitchFamily="34" charset="0"/>
                        <a:buNone/>
                      </a:pPr>
                      <a:r>
                        <a:rPr lang="en-US" sz="2400" dirty="0">
                          <a:solidFill>
                            <a:schemeClr val="tx1"/>
                          </a:solidFill>
                        </a:rPr>
                        <a:t>CPP 5: </a:t>
                      </a:r>
                      <a:r>
                        <a:rPr lang="en-US" sz="2400" b="0" dirty="0">
                          <a:solidFill>
                            <a:schemeClr val="tx1"/>
                          </a:solidFill>
                        </a:rPr>
                        <a:t>Fair and Respectful Treatment of Clients</a:t>
                      </a:r>
                      <a:endParaRPr lang="en-US" sz="2400" b="1" dirty="0">
                        <a:solidFill>
                          <a:schemeClr val="tx1"/>
                        </a:solidFill>
                      </a:endParaRPr>
                    </a:p>
                    <a:p>
                      <a:pPr marL="0" indent="0">
                        <a:buFont typeface="Arial" panose="020B0604020202020204" pitchFamily="34" charset="0"/>
                        <a:buNone/>
                      </a:pPr>
                      <a:r>
                        <a:rPr lang="en-US" sz="2400" b="1" dirty="0">
                          <a:solidFill>
                            <a:schemeClr val="tx1"/>
                          </a:solidFill>
                        </a:rPr>
                        <a:t>CPP 6: </a:t>
                      </a:r>
                      <a:r>
                        <a:rPr lang="en-US" sz="2400" b="0" dirty="0">
                          <a:solidFill>
                            <a:schemeClr val="tx1"/>
                          </a:solidFill>
                        </a:rPr>
                        <a:t>Privacy of Client Data </a:t>
                      </a:r>
                      <a:endParaRPr lang="en-US" sz="2400" b="1" dirty="0">
                        <a:solidFill>
                          <a:schemeClr val="tx1"/>
                        </a:solidFill>
                      </a:endParaRPr>
                    </a:p>
                    <a:p>
                      <a:pPr marL="0" indent="0">
                        <a:buFont typeface="Arial" panose="020B0604020202020204" pitchFamily="34" charset="0"/>
                        <a:buNone/>
                      </a:pPr>
                      <a:r>
                        <a:rPr lang="en-US" sz="2400" b="1" dirty="0">
                          <a:solidFill>
                            <a:schemeClr val="tx1"/>
                          </a:solidFill>
                        </a:rPr>
                        <a:t>CPP 7: </a:t>
                      </a:r>
                      <a:r>
                        <a:rPr lang="en-US" sz="2400" b="0" dirty="0">
                          <a:solidFill>
                            <a:schemeClr val="tx1"/>
                          </a:solidFill>
                        </a:rPr>
                        <a:t>Mechanisms for Complaints Resolution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8343795"/>
                  </a:ext>
                </a:extLst>
              </a:tr>
              <a:tr h="1777095">
                <a:tc>
                  <a:txBody>
                    <a:bodyPr/>
                    <a:lstStyle/>
                    <a:p>
                      <a:r>
                        <a:rPr lang="en-US" sz="2200" b="1" dirty="0">
                          <a:solidFill>
                            <a:schemeClr val="tx1"/>
                          </a:solidFill>
                        </a:rPr>
                        <a:t>11.30 – 1.00 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0" dirty="0">
                          <a:solidFill>
                            <a:schemeClr val="tx1"/>
                          </a:solidFill>
                        </a:rPr>
                        <a:t>Why are these international CPPs important to financial cooperatives and why implement them?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400" b="1" i="1" dirty="0">
                        <a:solidFill>
                          <a:srgbClr val="00B0F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400" b="1" i="1" dirty="0">
                          <a:solidFill>
                            <a:srgbClr val="00B0F0"/>
                          </a:solidFill>
                        </a:rPr>
                        <a:t>Remember - Your clients have Rights Too!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1205958"/>
                  </a:ext>
                </a:extLst>
              </a:tr>
            </a:tbl>
          </a:graphicData>
        </a:graphic>
      </p:graphicFrame>
    </p:spTree>
    <p:extLst>
      <p:ext uri="{BB962C8B-B14F-4D97-AF65-F5344CB8AC3E}">
        <p14:creationId xmlns:p14="http://schemas.microsoft.com/office/powerpoint/2010/main" val="34123095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58400" cy="1450757"/>
          </a:xfrm>
        </p:spPr>
        <p:txBody>
          <a:bodyPr>
            <a:normAutofit/>
          </a:bodyPr>
          <a:lstStyle/>
          <a:p>
            <a:br>
              <a:rPr lang="en-US" sz="2800" b="1" dirty="0">
                <a:latin typeface="Arial" panose="020B0604020202020204" pitchFamily="34" charset="0"/>
                <a:cs typeface="Arial" panose="020B0604020202020204" pitchFamily="34" charset="0"/>
              </a:rPr>
            </a:br>
            <a:r>
              <a:rPr lang="en-US" sz="2800" b="1" dirty="0">
                <a:solidFill>
                  <a:srgbClr val="C00000"/>
                </a:solidFill>
                <a:latin typeface="Arial" panose="020B0604020202020204" pitchFamily="34" charset="0"/>
                <a:cs typeface="Arial" panose="020B0604020202020204" pitchFamily="34" charset="0"/>
              </a:rPr>
              <a:t>RECAP -</a:t>
            </a:r>
            <a:r>
              <a:rPr lang="en-US" sz="2800" b="1" dirty="0">
                <a:latin typeface="Arial" panose="020B0604020202020204" pitchFamily="34" charset="0"/>
                <a:cs typeface="Arial" panose="020B0604020202020204" pitchFamily="34" charset="0"/>
              </a:rPr>
              <a:t> SUSTAINABLE FINANCE WITHIN MF; WHY?</a:t>
            </a:r>
          </a:p>
        </p:txBody>
      </p:sp>
      <p:sp>
        <p:nvSpPr>
          <p:cNvPr id="3" name="Content Placeholder 2"/>
          <p:cNvSpPr>
            <a:spLocks noGrp="1"/>
          </p:cNvSpPr>
          <p:nvPr>
            <p:ph idx="1"/>
          </p:nvPr>
        </p:nvSpPr>
        <p:spPr>
          <a:xfrm>
            <a:off x="386608" y="1786357"/>
            <a:ext cx="11272552" cy="4522409"/>
          </a:xfrm>
        </p:spPr>
        <p:txBody>
          <a:bodyPr>
            <a:normAutofit/>
          </a:bodyPr>
          <a:lstStyle/>
          <a:p>
            <a:pPr marL="0" indent="0">
              <a:buNone/>
            </a:pPr>
            <a:endParaRPr lang="en-US" dirty="0">
              <a:latin typeface="Tw Cen MT" charset="0"/>
            </a:endParaRPr>
          </a:p>
          <a:p>
            <a:pPr marL="201168" lvl="1" indent="0">
              <a:buNone/>
            </a:pPr>
            <a:r>
              <a:rPr lang="en-US" sz="2800" dirty="0">
                <a:latin typeface="Tw Cen MT" panose="020B0602020104020603" pitchFamily="34" charset="77"/>
              </a:rPr>
              <a:t>FIs that embrace SF will provide </a:t>
            </a:r>
            <a:r>
              <a:rPr lang="en-US" sz="2800" dirty="0">
                <a:solidFill>
                  <a:srgbClr val="5F5F5F"/>
                </a:solidFill>
                <a:latin typeface="Tw Cen MT" panose="020B0602020104020603" pitchFamily="34" charset="77"/>
                <a:cs typeface="Arial" panose="020B0604020202020204" pitchFamily="34" charset="0"/>
              </a:rPr>
              <a:t>financial services that protect and benefit their customers, employees, and the environment. </a:t>
            </a:r>
            <a:r>
              <a:rPr lang="en-US" sz="2800" b="1" dirty="0">
                <a:solidFill>
                  <a:srgbClr val="5F5F5F"/>
                </a:solidFill>
                <a:latin typeface="Tw Cen MT" panose="020B0602020104020603" pitchFamily="34" charset="77"/>
                <a:cs typeface="Arial" panose="020B0604020202020204" pitchFamily="34" charset="0"/>
              </a:rPr>
              <a:t>They will: </a:t>
            </a:r>
          </a:p>
          <a:p>
            <a:pPr marL="1298448" lvl="4" indent="-457200">
              <a:buFont typeface="+mj-lt"/>
              <a:buAutoNum type="arabicPeriod"/>
            </a:pPr>
            <a:r>
              <a:rPr lang="en-US" sz="3200" b="1" dirty="0">
                <a:solidFill>
                  <a:srgbClr val="0070C0"/>
                </a:solidFill>
                <a:latin typeface="Tw Cen MT" panose="020B0602020104020603" pitchFamily="34" charset="77"/>
                <a:cs typeface="Arial" panose="020B0604020202020204" pitchFamily="34" charset="0"/>
              </a:rPr>
              <a:t>Protect customers from risk</a:t>
            </a:r>
          </a:p>
          <a:p>
            <a:pPr marL="1298448" lvl="4" indent="-457200">
              <a:buFont typeface="+mj-lt"/>
              <a:buAutoNum type="arabicPeriod"/>
            </a:pPr>
            <a:r>
              <a:rPr lang="en-US" sz="3200" b="1" dirty="0">
                <a:solidFill>
                  <a:srgbClr val="0070C0"/>
                </a:solidFill>
                <a:latin typeface="Tw Cen MT" panose="020B0602020104020603" pitchFamily="34" charset="77"/>
                <a:cs typeface="Arial" panose="020B0604020202020204" pitchFamily="34" charset="0"/>
              </a:rPr>
              <a:t>Create real value for their customers </a:t>
            </a:r>
          </a:p>
          <a:p>
            <a:pPr marL="1298448" lvl="4" indent="-457200">
              <a:buFont typeface="+mj-lt"/>
              <a:buAutoNum type="arabicPeriod"/>
            </a:pPr>
            <a:r>
              <a:rPr lang="en-US" sz="2800" b="1" dirty="0">
                <a:solidFill>
                  <a:srgbClr val="5F5F5F"/>
                </a:solidFill>
                <a:latin typeface="Tw Cen MT" panose="020B0602020104020603" pitchFamily="34" charset="77"/>
                <a:cs typeface="Arial" panose="020B0604020202020204" pitchFamily="34" charset="0"/>
              </a:rPr>
              <a:t>Care for employees </a:t>
            </a:r>
          </a:p>
          <a:p>
            <a:pPr marL="1298448" lvl="4" indent="-457200">
              <a:buFont typeface="+mj-lt"/>
              <a:buAutoNum type="arabicPeriod"/>
            </a:pPr>
            <a:r>
              <a:rPr lang="en-US" sz="2800" b="1" dirty="0">
                <a:solidFill>
                  <a:srgbClr val="5F5F5F"/>
                </a:solidFill>
                <a:latin typeface="Tw Cen MT" panose="020B0602020104020603" pitchFamily="34" charset="77"/>
                <a:cs typeface="Arial" panose="020B0604020202020204" pitchFamily="34" charset="0"/>
              </a:rPr>
              <a:t>Respect and conserve natural resources</a:t>
            </a:r>
            <a:endParaRPr lang="en-US" sz="2800" b="1" dirty="0">
              <a:latin typeface="Tw Cen MT" panose="020B0602020104020603" pitchFamily="34" charset="77"/>
              <a:cs typeface="Tw Cen MT"/>
            </a:endParaRPr>
          </a:p>
          <a:p>
            <a:endParaRPr lang="en-US" dirty="0"/>
          </a:p>
        </p:txBody>
      </p:sp>
      <p:pic>
        <p:nvPicPr>
          <p:cNvPr id="4" name="Picture 3">
            <a:extLst>
              <a:ext uri="{FF2B5EF4-FFF2-40B4-BE49-F238E27FC236}">
                <a16:creationId xmlns:a16="http://schemas.microsoft.com/office/drawing/2014/main" id="{A299C008-F6B8-4548-AA7A-6393BBDFBD19}"/>
              </a:ext>
            </a:extLst>
          </p:cNvPr>
          <p:cNvPicPr>
            <a:picLocks noChangeAspect="1"/>
          </p:cNvPicPr>
          <p:nvPr/>
        </p:nvPicPr>
        <p:blipFill>
          <a:blip r:embed="rId2"/>
          <a:stretch>
            <a:fillRect/>
          </a:stretch>
        </p:blipFill>
        <p:spPr>
          <a:xfrm>
            <a:off x="8229600" y="3538330"/>
            <a:ext cx="3048000" cy="2438400"/>
          </a:xfrm>
          <a:prstGeom prst="rect">
            <a:avLst/>
          </a:prstGeom>
        </p:spPr>
      </p:pic>
    </p:spTree>
    <p:extLst>
      <p:ext uri="{BB962C8B-B14F-4D97-AF65-F5344CB8AC3E}">
        <p14:creationId xmlns:p14="http://schemas.microsoft.com/office/powerpoint/2010/main" val="29944882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447480F-308C-8C40-889D-D01D12EB3FD4}"/>
              </a:ext>
            </a:extLst>
          </p:cNvPr>
          <p:cNvSpPr txBox="1">
            <a:spLocks noChangeArrowheads="1"/>
          </p:cNvSpPr>
          <p:nvPr/>
        </p:nvSpPr>
        <p:spPr bwMode="auto">
          <a:xfrm>
            <a:off x="1771650" y="0"/>
            <a:ext cx="889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b="1">
              <a:solidFill>
                <a:srgbClr val="006BAA"/>
              </a:solidFill>
              <a:latin typeface="Helvetica Neue" panose="02000503000000020004" pitchFamily="2" charset="0"/>
            </a:endParaRPr>
          </a:p>
        </p:txBody>
      </p:sp>
      <p:sp>
        <p:nvSpPr>
          <p:cNvPr id="16386" name="Title 1">
            <a:extLst>
              <a:ext uri="{FF2B5EF4-FFF2-40B4-BE49-F238E27FC236}">
                <a16:creationId xmlns:a16="http://schemas.microsoft.com/office/drawing/2014/main" id="{3EF6BA7A-598D-334C-9F97-3C38C53ADB31}"/>
              </a:ext>
            </a:extLst>
          </p:cNvPr>
          <p:cNvSpPr txBox="1">
            <a:spLocks/>
          </p:cNvSpPr>
          <p:nvPr/>
        </p:nvSpPr>
        <p:spPr bwMode="auto">
          <a:xfrm>
            <a:off x="-1" y="39687"/>
            <a:ext cx="933400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dirty="0">
                <a:solidFill>
                  <a:srgbClr val="C00000"/>
                </a:solidFill>
                <a:latin typeface="Helvetica Neue" panose="02000503000000020004" pitchFamily="2" charset="0"/>
              </a:rPr>
              <a:t>RECAP - </a:t>
            </a:r>
            <a:r>
              <a:rPr lang="en-US" altLang="en-US" sz="3200" b="1" dirty="0">
                <a:solidFill>
                  <a:srgbClr val="0070C0"/>
                </a:solidFill>
                <a:latin typeface="Helvetica Neue" panose="02000503000000020004" pitchFamily="2" charset="0"/>
              </a:rPr>
              <a:t>Client Protection Principles  </a:t>
            </a:r>
          </a:p>
        </p:txBody>
      </p:sp>
      <p:sp>
        <p:nvSpPr>
          <p:cNvPr id="16388" name="Rectangle 1">
            <a:extLst>
              <a:ext uri="{FF2B5EF4-FFF2-40B4-BE49-F238E27FC236}">
                <a16:creationId xmlns:a16="http://schemas.microsoft.com/office/drawing/2014/main" id="{1CE3E6EE-C56B-3E4E-9B54-CC0A4A230791}"/>
              </a:ext>
            </a:extLst>
          </p:cNvPr>
          <p:cNvSpPr>
            <a:spLocks noChangeArrowheads="1"/>
          </p:cNvSpPr>
          <p:nvPr/>
        </p:nvSpPr>
        <p:spPr bwMode="auto">
          <a:xfrm>
            <a:off x="1771650" y="960150"/>
            <a:ext cx="8467725"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628650" indent="-514350">
              <a:spcBef>
                <a:spcPct val="0"/>
              </a:spcBef>
              <a:spcAft>
                <a:spcPts val="2400"/>
              </a:spcAft>
              <a:buFont typeface="Calibri" pitchFamily="34" charset="0"/>
              <a:buAutoNum type="arabicPeriod"/>
            </a:pPr>
            <a:r>
              <a:rPr lang="en-US" altLang="en-US" sz="2800" b="1" dirty="0">
                <a:solidFill>
                  <a:srgbClr val="002060"/>
                </a:solidFill>
                <a:latin typeface="Helvetica Neue" charset="0"/>
                <a:ea typeface="Helvetica Neue" charset="0"/>
                <a:cs typeface="Helvetica Neue" charset="0"/>
              </a:rPr>
              <a:t>Appropriate product design and delivery </a:t>
            </a:r>
          </a:p>
          <a:p>
            <a:pPr marL="628650" indent="-514350">
              <a:spcBef>
                <a:spcPct val="0"/>
              </a:spcBef>
              <a:spcAft>
                <a:spcPts val="2400"/>
              </a:spcAft>
              <a:buFont typeface="Calibri" pitchFamily="34" charset="0"/>
              <a:buAutoNum type="arabicPeriod"/>
            </a:pPr>
            <a:r>
              <a:rPr lang="en-US" altLang="en-US" sz="2800" b="1" dirty="0">
                <a:solidFill>
                  <a:srgbClr val="002060"/>
                </a:solidFill>
                <a:latin typeface="Helvetica Neue" charset="0"/>
                <a:ea typeface="Helvetica Neue" charset="0"/>
                <a:cs typeface="Helvetica Neue" charset="0"/>
              </a:rPr>
              <a:t>Prevention of over-indebtedness</a:t>
            </a:r>
          </a:p>
          <a:p>
            <a:pPr marL="628650" indent="-514350">
              <a:spcBef>
                <a:spcPct val="0"/>
              </a:spcBef>
              <a:spcAft>
                <a:spcPts val="2400"/>
              </a:spcAft>
              <a:buFont typeface="Calibri" pitchFamily="34" charset="0"/>
              <a:buAutoNum type="arabicPeriod"/>
            </a:pPr>
            <a:r>
              <a:rPr lang="en-US" altLang="en-US" sz="2800" b="1" dirty="0">
                <a:solidFill>
                  <a:srgbClr val="002060"/>
                </a:solidFill>
                <a:latin typeface="Helvetica Neue" charset="0"/>
                <a:ea typeface="Helvetica Neue" charset="0"/>
                <a:cs typeface="Helvetica Neue" charset="0"/>
              </a:rPr>
              <a:t>Transparency</a:t>
            </a:r>
          </a:p>
          <a:p>
            <a:pPr marL="628650" indent="-514350">
              <a:spcBef>
                <a:spcPct val="0"/>
              </a:spcBef>
              <a:spcAft>
                <a:spcPts val="2400"/>
              </a:spcAft>
              <a:buFont typeface="Calibri" pitchFamily="34" charset="0"/>
              <a:buAutoNum type="arabicPeriod"/>
            </a:pPr>
            <a:r>
              <a:rPr lang="en-US" altLang="en-US" sz="2800" b="1" dirty="0">
                <a:solidFill>
                  <a:srgbClr val="002060"/>
                </a:solidFill>
                <a:latin typeface="Helvetica Neue" charset="0"/>
                <a:ea typeface="Helvetica Neue" charset="0"/>
                <a:cs typeface="Helvetica Neue" charset="0"/>
              </a:rPr>
              <a:t>Responsible pricing</a:t>
            </a:r>
          </a:p>
          <a:p>
            <a:pPr marL="628650" indent="-514350">
              <a:spcBef>
                <a:spcPct val="0"/>
              </a:spcBef>
              <a:spcAft>
                <a:spcPts val="2400"/>
              </a:spcAft>
              <a:buFont typeface="Calibri" pitchFamily="34" charset="0"/>
              <a:buAutoNum type="arabicPeriod"/>
            </a:pPr>
            <a:r>
              <a:rPr lang="en-US" altLang="en-US" sz="2800" dirty="0">
                <a:latin typeface="Helvetica Neue" charset="0"/>
                <a:ea typeface="Helvetica Neue" charset="0"/>
                <a:cs typeface="Helvetica Neue" charset="0"/>
              </a:rPr>
              <a:t>Fair and respectful treatment of clients</a:t>
            </a:r>
          </a:p>
          <a:p>
            <a:pPr marL="628650" indent="-514350">
              <a:spcBef>
                <a:spcPct val="0"/>
              </a:spcBef>
              <a:spcAft>
                <a:spcPts val="2400"/>
              </a:spcAft>
              <a:buFont typeface="Calibri" pitchFamily="34" charset="0"/>
              <a:buAutoNum type="arabicPeriod"/>
            </a:pPr>
            <a:r>
              <a:rPr lang="en-US" altLang="en-US" sz="2800" dirty="0">
                <a:latin typeface="Helvetica Neue" charset="0"/>
                <a:ea typeface="Helvetica Neue" charset="0"/>
                <a:cs typeface="Helvetica Neue" charset="0"/>
              </a:rPr>
              <a:t>Privacy of clients data </a:t>
            </a:r>
          </a:p>
          <a:p>
            <a:pPr marL="628650" indent="-514350">
              <a:spcBef>
                <a:spcPct val="0"/>
              </a:spcBef>
              <a:spcAft>
                <a:spcPts val="2400"/>
              </a:spcAft>
              <a:buFont typeface="Calibri" pitchFamily="34" charset="0"/>
              <a:buAutoNum type="arabicPeriod"/>
            </a:pPr>
            <a:r>
              <a:rPr lang="en-US" altLang="en-US" sz="2800" dirty="0">
                <a:latin typeface="Helvetica Neue" charset="0"/>
                <a:ea typeface="Helvetica Neue" charset="0"/>
                <a:cs typeface="Helvetica Neue" charset="0"/>
              </a:rPr>
              <a:t>Mechanisms for complaint resolution</a:t>
            </a:r>
          </a:p>
        </p:txBody>
      </p:sp>
    </p:spTree>
    <p:extLst>
      <p:ext uri="{BB962C8B-B14F-4D97-AF65-F5344CB8AC3E}">
        <p14:creationId xmlns:p14="http://schemas.microsoft.com/office/powerpoint/2010/main" val="81714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D102933-D0FE-0046-B711-282D6612E013}"/>
              </a:ext>
            </a:extLst>
          </p:cNvPr>
          <p:cNvSpPr txBox="1">
            <a:spLocks noChangeArrowheads="1"/>
          </p:cNvSpPr>
          <p:nvPr/>
        </p:nvSpPr>
        <p:spPr bwMode="auto">
          <a:xfrm>
            <a:off x="1771650" y="0"/>
            <a:ext cx="889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b="1">
              <a:solidFill>
                <a:srgbClr val="006BAA"/>
              </a:solidFill>
              <a:latin typeface="Helvetica Neue" panose="02000503000000020004" pitchFamily="2" charset="0"/>
            </a:endParaRPr>
          </a:p>
        </p:txBody>
      </p:sp>
      <p:sp>
        <p:nvSpPr>
          <p:cNvPr id="18434" name="Title 1">
            <a:extLst>
              <a:ext uri="{FF2B5EF4-FFF2-40B4-BE49-F238E27FC236}">
                <a16:creationId xmlns:a16="http://schemas.microsoft.com/office/drawing/2014/main" id="{B59216A6-95F4-A247-AEA1-AFE78D3CD58C}"/>
              </a:ext>
            </a:extLst>
          </p:cNvPr>
          <p:cNvSpPr txBox="1">
            <a:spLocks/>
          </p:cNvSpPr>
          <p:nvPr/>
        </p:nvSpPr>
        <p:spPr bwMode="auto">
          <a:xfrm>
            <a:off x="1524000" y="399011"/>
            <a:ext cx="91059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4000" b="1" dirty="0">
                <a:solidFill>
                  <a:srgbClr val="006BAA"/>
                </a:solidFill>
                <a:latin typeface="Helvetica Neue" panose="02000503000000020004" pitchFamily="2" charset="0"/>
              </a:rPr>
              <a:t>Client Protection Principle (CPP #5) </a:t>
            </a:r>
          </a:p>
        </p:txBody>
      </p:sp>
      <p:sp>
        <p:nvSpPr>
          <p:cNvPr id="18435" name="Content Placeholder 6">
            <a:extLst>
              <a:ext uri="{FF2B5EF4-FFF2-40B4-BE49-F238E27FC236}">
                <a16:creationId xmlns:a16="http://schemas.microsoft.com/office/drawing/2014/main" id="{2C4681D0-DBAA-E149-8F75-2D58831F465A}"/>
              </a:ext>
            </a:extLst>
          </p:cNvPr>
          <p:cNvSpPr txBox="1">
            <a:spLocks/>
          </p:cNvSpPr>
          <p:nvPr/>
        </p:nvSpPr>
        <p:spPr bwMode="auto">
          <a:xfrm>
            <a:off x="1263695" y="2557976"/>
            <a:ext cx="82613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dirty="0">
              <a:latin typeface="Helvetica Neue" panose="02000503000000020004" pitchFamily="2" charset="0"/>
            </a:endParaRPr>
          </a:p>
          <a:p>
            <a:pPr eaLnBrk="1" hangingPunct="1"/>
            <a:endParaRPr lang="en-US" altLang="en-US" sz="2800" dirty="0">
              <a:latin typeface="Helvetica Neue" panose="02000503000000020004" pitchFamily="2" charset="0"/>
            </a:endParaRPr>
          </a:p>
          <a:p>
            <a:pPr algn="ctr" eaLnBrk="1" hangingPunct="1"/>
            <a:r>
              <a:rPr lang="en-US" altLang="en-US" sz="3200" b="1" dirty="0">
                <a:solidFill>
                  <a:schemeClr val="accent1">
                    <a:lumMod val="75000"/>
                  </a:schemeClr>
                </a:solidFill>
                <a:latin typeface="Helvetica Neue" panose="02000503000000020004" pitchFamily="2" charset="0"/>
              </a:rPr>
              <a:t>Fair and Respectful Treatment of clients </a:t>
            </a:r>
          </a:p>
        </p:txBody>
      </p:sp>
    </p:spTree>
    <p:extLst>
      <p:ext uri="{BB962C8B-B14F-4D97-AF65-F5344CB8AC3E}">
        <p14:creationId xmlns:p14="http://schemas.microsoft.com/office/powerpoint/2010/main" val="4001555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D102933-D0FE-0046-B711-282D6612E013}"/>
              </a:ext>
            </a:extLst>
          </p:cNvPr>
          <p:cNvSpPr txBox="1">
            <a:spLocks noChangeArrowheads="1"/>
          </p:cNvSpPr>
          <p:nvPr/>
        </p:nvSpPr>
        <p:spPr bwMode="auto">
          <a:xfrm>
            <a:off x="165419" y="-20678"/>
            <a:ext cx="9960198" cy="133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b="1" dirty="0">
              <a:solidFill>
                <a:srgbClr val="006BAA"/>
              </a:solidFill>
              <a:latin typeface="Helvetica Neue" panose="02000503000000020004" pitchFamily="2" charset="0"/>
            </a:endParaRPr>
          </a:p>
          <a:p>
            <a:pPr eaLnBrk="1" hangingPunct="1"/>
            <a:r>
              <a:rPr lang="en-US" altLang="en-US" sz="2800" b="1" dirty="0">
                <a:solidFill>
                  <a:srgbClr val="0070C0"/>
                </a:solidFill>
                <a:latin typeface="Helvetica Neue" panose="02000503000000020004" pitchFamily="2" charset="0"/>
              </a:rPr>
              <a:t>FAIR AND RESPECTFUL TREATMENT OF CLIENTS </a:t>
            </a:r>
          </a:p>
        </p:txBody>
      </p:sp>
      <p:sp>
        <p:nvSpPr>
          <p:cNvPr id="18435" name="Content Placeholder 6">
            <a:extLst>
              <a:ext uri="{FF2B5EF4-FFF2-40B4-BE49-F238E27FC236}">
                <a16:creationId xmlns:a16="http://schemas.microsoft.com/office/drawing/2014/main" id="{2C4681D0-DBAA-E149-8F75-2D58831F465A}"/>
              </a:ext>
            </a:extLst>
          </p:cNvPr>
          <p:cNvSpPr txBox="1">
            <a:spLocks/>
          </p:cNvSpPr>
          <p:nvPr/>
        </p:nvSpPr>
        <p:spPr bwMode="auto">
          <a:xfrm>
            <a:off x="489029" y="1594366"/>
            <a:ext cx="9994006"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dirty="0">
              <a:solidFill>
                <a:schemeClr val="accent1">
                  <a:lumMod val="75000"/>
                </a:schemeClr>
              </a:solidFill>
              <a:latin typeface="Helvetica Neue" panose="02000503000000020004" pitchFamily="2" charset="0"/>
            </a:endParaRPr>
          </a:p>
        </p:txBody>
      </p:sp>
      <p:sp>
        <p:nvSpPr>
          <p:cNvPr id="2" name="Rectangle 1">
            <a:extLst>
              <a:ext uri="{FF2B5EF4-FFF2-40B4-BE49-F238E27FC236}">
                <a16:creationId xmlns:a16="http://schemas.microsoft.com/office/drawing/2014/main" id="{B257FDA9-3834-F044-8ABB-9792D23E557C}"/>
              </a:ext>
            </a:extLst>
          </p:cNvPr>
          <p:cNvSpPr/>
          <p:nvPr/>
        </p:nvSpPr>
        <p:spPr>
          <a:xfrm>
            <a:off x="489028" y="1714050"/>
            <a:ext cx="11113164" cy="2431435"/>
          </a:xfrm>
          <a:prstGeom prst="rect">
            <a:avLst/>
          </a:prstGeom>
        </p:spPr>
        <p:txBody>
          <a:bodyPr wrap="square">
            <a:spAutoFit/>
          </a:bodyPr>
          <a:lstStyle/>
          <a:p>
            <a:pPr algn="ctr"/>
            <a:r>
              <a:rPr lang="en-US" sz="3200" b="1" dirty="0">
                <a:solidFill>
                  <a:srgbClr val="002060"/>
                </a:solidFill>
                <a:latin typeface="Tw Cen MT" panose="020B0602020104020603" pitchFamily="34" charset="0"/>
                <a:cs typeface="Aharoni" pitchFamily="2" charset="-79"/>
              </a:rPr>
              <a:t>How well or fairly or respectfully do you treat your members and clients even when they are not repaying their loans as scheduled?</a:t>
            </a:r>
          </a:p>
          <a:p>
            <a:endParaRPr lang="en-US" sz="2800" b="1" dirty="0">
              <a:solidFill>
                <a:schemeClr val="accent1">
                  <a:lumMod val="75000"/>
                </a:schemeClr>
              </a:solidFill>
              <a:latin typeface="Tw Cen MT" panose="020B0602020104020603" pitchFamily="34" charset="0"/>
              <a:cs typeface="Aharoni" pitchFamily="2" charset="-79"/>
            </a:endParaRPr>
          </a:p>
          <a:p>
            <a:endParaRPr lang="en-US" sz="2800" dirty="0">
              <a:solidFill>
                <a:schemeClr val="accent1">
                  <a:lumMod val="75000"/>
                </a:schemeClr>
              </a:solidFill>
            </a:endParaRPr>
          </a:p>
        </p:txBody>
      </p:sp>
      <p:pic>
        <p:nvPicPr>
          <p:cNvPr id="6" name="Picture 6">
            <a:extLst>
              <a:ext uri="{FF2B5EF4-FFF2-40B4-BE49-F238E27FC236}">
                <a16:creationId xmlns:a16="http://schemas.microsoft.com/office/drawing/2014/main" id="{C288B741-4FE5-3D4D-A36C-2FFC427153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7766" y="3389016"/>
            <a:ext cx="2173184" cy="275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9277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99FBB3DE-4E78-8D4A-8ED4-1F05ED9BBC2B}"/>
              </a:ext>
            </a:extLst>
          </p:cNvPr>
          <p:cNvSpPr>
            <a:spLocks noChangeArrowheads="1"/>
          </p:cNvSpPr>
          <p:nvPr/>
        </p:nvSpPr>
        <p:spPr bwMode="auto">
          <a:xfrm>
            <a:off x="2438400" y="1371601"/>
            <a:ext cx="777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Clr>
                <a:srgbClr val="23489F"/>
              </a:buClr>
              <a:buFont typeface="Times" pitchFamily="2" charset="0"/>
              <a:buChar char="•"/>
            </a:pPr>
            <a:endParaRPr lang="es-CO" altLang="en-US" sz="2000">
              <a:latin typeface="Georgia" panose="02040502050405020303" pitchFamily="18" charset="0"/>
            </a:endParaRPr>
          </a:p>
        </p:txBody>
      </p:sp>
      <p:sp>
        <p:nvSpPr>
          <p:cNvPr id="16386" name="Rectangle 3">
            <a:extLst>
              <a:ext uri="{FF2B5EF4-FFF2-40B4-BE49-F238E27FC236}">
                <a16:creationId xmlns:a16="http://schemas.microsoft.com/office/drawing/2014/main" id="{ABCC40B2-C023-614F-8ABC-8BC076BBFE47}"/>
              </a:ext>
            </a:extLst>
          </p:cNvPr>
          <p:cNvSpPr>
            <a:spLocks noChangeArrowheads="1"/>
          </p:cNvSpPr>
          <p:nvPr/>
        </p:nvSpPr>
        <p:spPr bwMode="auto">
          <a:xfrm>
            <a:off x="2286000" y="1066801"/>
            <a:ext cx="777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Clr>
                <a:srgbClr val="23489F"/>
              </a:buClr>
              <a:buFont typeface="Times" pitchFamily="2" charset="0"/>
              <a:buChar char="•"/>
            </a:pPr>
            <a:endParaRPr lang="es-CO" altLang="en-US" sz="2000">
              <a:latin typeface="Georgia" panose="02040502050405020303" pitchFamily="18" charset="0"/>
            </a:endParaRPr>
          </a:p>
        </p:txBody>
      </p:sp>
      <p:sp>
        <p:nvSpPr>
          <p:cNvPr id="16387" name="Title 1">
            <a:extLst>
              <a:ext uri="{FF2B5EF4-FFF2-40B4-BE49-F238E27FC236}">
                <a16:creationId xmlns:a16="http://schemas.microsoft.com/office/drawing/2014/main" id="{A7EA36FE-5505-064F-9B2C-42B3AD6C094C}"/>
              </a:ext>
            </a:extLst>
          </p:cNvPr>
          <p:cNvSpPr txBox="1">
            <a:spLocks/>
          </p:cNvSpPr>
          <p:nvPr/>
        </p:nvSpPr>
        <p:spPr bwMode="auto">
          <a:xfrm>
            <a:off x="503582" y="762001"/>
            <a:ext cx="94488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a:solidFill>
                  <a:srgbClr val="006BAA"/>
                </a:solidFill>
                <a:latin typeface="Futura-Bold" panose="020B0602020204020303" pitchFamily="34" charset="-79"/>
              </a:rPr>
              <a:t>Session Objectives </a:t>
            </a:r>
          </a:p>
        </p:txBody>
      </p:sp>
      <p:sp>
        <p:nvSpPr>
          <p:cNvPr id="21508" name="Content Placeholder 2">
            <a:extLst>
              <a:ext uri="{FF2B5EF4-FFF2-40B4-BE49-F238E27FC236}">
                <a16:creationId xmlns:a16="http://schemas.microsoft.com/office/drawing/2014/main" id="{E6FDBB85-5DBE-9844-A477-F4F26C32319D}"/>
              </a:ext>
            </a:extLst>
          </p:cNvPr>
          <p:cNvSpPr txBox="1">
            <a:spLocks/>
          </p:cNvSpPr>
          <p:nvPr/>
        </p:nvSpPr>
        <p:spPr bwMode="auto">
          <a:xfrm>
            <a:off x="678872" y="1843089"/>
            <a:ext cx="10224655" cy="3902075"/>
          </a:xfrm>
          <a:prstGeom prst="rect">
            <a:avLst/>
          </a:prstGeom>
          <a:noFill/>
          <a:ln>
            <a:noFill/>
          </a:ln>
          <a:extLst>
            <a:ext uri="{909E8E84-426E-40dd-AFC4-6F175D3DCCD1}"/>
            <a:ext uri="{91240B29-F687-4f45-9708-019B960494DF}"/>
          </a:extLst>
        </p:spPr>
        <p:txBody>
          <a:bodyPr lIns="0" tIns="0" rIns="0" bIns="0"/>
          <a:lstStyle>
            <a:lvl1pPr marL="457200" indent="-457200"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marL="0" indent="0">
              <a:spcBef>
                <a:spcPct val="20000"/>
              </a:spcBef>
              <a:spcAft>
                <a:spcPts val="1200"/>
              </a:spcAft>
              <a:defRPr/>
            </a:pPr>
            <a:endParaRPr lang="en-US" sz="2800" b="1" dirty="0">
              <a:latin typeface="Arial Rounded MT Bold" panose="020F0704030504030204" pitchFamily="34" charset="77"/>
              <a:cs typeface="Arial Hebrew Scholar" pitchFamily="2" charset="-79"/>
            </a:endParaRPr>
          </a:p>
          <a:p>
            <a:pPr>
              <a:spcBef>
                <a:spcPct val="20000"/>
              </a:spcBef>
              <a:spcAft>
                <a:spcPts val="1200"/>
              </a:spcAft>
              <a:buFont typeface="Wingdings" charset="2"/>
              <a:buChar char="§"/>
              <a:defRPr/>
            </a:pPr>
            <a:r>
              <a:rPr lang="en-US" sz="2800" b="1" dirty="0">
                <a:latin typeface="Arial Rounded MT Bold" panose="020F0704030504030204" pitchFamily="34" charset="77"/>
                <a:cs typeface="Arial Hebrew Scholar" pitchFamily="2" charset="-79"/>
              </a:rPr>
              <a:t>Understand the importance of fair and respectful treatment of clients</a:t>
            </a:r>
          </a:p>
          <a:p>
            <a:pPr marL="0" indent="0">
              <a:spcBef>
                <a:spcPct val="20000"/>
              </a:spcBef>
              <a:spcAft>
                <a:spcPts val="1200"/>
              </a:spcAft>
              <a:defRPr/>
            </a:pPr>
            <a:endParaRPr lang="en-US" sz="2800" b="1" dirty="0">
              <a:latin typeface="Arial Rounded MT Bold" panose="020F0704030504030204" pitchFamily="34" charset="77"/>
              <a:cs typeface="Arial Hebrew Scholar" pitchFamily="2" charset="-79"/>
            </a:endParaRPr>
          </a:p>
          <a:p>
            <a:pPr>
              <a:spcBef>
                <a:spcPct val="20000"/>
              </a:spcBef>
              <a:spcAft>
                <a:spcPts val="1200"/>
              </a:spcAft>
              <a:buFont typeface="Wingdings" charset="2"/>
              <a:buChar char="§"/>
              <a:defRPr/>
            </a:pPr>
            <a:r>
              <a:rPr lang="en-US" sz="2800" b="1" dirty="0">
                <a:latin typeface="Arial Rounded MT Bold" panose="020F0704030504030204" pitchFamily="34" charset="77"/>
                <a:cs typeface="Arial Hebrew Scholar" pitchFamily="2" charset="-79"/>
              </a:rPr>
              <a:t>Understand how a FI can create and maintain high standards of ethical behavior towards clients </a:t>
            </a:r>
          </a:p>
        </p:txBody>
      </p:sp>
    </p:spTree>
    <p:extLst>
      <p:ext uri="{BB962C8B-B14F-4D97-AF65-F5344CB8AC3E}">
        <p14:creationId xmlns:p14="http://schemas.microsoft.com/office/powerpoint/2010/main" val="36291518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21">
            <a:extLst>
              <a:ext uri="{FF2B5EF4-FFF2-40B4-BE49-F238E27FC236}">
                <a16:creationId xmlns:a16="http://schemas.microsoft.com/office/drawing/2014/main" id="{7A86F4A3-D88A-AC45-AE7F-E92D7BF3D88E}"/>
              </a:ext>
            </a:extLst>
          </p:cNvPr>
          <p:cNvSpPr txBox="1">
            <a:spLocks noChangeArrowheads="1"/>
          </p:cNvSpPr>
          <p:nvPr/>
        </p:nvSpPr>
        <p:spPr bwMode="auto">
          <a:xfrm>
            <a:off x="478430" y="1783761"/>
            <a:ext cx="11076261" cy="4370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a:r>
              <a:rPr lang="en-US" altLang="en-US" sz="2400" dirty="0">
                <a:latin typeface="Helvetica Neue" panose="02000503000000020004" pitchFamily="2" charset="0"/>
              </a:rPr>
              <a:t>Providers and their agents treat clients fairly and respectfully, as defined in the institution’s code of conduct. They do not discriminate in both client selection and treatment and will ensure safeguards are in place to detect and correct corruption and aggressive/abusive treatment from staff and agents. </a:t>
            </a:r>
          </a:p>
          <a:p>
            <a:pPr eaLnBrk="1" hangingPunct="1"/>
            <a:endParaRPr lang="en-US" altLang="en-US" sz="2600" dirty="0">
              <a:latin typeface="Helvetica Neue" panose="02000503000000020004" pitchFamily="2" charset="0"/>
            </a:endParaRPr>
          </a:p>
          <a:p>
            <a:pPr eaLnBrk="1" hangingPunct="1"/>
            <a:r>
              <a:rPr lang="en-US" altLang="en-US" sz="2600" b="1" dirty="0">
                <a:solidFill>
                  <a:srgbClr val="800000"/>
                </a:solidFill>
                <a:latin typeface="Helvetica Neue" panose="02000503000000020004" pitchFamily="2" charset="0"/>
              </a:rPr>
              <a:t>Consider this:</a:t>
            </a:r>
          </a:p>
          <a:p>
            <a:pPr eaLnBrk="1" hangingPunct="1"/>
            <a:endParaRPr lang="en-US" altLang="en-US" sz="2600" dirty="0">
              <a:latin typeface="Helvetica Neue" panose="02000503000000020004" pitchFamily="2" charset="0"/>
            </a:endParaRPr>
          </a:p>
          <a:p>
            <a:pPr eaLnBrk="1" hangingPunct="1"/>
            <a:r>
              <a:rPr lang="en-US" altLang="en-US" sz="2600" dirty="0">
                <a:latin typeface="Helvetica Neue" panose="02000503000000020004" pitchFamily="2" charset="0"/>
              </a:rPr>
              <a:t>Most abuses and discrimination happen during the loan sales and debt collection processes—these need special attention by providers.  Codes of conduct should define sanctions.</a:t>
            </a:r>
          </a:p>
          <a:p>
            <a:pPr eaLnBrk="1" hangingPunct="1"/>
            <a:endParaRPr lang="en-US" altLang="en-US" sz="2600" dirty="0">
              <a:latin typeface="Helvetica Neue" panose="02000503000000020004" pitchFamily="2" charset="0"/>
            </a:endParaRPr>
          </a:p>
        </p:txBody>
      </p:sp>
      <p:sp>
        <p:nvSpPr>
          <p:cNvPr id="24578" name="Title 1">
            <a:extLst>
              <a:ext uri="{FF2B5EF4-FFF2-40B4-BE49-F238E27FC236}">
                <a16:creationId xmlns:a16="http://schemas.microsoft.com/office/drawing/2014/main" id="{7D5A8F5D-A0AA-B349-95F5-45FE94ECB4C4}"/>
              </a:ext>
            </a:extLst>
          </p:cNvPr>
          <p:cNvSpPr>
            <a:spLocks noGrp="1"/>
          </p:cNvSpPr>
          <p:nvPr>
            <p:ph type="title"/>
          </p:nvPr>
        </p:nvSpPr>
        <p:spPr bwMode="auto">
          <a:xfrm>
            <a:off x="135077" y="234951"/>
            <a:ext cx="8229600" cy="60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3200" b="1" dirty="0">
                <a:latin typeface="Futura-Bold" panose="020B0602020204020303" pitchFamily="34" charset="-79"/>
              </a:rPr>
              <a:t>Principle in Practice </a:t>
            </a:r>
          </a:p>
        </p:txBody>
      </p:sp>
    </p:spTree>
    <p:extLst>
      <p:ext uri="{BB962C8B-B14F-4D97-AF65-F5344CB8AC3E}">
        <p14:creationId xmlns:p14="http://schemas.microsoft.com/office/powerpoint/2010/main" val="41807701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a:extLst>
              <a:ext uri="{FF2B5EF4-FFF2-40B4-BE49-F238E27FC236}">
                <a16:creationId xmlns:a16="http://schemas.microsoft.com/office/drawing/2014/main" id="{723F06E7-A5AF-DD49-B995-37A43D817359}"/>
              </a:ext>
            </a:extLst>
          </p:cNvPr>
          <p:cNvSpPr txBox="1">
            <a:spLocks noChangeArrowheads="1"/>
          </p:cNvSpPr>
          <p:nvPr/>
        </p:nvSpPr>
        <p:spPr bwMode="auto">
          <a:xfrm>
            <a:off x="2514600" y="6248400"/>
            <a:ext cx="777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20000"/>
              </a:spcBef>
              <a:buClr>
                <a:srgbClr val="23489F"/>
              </a:buClr>
              <a:buFont typeface="Times" pitchFamily="2" charset="0"/>
              <a:buNone/>
            </a:pPr>
            <a:endParaRPr lang="es-CO" altLang="en-US" sz="1000" b="1">
              <a:latin typeface="Georgia" panose="02040502050405020303" pitchFamily="18" charset="0"/>
            </a:endParaRPr>
          </a:p>
        </p:txBody>
      </p:sp>
      <p:sp>
        <p:nvSpPr>
          <p:cNvPr id="6" name="Rectangle 2">
            <a:extLst>
              <a:ext uri="{FF2B5EF4-FFF2-40B4-BE49-F238E27FC236}">
                <a16:creationId xmlns:a16="http://schemas.microsoft.com/office/drawing/2014/main" id="{3AF39FA1-6902-2544-BDBE-6F92BD4C50A5}"/>
              </a:ext>
            </a:extLst>
          </p:cNvPr>
          <p:cNvSpPr txBox="1">
            <a:spLocks noChangeArrowheads="1"/>
          </p:cNvSpPr>
          <p:nvPr/>
        </p:nvSpPr>
        <p:spPr bwMode="auto">
          <a:xfrm>
            <a:off x="1771650" y="0"/>
            <a:ext cx="889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3200" b="1">
              <a:solidFill>
                <a:srgbClr val="0069AA"/>
              </a:solidFill>
              <a:latin typeface="Helvetica Neue" panose="02000503000000020004" pitchFamily="2" charset="0"/>
            </a:endParaRPr>
          </a:p>
        </p:txBody>
      </p:sp>
      <p:sp>
        <p:nvSpPr>
          <p:cNvPr id="26627" name="Title 1">
            <a:extLst>
              <a:ext uri="{FF2B5EF4-FFF2-40B4-BE49-F238E27FC236}">
                <a16:creationId xmlns:a16="http://schemas.microsoft.com/office/drawing/2014/main" id="{123439B0-246F-7743-B350-EDA252E74277}"/>
              </a:ext>
            </a:extLst>
          </p:cNvPr>
          <p:cNvSpPr txBox="1">
            <a:spLocks/>
          </p:cNvSpPr>
          <p:nvPr/>
        </p:nvSpPr>
        <p:spPr bwMode="auto">
          <a:xfrm>
            <a:off x="174902" y="304800"/>
            <a:ext cx="90138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dirty="0">
                <a:solidFill>
                  <a:srgbClr val="006BAA"/>
                </a:solidFill>
                <a:latin typeface="Futura-Bold" panose="020B0602020204020303" pitchFamily="34" charset="-79"/>
              </a:rPr>
              <a:t>The code at the center</a:t>
            </a:r>
          </a:p>
        </p:txBody>
      </p:sp>
      <p:graphicFrame>
        <p:nvGraphicFramePr>
          <p:cNvPr id="7" name="Diagram 6">
            <a:extLst>
              <a:ext uri="{FF2B5EF4-FFF2-40B4-BE49-F238E27FC236}">
                <a16:creationId xmlns:a16="http://schemas.microsoft.com/office/drawing/2014/main" id="{DA24FD41-BD85-A54E-BDD3-BB9634101055}"/>
              </a:ext>
            </a:extLst>
          </p:cNvPr>
          <p:cNvGraphicFramePr/>
          <p:nvPr>
            <p:extLst>
              <p:ext uri="{D42A27DB-BD31-4B8C-83A1-F6EECF244321}">
                <p14:modId xmlns:p14="http://schemas.microsoft.com/office/powerpoint/2010/main" val="3695967466"/>
              </p:ext>
            </p:extLst>
          </p:nvPr>
        </p:nvGraphicFramePr>
        <p:xfrm>
          <a:off x="1524000" y="1179513"/>
          <a:ext cx="9369494" cy="5068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5570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a:extLst>
              <a:ext uri="{FF2B5EF4-FFF2-40B4-BE49-F238E27FC236}">
                <a16:creationId xmlns:a16="http://schemas.microsoft.com/office/drawing/2014/main" id="{D06B39CC-8452-0B48-AFA1-A62861C11D07}"/>
              </a:ext>
            </a:extLst>
          </p:cNvPr>
          <p:cNvSpPr>
            <a:spLocks noChangeArrowheads="1"/>
          </p:cNvSpPr>
          <p:nvPr/>
        </p:nvSpPr>
        <p:spPr bwMode="auto">
          <a:xfrm>
            <a:off x="2438400" y="1371601"/>
            <a:ext cx="777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Clr>
                <a:srgbClr val="23489F"/>
              </a:buClr>
              <a:buFont typeface="Times" pitchFamily="2" charset="0"/>
              <a:buChar char="•"/>
            </a:pPr>
            <a:endParaRPr lang="es-CO" altLang="en-US" sz="2000">
              <a:latin typeface="Georgia" panose="02040502050405020303" pitchFamily="18" charset="0"/>
            </a:endParaRPr>
          </a:p>
        </p:txBody>
      </p:sp>
      <p:sp>
        <p:nvSpPr>
          <p:cNvPr id="28674" name="Rectangle 3">
            <a:extLst>
              <a:ext uri="{FF2B5EF4-FFF2-40B4-BE49-F238E27FC236}">
                <a16:creationId xmlns:a16="http://schemas.microsoft.com/office/drawing/2014/main" id="{1EB7ED99-6FD0-C346-B2B9-82E6AA1BFBB0}"/>
              </a:ext>
            </a:extLst>
          </p:cNvPr>
          <p:cNvSpPr>
            <a:spLocks noChangeArrowheads="1"/>
          </p:cNvSpPr>
          <p:nvPr/>
        </p:nvSpPr>
        <p:spPr bwMode="auto">
          <a:xfrm>
            <a:off x="2286000" y="1066801"/>
            <a:ext cx="777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Clr>
                <a:srgbClr val="23489F"/>
              </a:buClr>
              <a:buFont typeface="Times" pitchFamily="2" charset="0"/>
              <a:buChar char="•"/>
            </a:pPr>
            <a:endParaRPr lang="es-CO" altLang="en-US" sz="2000">
              <a:latin typeface="Georgia" panose="02040502050405020303" pitchFamily="18" charset="0"/>
            </a:endParaRPr>
          </a:p>
        </p:txBody>
      </p:sp>
      <p:sp>
        <p:nvSpPr>
          <p:cNvPr id="28675" name="Title 1">
            <a:extLst>
              <a:ext uri="{FF2B5EF4-FFF2-40B4-BE49-F238E27FC236}">
                <a16:creationId xmlns:a16="http://schemas.microsoft.com/office/drawing/2014/main" id="{CE77B8DC-DF4D-4140-8434-B8785DC4B583}"/>
              </a:ext>
            </a:extLst>
          </p:cNvPr>
          <p:cNvSpPr txBox="1">
            <a:spLocks/>
          </p:cNvSpPr>
          <p:nvPr/>
        </p:nvSpPr>
        <p:spPr bwMode="auto">
          <a:xfrm>
            <a:off x="97046" y="301624"/>
            <a:ext cx="11008276"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dirty="0">
                <a:solidFill>
                  <a:srgbClr val="006BAA"/>
                </a:solidFill>
                <a:latin typeface="Futura-Bold" panose="020B0602020204020303" pitchFamily="34" charset="-79"/>
              </a:rPr>
              <a:t>Role of Management</a:t>
            </a:r>
          </a:p>
        </p:txBody>
      </p:sp>
      <p:sp>
        <p:nvSpPr>
          <p:cNvPr id="28676" name="Content Placeholder 2">
            <a:extLst>
              <a:ext uri="{FF2B5EF4-FFF2-40B4-BE49-F238E27FC236}">
                <a16:creationId xmlns:a16="http://schemas.microsoft.com/office/drawing/2014/main" id="{2D14B13F-4836-934C-AFD7-18026D3EA496}"/>
              </a:ext>
            </a:extLst>
          </p:cNvPr>
          <p:cNvSpPr txBox="1">
            <a:spLocks/>
          </p:cNvSpPr>
          <p:nvPr/>
        </p:nvSpPr>
        <p:spPr bwMode="auto">
          <a:xfrm>
            <a:off x="173246" y="1570383"/>
            <a:ext cx="9528245"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spcAft>
                <a:spcPts val="1200"/>
              </a:spcAft>
              <a:buFont typeface="Wingdings" pitchFamily="2" charset="2"/>
              <a:buChar char="§"/>
            </a:pPr>
            <a:r>
              <a:rPr lang="en-US" altLang="en-US" sz="2600" dirty="0">
                <a:latin typeface="Helvetica Neue" panose="02000503000000020004" pitchFamily="2" charset="0"/>
              </a:rPr>
              <a:t>Create a Code of Ethics for the institution.</a:t>
            </a:r>
          </a:p>
          <a:p>
            <a:pPr>
              <a:spcBef>
                <a:spcPct val="20000"/>
              </a:spcBef>
              <a:spcAft>
                <a:spcPts val="1200"/>
              </a:spcAft>
              <a:buFont typeface="Wingdings" pitchFamily="2" charset="2"/>
              <a:buChar char="§"/>
            </a:pPr>
            <a:r>
              <a:rPr lang="en-US" altLang="en-US" sz="2600" dirty="0">
                <a:latin typeface="Helvetica Neue" panose="02000503000000020004" pitchFamily="2" charset="0"/>
              </a:rPr>
              <a:t>Communicate the importance of ethics to staff on a regular basis.</a:t>
            </a:r>
          </a:p>
          <a:p>
            <a:pPr>
              <a:spcBef>
                <a:spcPct val="20000"/>
              </a:spcBef>
              <a:spcAft>
                <a:spcPts val="1200"/>
              </a:spcAft>
              <a:buFont typeface="Wingdings" pitchFamily="2" charset="2"/>
              <a:buChar char="§"/>
            </a:pPr>
            <a:r>
              <a:rPr lang="en-US" altLang="en-US" sz="2600" dirty="0">
                <a:latin typeface="Helvetica Neue" panose="02000503000000020004" pitchFamily="2" charset="0"/>
              </a:rPr>
              <a:t>Train staff to respond to ethical dilemmas tailored for their position.</a:t>
            </a:r>
          </a:p>
          <a:p>
            <a:pPr>
              <a:spcBef>
                <a:spcPct val="20000"/>
              </a:spcBef>
              <a:spcAft>
                <a:spcPts val="1200"/>
              </a:spcAft>
              <a:buFont typeface="Wingdings" pitchFamily="2" charset="2"/>
              <a:buChar char="§"/>
            </a:pPr>
            <a:r>
              <a:rPr lang="en-US" altLang="en-US" sz="2600" dirty="0">
                <a:latin typeface="Helvetica Neue" panose="02000503000000020004" pitchFamily="2" charset="0"/>
              </a:rPr>
              <a:t>Empower managers to follow up on ethical complaints.</a:t>
            </a:r>
          </a:p>
          <a:p>
            <a:pPr>
              <a:spcBef>
                <a:spcPct val="20000"/>
              </a:spcBef>
              <a:spcAft>
                <a:spcPts val="1200"/>
              </a:spcAft>
              <a:buFont typeface="Wingdings" pitchFamily="2" charset="2"/>
              <a:buChar char="§"/>
            </a:pPr>
            <a:r>
              <a:rPr lang="en-US" altLang="en-US" sz="2600" dirty="0">
                <a:latin typeface="Helvetica Neue" panose="02000503000000020004" pitchFamily="2" charset="0"/>
              </a:rPr>
              <a:t>Establish an Ethics Committee that rewards ethics and sanctions violations.</a:t>
            </a:r>
          </a:p>
        </p:txBody>
      </p:sp>
      <p:pic>
        <p:nvPicPr>
          <p:cNvPr id="28677" name="Picture 2" descr="C:\Users\nwalle\AppData\Local\Microsoft\Windows\Temporary Internet Files\Content.IE5\RFEA6G3S\volunteer-manager[1].png">
            <a:extLst>
              <a:ext uri="{FF2B5EF4-FFF2-40B4-BE49-F238E27FC236}">
                <a16:creationId xmlns:a16="http://schemas.microsoft.com/office/drawing/2014/main" id="{323B0F24-5B93-E24E-8586-05C8A77974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7691" y="1980407"/>
            <a:ext cx="2230437"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784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3CCBEC96-983D-D94D-8DF6-92CDBF15F5F4}"/>
              </a:ext>
            </a:extLst>
          </p:cNvPr>
          <p:cNvSpPr txBox="1">
            <a:spLocks/>
          </p:cNvSpPr>
          <p:nvPr/>
        </p:nvSpPr>
        <p:spPr bwMode="auto">
          <a:xfrm>
            <a:off x="1562100" y="-52388"/>
            <a:ext cx="91059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a:solidFill>
                  <a:srgbClr val="006BAA"/>
                </a:solidFill>
                <a:latin typeface="Futura-Bold" panose="020B0602020204020303" pitchFamily="34" charset="-79"/>
              </a:rPr>
              <a:t>Adequate Standards of Care </a:t>
            </a:r>
          </a:p>
        </p:txBody>
      </p:sp>
      <p:sp>
        <p:nvSpPr>
          <p:cNvPr id="7" name="Rectangle 6">
            <a:extLst>
              <a:ext uri="{FF2B5EF4-FFF2-40B4-BE49-F238E27FC236}">
                <a16:creationId xmlns:a16="http://schemas.microsoft.com/office/drawing/2014/main" id="{5D35D9F8-4104-744B-A050-A524F5843E17}"/>
              </a:ext>
            </a:extLst>
          </p:cNvPr>
          <p:cNvSpPr/>
          <p:nvPr/>
        </p:nvSpPr>
        <p:spPr>
          <a:xfrm>
            <a:off x="344556" y="663576"/>
            <a:ext cx="10946295" cy="790575"/>
          </a:xfrm>
          <a:prstGeom prst="rect">
            <a:avLst/>
          </a:prstGeom>
          <a:solidFill>
            <a:srgbClr val="006BAA"/>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400" b="1" dirty="0">
                <a:solidFill>
                  <a:schemeClr val="bg1"/>
                </a:solidFill>
                <a:latin typeface="Arial" pitchFamily="34" charset="0"/>
                <a:ea typeface="ＭＳ Ｐゴシック" pitchFamily="34" charset="-128"/>
                <a:sym typeface="Zapf Dingbats"/>
              </a:rPr>
              <a:t>Promotes and enforces respectful treatment of clients through a Code of Conduct. </a:t>
            </a:r>
          </a:p>
        </p:txBody>
      </p:sp>
      <p:sp>
        <p:nvSpPr>
          <p:cNvPr id="8" name="Rectangle 7">
            <a:extLst>
              <a:ext uri="{FF2B5EF4-FFF2-40B4-BE49-F238E27FC236}">
                <a16:creationId xmlns:a16="http://schemas.microsoft.com/office/drawing/2014/main" id="{DB837AA4-0C8B-4B43-BFC5-AC0DF13CB2D5}"/>
              </a:ext>
            </a:extLst>
          </p:cNvPr>
          <p:cNvSpPr/>
          <p:nvPr/>
        </p:nvSpPr>
        <p:spPr>
          <a:xfrm>
            <a:off x="344557" y="1552575"/>
            <a:ext cx="10946294" cy="920750"/>
          </a:xfrm>
          <a:prstGeom prst="rect">
            <a:avLst/>
          </a:prstGeom>
          <a:solidFill>
            <a:srgbClr val="006BAA"/>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400" b="1" dirty="0">
                <a:solidFill>
                  <a:schemeClr val="bg1"/>
                </a:solidFill>
                <a:latin typeface="Arial" pitchFamily="34" charset="0"/>
                <a:ea typeface="ＭＳ Ｐゴシック" pitchFamily="34" charset="-128"/>
                <a:sym typeface="Zapf Dingbats"/>
              </a:rPr>
              <a:t>Policy to avoid discrimination against protected categories in client selection </a:t>
            </a:r>
          </a:p>
        </p:txBody>
      </p:sp>
      <p:sp>
        <p:nvSpPr>
          <p:cNvPr id="9" name="Rectangle 8">
            <a:extLst>
              <a:ext uri="{FF2B5EF4-FFF2-40B4-BE49-F238E27FC236}">
                <a16:creationId xmlns:a16="http://schemas.microsoft.com/office/drawing/2014/main" id="{8A1E0AEC-F886-EE41-9390-11F41A427732}"/>
              </a:ext>
            </a:extLst>
          </p:cNvPr>
          <p:cNvSpPr/>
          <p:nvPr/>
        </p:nvSpPr>
        <p:spPr>
          <a:xfrm>
            <a:off x="344557" y="2617788"/>
            <a:ext cx="10946294" cy="749300"/>
          </a:xfrm>
          <a:prstGeom prst="rect">
            <a:avLst/>
          </a:prstGeom>
          <a:solidFill>
            <a:srgbClr val="006BAA"/>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400" b="1" dirty="0">
                <a:solidFill>
                  <a:schemeClr val="bg1"/>
                </a:solidFill>
                <a:latin typeface="Arial" pitchFamily="34" charset="0"/>
                <a:ea typeface="ＭＳ Ｐゴシック" pitchFamily="34" charset="-128"/>
                <a:sym typeface="Zapf Dingbats"/>
              </a:rPr>
              <a:t>Defined apt debt collection practices by staff and 3</a:t>
            </a:r>
            <a:r>
              <a:rPr lang="en-US" sz="2400" b="1" baseline="30000" dirty="0">
                <a:solidFill>
                  <a:schemeClr val="bg1"/>
                </a:solidFill>
                <a:latin typeface="Arial" pitchFamily="34" charset="0"/>
                <a:ea typeface="ＭＳ Ｐゴシック" pitchFamily="34" charset="-128"/>
                <a:sym typeface="Zapf Dingbats"/>
              </a:rPr>
              <a:t>rd</a:t>
            </a:r>
            <a:r>
              <a:rPr lang="en-US" sz="2400" b="1" dirty="0">
                <a:solidFill>
                  <a:schemeClr val="bg1"/>
                </a:solidFill>
                <a:latin typeface="Arial" pitchFamily="34" charset="0"/>
                <a:ea typeface="ＭＳ Ｐゴシック" pitchFamily="34" charset="-128"/>
                <a:sym typeface="Zapf Dingbats"/>
              </a:rPr>
              <a:t> party</a:t>
            </a:r>
          </a:p>
        </p:txBody>
      </p:sp>
      <p:sp>
        <p:nvSpPr>
          <p:cNvPr id="10" name="Rectangle 9">
            <a:extLst>
              <a:ext uri="{FF2B5EF4-FFF2-40B4-BE49-F238E27FC236}">
                <a16:creationId xmlns:a16="http://schemas.microsoft.com/office/drawing/2014/main" id="{5AE69D38-5038-3E47-B33A-EFA3755F39CA}"/>
              </a:ext>
            </a:extLst>
          </p:cNvPr>
          <p:cNvSpPr/>
          <p:nvPr/>
        </p:nvSpPr>
        <p:spPr>
          <a:xfrm>
            <a:off x="344557" y="3470276"/>
            <a:ext cx="10946294" cy="582613"/>
          </a:xfrm>
          <a:prstGeom prst="rect">
            <a:avLst/>
          </a:prstGeom>
          <a:solidFill>
            <a:srgbClr val="006BAA"/>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400" b="1" dirty="0">
                <a:solidFill>
                  <a:schemeClr val="bg1"/>
                </a:solidFill>
                <a:latin typeface="Arial" pitchFamily="34" charset="0"/>
                <a:ea typeface="ＭＳ Ｐゴシック" pitchFamily="34" charset="-128"/>
                <a:sym typeface="Zapf Dingbats"/>
              </a:rPr>
              <a:t>Effective systems to prevent and detect fraud</a:t>
            </a:r>
          </a:p>
        </p:txBody>
      </p:sp>
      <p:sp>
        <p:nvSpPr>
          <p:cNvPr id="11" name="Rectangle 10">
            <a:extLst>
              <a:ext uri="{FF2B5EF4-FFF2-40B4-BE49-F238E27FC236}">
                <a16:creationId xmlns:a16="http://schemas.microsoft.com/office/drawing/2014/main" id="{D53EDAE3-F133-8C4A-A411-2D7540EDD939}"/>
              </a:ext>
            </a:extLst>
          </p:cNvPr>
          <p:cNvSpPr/>
          <p:nvPr/>
        </p:nvSpPr>
        <p:spPr>
          <a:xfrm>
            <a:off x="344557" y="4156075"/>
            <a:ext cx="10946294" cy="623888"/>
          </a:xfrm>
          <a:prstGeom prst="rect">
            <a:avLst/>
          </a:prstGeom>
          <a:solidFill>
            <a:srgbClr val="006BAA"/>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400" b="1" dirty="0">
                <a:latin typeface="Arial" pitchFamily="34" charset="0"/>
                <a:cs typeface="Arial" pitchFamily="34" charset="0"/>
              </a:rPr>
              <a:t>Insurance claims are processed in a fair/timely manner</a:t>
            </a:r>
          </a:p>
        </p:txBody>
      </p:sp>
      <p:sp>
        <p:nvSpPr>
          <p:cNvPr id="12" name="Rectangle 11">
            <a:extLst>
              <a:ext uri="{FF2B5EF4-FFF2-40B4-BE49-F238E27FC236}">
                <a16:creationId xmlns:a16="http://schemas.microsoft.com/office/drawing/2014/main" id="{666C2A92-FC13-BA4C-A8A4-B3A2E1416A61}"/>
              </a:ext>
            </a:extLst>
          </p:cNvPr>
          <p:cNvSpPr/>
          <p:nvPr/>
        </p:nvSpPr>
        <p:spPr>
          <a:xfrm>
            <a:off x="344557" y="4897438"/>
            <a:ext cx="10946294" cy="920750"/>
          </a:xfrm>
          <a:prstGeom prst="rect">
            <a:avLst/>
          </a:prstGeom>
          <a:solidFill>
            <a:srgbClr val="006BAA"/>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400" b="1" dirty="0">
                <a:latin typeface="Arial" pitchFamily="34" charset="0"/>
                <a:cs typeface="Arial" pitchFamily="34" charset="0"/>
              </a:rPr>
              <a:t>Management and oversight support for fair and respectful treatment of clients.</a:t>
            </a:r>
          </a:p>
        </p:txBody>
      </p:sp>
    </p:spTree>
    <p:extLst>
      <p:ext uri="{BB962C8B-B14F-4D97-AF65-F5344CB8AC3E}">
        <p14:creationId xmlns:p14="http://schemas.microsoft.com/office/powerpoint/2010/main" val="20969580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ontent Placeholder 2">
            <a:extLst>
              <a:ext uri="{FF2B5EF4-FFF2-40B4-BE49-F238E27FC236}">
                <a16:creationId xmlns:a16="http://schemas.microsoft.com/office/drawing/2014/main" id="{54F04993-2BAB-1F44-8538-373C540FED15}"/>
              </a:ext>
            </a:extLst>
          </p:cNvPr>
          <p:cNvSpPr>
            <a:spLocks noGrp="1"/>
          </p:cNvSpPr>
          <p:nvPr>
            <p:ph idx="4294967295"/>
          </p:nvPr>
        </p:nvSpPr>
        <p:spPr bwMode="auto">
          <a:xfrm>
            <a:off x="3099627" y="594713"/>
            <a:ext cx="8708059" cy="1187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lvl="2">
              <a:spcBef>
                <a:spcPct val="0"/>
              </a:spcBef>
              <a:spcAft>
                <a:spcPts val="1200"/>
              </a:spcAft>
              <a:buSzPct val="125000"/>
              <a:buFont typeface="Arial" panose="020B0604020202020204" pitchFamily="34" charset="0"/>
              <a:buChar char="•"/>
            </a:pPr>
            <a:r>
              <a:rPr lang="en-US" altLang="en-US" sz="2000" dirty="0">
                <a:latin typeface="Helvetica Neue" panose="02000503000000020004" pitchFamily="2" charset="0"/>
              </a:rPr>
              <a:t>Credit staff uses offensive or abusive language.</a:t>
            </a:r>
          </a:p>
          <a:p>
            <a:pPr lvl="2">
              <a:spcBef>
                <a:spcPct val="0"/>
              </a:spcBef>
              <a:spcAft>
                <a:spcPts val="1200"/>
              </a:spcAft>
              <a:buSzPct val="125000"/>
              <a:buFont typeface="Arial" panose="020B0604020202020204" pitchFamily="34" charset="0"/>
              <a:buChar char="•"/>
            </a:pPr>
            <a:r>
              <a:rPr lang="en-US" altLang="en-US" sz="2000" dirty="0">
                <a:latin typeface="Helvetica Neue" panose="02000503000000020004" pitchFamily="2" charset="0"/>
              </a:rPr>
              <a:t>Collections agents threaten clients or harass them at work, home, or their places of worship.</a:t>
            </a:r>
          </a:p>
        </p:txBody>
      </p:sp>
      <p:sp>
        <p:nvSpPr>
          <p:cNvPr id="5" name="Rectangle 2">
            <a:extLst>
              <a:ext uri="{FF2B5EF4-FFF2-40B4-BE49-F238E27FC236}">
                <a16:creationId xmlns:a16="http://schemas.microsoft.com/office/drawing/2014/main" id="{692F0959-D397-2C49-BB0A-B41A7FE83894}"/>
              </a:ext>
            </a:extLst>
          </p:cNvPr>
          <p:cNvSpPr txBox="1">
            <a:spLocks noChangeArrowheads="1"/>
          </p:cNvSpPr>
          <p:nvPr/>
        </p:nvSpPr>
        <p:spPr bwMode="auto">
          <a:xfrm>
            <a:off x="1573213" y="0"/>
            <a:ext cx="89598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3200" b="1">
              <a:solidFill>
                <a:srgbClr val="0069AA"/>
              </a:solidFill>
              <a:latin typeface="Helvetica Neue" panose="02000503000000020004" pitchFamily="2" charset="0"/>
            </a:endParaRPr>
          </a:p>
        </p:txBody>
      </p:sp>
      <p:sp>
        <p:nvSpPr>
          <p:cNvPr id="38915" name="Title 1">
            <a:extLst>
              <a:ext uri="{FF2B5EF4-FFF2-40B4-BE49-F238E27FC236}">
                <a16:creationId xmlns:a16="http://schemas.microsoft.com/office/drawing/2014/main" id="{B0963D5E-7F27-B643-9BD1-3CC48E27CB7A}"/>
              </a:ext>
            </a:extLst>
          </p:cNvPr>
          <p:cNvSpPr txBox="1">
            <a:spLocks/>
          </p:cNvSpPr>
          <p:nvPr/>
        </p:nvSpPr>
        <p:spPr bwMode="auto">
          <a:xfrm>
            <a:off x="0" y="-19050"/>
            <a:ext cx="106680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dirty="0">
                <a:solidFill>
                  <a:srgbClr val="006BAA"/>
                </a:solidFill>
                <a:latin typeface="Futura-Bold" panose="020B0602020204020303" pitchFamily="34" charset="-79"/>
              </a:rPr>
              <a:t>Examples of inappropriate practices</a:t>
            </a:r>
          </a:p>
        </p:txBody>
      </p:sp>
      <p:sp>
        <p:nvSpPr>
          <p:cNvPr id="6" name="Rectangle 5">
            <a:extLst>
              <a:ext uri="{FF2B5EF4-FFF2-40B4-BE49-F238E27FC236}">
                <a16:creationId xmlns:a16="http://schemas.microsoft.com/office/drawing/2014/main" id="{E569BA26-9BA2-7F45-A32D-65A3B77FE0C4}"/>
              </a:ext>
            </a:extLst>
          </p:cNvPr>
          <p:cNvSpPr/>
          <p:nvPr/>
        </p:nvSpPr>
        <p:spPr>
          <a:xfrm>
            <a:off x="556420" y="608013"/>
            <a:ext cx="2193925" cy="1187450"/>
          </a:xfrm>
          <a:prstGeom prst="rect">
            <a:avLst/>
          </a:prstGeom>
          <a:solidFill>
            <a:srgbClr val="0069AA"/>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b="1">
                <a:solidFill>
                  <a:prstClr val="white"/>
                </a:solidFill>
                <a:latin typeface="Helvetica Neue" charset="0"/>
                <a:ea typeface="ＭＳ Ｐゴシック" charset="-128"/>
              </a:rPr>
              <a:t>Offensive language and threats</a:t>
            </a:r>
          </a:p>
        </p:txBody>
      </p:sp>
      <p:grpSp>
        <p:nvGrpSpPr>
          <p:cNvPr id="38917" name="Group 14">
            <a:extLst>
              <a:ext uri="{FF2B5EF4-FFF2-40B4-BE49-F238E27FC236}">
                <a16:creationId xmlns:a16="http://schemas.microsoft.com/office/drawing/2014/main" id="{09C6E870-AB92-7D4A-A4E7-0418574FEF01}"/>
              </a:ext>
            </a:extLst>
          </p:cNvPr>
          <p:cNvGrpSpPr>
            <a:grpSpLocks/>
          </p:cNvGrpSpPr>
          <p:nvPr/>
        </p:nvGrpSpPr>
        <p:grpSpPr bwMode="auto">
          <a:xfrm>
            <a:off x="556420" y="1962358"/>
            <a:ext cx="10986223" cy="1462088"/>
            <a:chOff x="122422" y="2128611"/>
            <a:chExt cx="8871653" cy="1463040"/>
          </a:xfrm>
        </p:grpSpPr>
        <p:sp>
          <p:nvSpPr>
            <p:cNvPr id="38924" name="Content Placeholder 2">
              <a:extLst>
                <a:ext uri="{FF2B5EF4-FFF2-40B4-BE49-F238E27FC236}">
                  <a16:creationId xmlns:a16="http://schemas.microsoft.com/office/drawing/2014/main" id="{741B6D1E-8766-0F4F-B4D7-DB2133325A8D}"/>
                </a:ext>
              </a:extLst>
            </p:cNvPr>
            <p:cNvSpPr txBox="1">
              <a:spLocks/>
            </p:cNvSpPr>
            <p:nvPr/>
          </p:nvSpPr>
          <p:spPr bwMode="auto">
            <a:xfrm>
              <a:off x="2473350" y="2128611"/>
              <a:ext cx="6520725" cy="146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22225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Aft>
                  <a:spcPts val="1200"/>
                </a:spcAft>
                <a:buSzPct val="125000"/>
                <a:buFont typeface="Arial" panose="020B0604020202020204" pitchFamily="34" charset="0"/>
                <a:buChar char="•"/>
              </a:pPr>
              <a:r>
                <a:rPr lang="en-US" altLang="en-US" sz="2000" dirty="0">
                  <a:solidFill>
                    <a:srgbClr val="000000"/>
                  </a:solidFill>
                  <a:latin typeface="Helvetica Neue" panose="02000503000000020004" pitchFamily="2" charset="0"/>
                </a:rPr>
                <a:t>Collections agents enter a client’s home and/or seize property without a judicial order.</a:t>
              </a:r>
            </a:p>
            <a:p>
              <a:pPr>
                <a:spcAft>
                  <a:spcPts val="1200"/>
                </a:spcAft>
                <a:buSzPct val="125000"/>
                <a:buFont typeface="Arial" panose="020B0604020202020204" pitchFamily="34" charset="0"/>
                <a:buChar char="•"/>
              </a:pPr>
              <a:r>
                <a:rPr lang="en-US" altLang="en-US" sz="2000" dirty="0">
                  <a:solidFill>
                    <a:srgbClr val="000000"/>
                  </a:solidFill>
                  <a:latin typeface="Helvetica Neue" panose="02000503000000020004" pitchFamily="2" charset="0"/>
                </a:rPr>
                <a:t>The institution accepts collateral that may deprive borrowers of their basic survival capacity.</a:t>
              </a:r>
            </a:p>
          </p:txBody>
        </p:sp>
        <p:sp>
          <p:nvSpPr>
            <p:cNvPr id="10" name="Rectangle 9">
              <a:extLst>
                <a:ext uri="{FF2B5EF4-FFF2-40B4-BE49-F238E27FC236}">
                  <a16:creationId xmlns:a16="http://schemas.microsoft.com/office/drawing/2014/main" id="{673D8328-5468-304C-B3E3-A626D7DB0B83}"/>
                </a:ext>
              </a:extLst>
            </p:cNvPr>
            <p:cNvSpPr/>
            <p:nvPr/>
          </p:nvSpPr>
          <p:spPr>
            <a:xfrm>
              <a:off x="122422" y="2128611"/>
              <a:ext cx="1801971" cy="1463040"/>
            </a:xfrm>
            <a:prstGeom prst="rect">
              <a:avLst/>
            </a:prstGeom>
            <a:solidFill>
              <a:srgbClr val="008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b="1" dirty="0">
                  <a:solidFill>
                    <a:prstClr val="white"/>
                  </a:solidFill>
                  <a:latin typeface="Helvetica Neue" charset="0"/>
                  <a:ea typeface="ＭＳ Ｐゴシック" charset="-128"/>
                </a:rPr>
                <a:t>Unethical seizure of property</a:t>
              </a:r>
            </a:p>
          </p:txBody>
        </p:sp>
      </p:grpSp>
      <p:grpSp>
        <p:nvGrpSpPr>
          <p:cNvPr id="38918" name="Group 15">
            <a:extLst>
              <a:ext uri="{FF2B5EF4-FFF2-40B4-BE49-F238E27FC236}">
                <a16:creationId xmlns:a16="http://schemas.microsoft.com/office/drawing/2014/main" id="{6739521D-D57E-9546-BD9F-22D875CD7FED}"/>
              </a:ext>
            </a:extLst>
          </p:cNvPr>
          <p:cNvGrpSpPr>
            <a:grpSpLocks/>
          </p:cNvGrpSpPr>
          <p:nvPr/>
        </p:nvGrpSpPr>
        <p:grpSpPr bwMode="auto">
          <a:xfrm>
            <a:off x="592381" y="3614581"/>
            <a:ext cx="10950262" cy="1189038"/>
            <a:chOff x="128890" y="3719860"/>
            <a:chExt cx="10948836" cy="1188720"/>
          </a:xfrm>
        </p:grpSpPr>
        <p:sp>
          <p:nvSpPr>
            <p:cNvPr id="38922" name="Content Placeholder 2">
              <a:extLst>
                <a:ext uri="{FF2B5EF4-FFF2-40B4-BE49-F238E27FC236}">
                  <a16:creationId xmlns:a16="http://schemas.microsoft.com/office/drawing/2014/main" id="{F662DC79-6B38-EA43-A7BD-BBC5C089F484}"/>
                </a:ext>
              </a:extLst>
            </p:cNvPr>
            <p:cNvSpPr txBox="1">
              <a:spLocks/>
            </p:cNvSpPr>
            <p:nvPr/>
          </p:nvSpPr>
          <p:spPr bwMode="auto">
            <a:xfrm>
              <a:off x="3003830" y="3876755"/>
              <a:ext cx="8073896" cy="10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22225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Aft>
                  <a:spcPts val="1200"/>
                </a:spcAft>
                <a:buSzPct val="125000"/>
                <a:buFont typeface="Arial" panose="020B0604020202020204" pitchFamily="34" charset="0"/>
                <a:buChar char="•"/>
              </a:pPr>
              <a:r>
                <a:rPr lang="en-US" altLang="en-US" sz="2000" dirty="0">
                  <a:solidFill>
                    <a:srgbClr val="000000"/>
                  </a:solidFill>
                  <a:latin typeface="Helvetica Neue" panose="02000503000000020004" pitchFamily="2" charset="0"/>
                </a:rPr>
                <a:t>The institution subcontracts collections to businesses that are not subject to the same ethical standards as the institution.</a:t>
              </a:r>
            </a:p>
          </p:txBody>
        </p:sp>
        <p:sp>
          <p:nvSpPr>
            <p:cNvPr id="12" name="Rectangle 11">
              <a:extLst>
                <a:ext uri="{FF2B5EF4-FFF2-40B4-BE49-F238E27FC236}">
                  <a16:creationId xmlns:a16="http://schemas.microsoft.com/office/drawing/2014/main" id="{B457EAAA-F745-C045-8826-AF040D5CB81B}"/>
                </a:ext>
              </a:extLst>
            </p:cNvPr>
            <p:cNvSpPr/>
            <p:nvPr/>
          </p:nvSpPr>
          <p:spPr>
            <a:xfrm>
              <a:off x="128890" y="3719860"/>
              <a:ext cx="2195226" cy="1188720"/>
            </a:xfrm>
            <a:prstGeom prst="rect">
              <a:avLst/>
            </a:prstGeom>
            <a:solidFill>
              <a:srgbClr val="5F5F5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b="1" dirty="0">
                  <a:solidFill>
                    <a:prstClr val="white"/>
                  </a:solidFill>
                  <a:latin typeface="Helvetica Neue" charset="0"/>
                  <a:ea typeface="ＭＳ Ｐゴシック" charset="-128"/>
                </a:rPr>
                <a:t>Subcontracting to unethical businesses</a:t>
              </a:r>
            </a:p>
          </p:txBody>
        </p:sp>
      </p:grpSp>
      <p:grpSp>
        <p:nvGrpSpPr>
          <p:cNvPr id="38919" name="Group 16">
            <a:extLst>
              <a:ext uri="{FF2B5EF4-FFF2-40B4-BE49-F238E27FC236}">
                <a16:creationId xmlns:a16="http://schemas.microsoft.com/office/drawing/2014/main" id="{E3548587-F33F-5E40-B9CC-E55003193FE5}"/>
              </a:ext>
            </a:extLst>
          </p:cNvPr>
          <p:cNvGrpSpPr>
            <a:grpSpLocks/>
          </p:cNvGrpSpPr>
          <p:nvPr/>
        </p:nvGrpSpPr>
        <p:grpSpPr bwMode="auto">
          <a:xfrm>
            <a:off x="592382" y="5035927"/>
            <a:ext cx="10702060" cy="914400"/>
            <a:chOff x="116401" y="5086450"/>
            <a:chExt cx="8676451" cy="914400"/>
          </a:xfrm>
        </p:grpSpPr>
        <p:sp>
          <p:nvSpPr>
            <p:cNvPr id="13" name="Rectangle 12">
              <a:extLst>
                <a:ext uri="{FF2B5EF4-FFF2-40B4-BE49-F238E27FC236}">
                  <a16:creationId xmlns:a16="http://schemas.microsoft.com/office/drawing/2014/main" id="{B86C41EF-006C-AE4E-81E4-70F4EEA7C130}"/>
                </a:ext>
              </a:extLst>
            </p:cNvPr>
            <p:cNvSpPr/>
            <p:nvPr/>
          </p:nvSpPr>
          <p:spPr>
            <a:xfrm>
              <a:off x="116401" y="5086450"/>
              <a:ext cx="1779961" cy="914400"/>
            </a:xfrm>
            <a:prstGeom prst="rect">
              <a:avLst/>
            </a:prstGeom>
            <a:solidFill>
              <a:srgbClr val="EB851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000" b="1" dirty="0">
                  <a:solidFill>
                    <a:prstClr val="white"/>
                  </a:solidFill>
                  <a:latin typeface="Helvetica Neue" charset="0"/>
                  <a:ea typeface="ＭＳ Ｐゴシック" charset="-128"/>
                </a:rPr>
                <a:t>Careless debt extension</a:t>
              </a:r>
            </a:p>
          </p:txBody>
        </p:sp>
        <p:sp>
          <p:nvSpPr>
            <p:cNvPr id="38921" name="Content Placeholder 2">
              <a:extLst>
                <a:ext uri="{FF2B5EF4-FFF2-40B4-BE49-F238E27FC236}">
                  <a16:creationId xmlns:a16="http://schemas.microsoft.com/office/drawing/2014/main" id="{79449707-2A97-3546-A603-E9A3FED086D0}"/>
                </a:ext>
              </a:extLst>
            </p:cNvPr>
            <p:cNvSpPr txBox="1">
              <a:spLocks/>
            </p:cNvSpPr>
            <p:nvPr/>
          </p:nvSpPr>
          <p:spPr bwMode="auto">
            <a:xfrm>
              <a:off x="2648719" y="5086450"/>
              <a:ext cx="614413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22225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Aft>
                  <a:spcPts val="1200"/>
                </a:spcAft>
                <a:buSzPct val="125000"/>
                <a:buFont typeface="Arial" panose="020B0604020202020204" pitchFamily="34" charset="0"/>
                <a:buChar char="•"/>
              </a:pPr>
              <a:r>
                <a:rPr lang="en-US" altLang="en-US" sz="2000" dirty="0">
                  <a:solidFill>
                    <a:srgbClr val="000000"/>
                  </a:solidFill>
                  <a:latin typeface="Helvetica Neue" panose="02000503000000020004" pitchFamily="2" charset="0"/>
                </a:rPr>
                <a:t>The institution issues automatic debt extensions.</a:t>
              </a:r>
            </a:p>
          </p:txBody>
        </p:sp>
      </p:grpSp>
    </p:spTree>
    <p:extLst>
      <p:ext uri="{BB962C8B-B14F-4D97-AF65-F5344CB8AC3E}">
        <p14:creationId xmlns:p14="http://schemas.microsoft.com/office/powerpoint/2010/main" val="691903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58400" cy="1450757"/>
          </a:xfrm>
        </p:spPr>
        <p:txBody>
          <a:bodyPr>
            <a:normAutofit/>
          </a:bodyPr>
          <a:lstStyle/>
          <a:p>
            <a:r>
              <a:rPr lang="en-US" sz="2800" b="1" dirty="0">
                <a:latin typeface="Arial" panose="020B0604020202020204" pitchFamily="34" charset="0"/>
                <a:cs typeface="Arial" panose="020B0604020202020204" pitchFamily="34" charset="0"/>
              </a:rPr>
              <a:t>SUSTAINABLE FINANCE</a:t>
            </a:r>
          </a:p>
        </p:txBody>
      </p:sp>
      <p:sp>
        <p:nvSpPr>
          <p:cNvPr id="3" name="Content Placeholder 2"/>
          <p:cNvSpPr>
            <a:spLocks noGrp="1"/>
          </p:cNvSpPr>
          <p:nvPr>
            <p:ph idx="1"/>
          </p:nvPr>
        </p:nvSpPr>
        <p:spPr>
          <a:xfrm>
            <a:off x="362858" y="1845733"/>
            <a:ext cx="11272552" cy="4522409"/>
          </a:xfrm>
        </p:spPr>
        <p:txBody>
          <a:bodyPr>
            <a:normAutofit/>
          </a:bodyPr>
          <a:lstStyle/>
          <a:p>
            <a:pPr marL="0" indent="0">
              <a:buNone/>
            </a:pPr>
            <a:endParaRPr lang="en-US" dirty="0">
              <a:latin typeface="Tw Cen MT" charset="0"/>
            </a:endParaRPr>
          </a:p>
          <a:p>
            <a:pPr lvl="1">
              <a:buFont typeface="Wingdings" pitchFamily="2" charset="2"/>
              <a:buChar char="§"/>
            </a:pPr>
            <a:r>
              <a:rPr lang="en-US" sz="3200" dirty="0">
                <a:latin typeface="Tw Cen MT" panose="020B0602020104020603" pitchFamily="34" charset="77"/>
              </a:rPr>
              <a:t>Sustainable finance is composed of three pillars; </a:t>
            </a:r>
            <a:r>
              <a:rPr lang="en-US" sz="3200" i="1" dirty="0">
                <a:solidFill>
                  <a:schemeClr val="accent1">
                    <a:lumMod val="75000"/>
                  </a:schemeClr>
                </a:solidFill>
                <a:latin typeface="Tw Cen MT" panose="020B0602020104020603" pitchFamily="34" charset="77"/>
              </a:rPr>
              <a:t>Financial (Profit), Social (People) and Environmental (Planet).</a:t>
            </a:r>
          </a:p>
          <a:p>
            <a:pPr lvl="1">
              <a:buFont typeface="Wingdings" pitchFamily="2" charset="2"/>
              <a:buChar char="§"/>
            </a:pPr>
            <a:endParaRPr lang="en-US" dirty="0"/>
          </a:p>
        </p:txBody>
      </p:sp>
      <p:pic>
        <p:nvPicPr>
          <p:cNvPr id="4" name="Picture 3">
            <a:extLst>
              <a:ext uri="{FF2B5EF4-FFF2-40B4-BE49-F238E27FC236}">
                <a16:creationId xmlns:a16="http://schemas.microsoft.com/office/drawing/2014/main" id="{A299C008-F6B8-4548-AA7A-6393BBDFBD19}"/>
              </a:ext>
            </a:extLst>
          </p:cNvPr>
          <p:cNvPicPr>
            <a:picLocks noChangeAspect="1"/>
          </p:cNvPicPr>
          <p:nvPr/>
        </p:nvPicPr>
        <p:blipFill>
          <a:blip r:embed="rId2"/>
          <a:stretch>
            <a:fillRect/>
          </a:stretch>
        </p:blipFill>
        <p:spPr>
          <a:xfrm>
            <a:off x="3670853" y="3273288"/>
            <a:ext cx="3482671" cy="2941981"/>
          </a:xfrm>
          <a:prstGeom prst="rect">
            <a:avLst/>
          </a:prstGeom>
        </p:spPr>
      </p:pic>
    </p:spTree>
    <p:extLst>
      <p:ext uri="{BB962C8B-B14F-4D97-AF65-F5344CB8AC3E}">
        <p14:creationId xmlns:p14="http://schemas.microsoft.com/office/powerpoint/2010/main" val="27639623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69812A38-8501-3E48-9157-3273C4EFA150}"/>
              </a:ext>
            </a:extLst>
          </p:cNvPr>
          <p:cNvSpPr txBox="1">
            <a:spLocks/>
          </p:cNvSpPr>
          <p:nvPr/>
        </p:nvSpPr>
        <p:spPr bwMode="auto">
          <a:xfrm>
            <a:off x="1562100" y="-52388"/>
            <a:ext cx="91059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b="1">
              <a:solidFill>
                <a:srgbClr val="006BAA"/>
              </a:solidFill>
              <a:latin typeface="Helvetica Neue" panose="02000503000000020004" pitchFamily="2" charset="0"/>
            </a:endParaRPr>
          </a:p>
        </p:txBody>
      </p:sp>
      <p:sp>
        <p:nvSpPr>
          <p:cNvPr id="28675" name="Rectangle 3">
            <a:extLst>
              <a:ext uri="{FF2B5EF4-FFF2-40B4-BE49-F238E27FC236}">
                <a16:creationId xmlns:a16="http://schemas.microsoft.com/office/drawing/2014/main" id="{FF2ECC8E-20D7-1A4D-AB5A-B16F9B34D5DF}"/>
              </a:ext>
            </a:extLst>
          </p:cNvPr>
          <p:cNvSpPr>
            <a:spLocks noChangeArrowheads="1"/>
          </p:cNvSpPr>
          <p:nvPr/>
        </p:nvSpPr>
        <p:spPr bwMode="auto">
          <a:xfrm>
            <a:off x="42863" y="1228725"/>
            <a:ext cx="8756580" cy="3939540"/>
          </a:xfrm>
          <a:prstGeom prst="rect">
            <a:avLst/>
          </a:prstGeom>
          <a:noFill/>
          <a:ln w="9525">
            <a:noFill/>
            <a:miter lim="800000"/>
            <a:headEnd/>
            <a:tailEnd/>
          </a:ln>
        </p:spPr>
        <p:txBody>
          <a:bodyPr wrap="square">
            <a:spAutoFit/>
          </a:bodyPr>
          <a:lstStyle/>
          <a:p>
            <a:pPr marL="342900" indent="-342900">
              <a:buFont typeface="Wingdings" panose="05000000000000000000" pitchFamily="2" charset="2"/>
              <a:buChar char="q"/>
              <a:defRPr/>
            </a:pPr>
            <a:r>
              <a:rPr lang="en-US" sz="2500" dirty="0">
                <a:latin typeface="Helvetica Neue" charset="0"/>
              </a:rPr>
              <a:t> Policy that clearly </a:t>
            </a:r>
            <a:r>
              <a:rPr lang="en-US" sz="2500" b="1" u="sng" dirty="0">
                <a:latin typeface="Helvetica Neue" charset="0"/>
              </a:rPr>
              <a:t>defines examples of inappropriate</a:t>
            </a:r>
            <a:r>
              <a:rPr lang="en-US" sz="2500" dirty="0">
                <a:latin typeface="Helvetica Neue" charset="0"/>
              </a:rPr>
              <a:t> debt collection practices is enforced </a:t>
            </a:r>
          </a:p>
          <a:p>
            <a:pPr eaLnBrk="1" hangingPunct="1">
              <a:defRPr/>
            </a:pPr>
            <a:endParaRPr lang="en-US" sz="2500" dirty="0">
              <a:latin typeface="Helvetica Neue" charset="0"/>
            </a:endParaRPr>
          </a:p>
          <a:p>
            <a:pPr marL="342900" indent="-342900">
              <a:buFont typeface="Wingdings" panose="05000000000000000000" pitchFamily="2" charset="2"/>
              <a:buChar char="q"/>
              <a:defRPr/>
            </a:pPr>
            <a:r>
              <a:rPr lang="en-US" sz="2500" dirty="0">
                <a:latin typeface="Helvetica Neue" charset="0"/>
              </a:rPr>
              <a:t>Management reviews </a:t>
            </a:r>
            <a:r>
              <a:rPr lang="en-US" sz="2500" b="1" u="sng" dirty="0">
                <a:latin typeface="Helvetica Neue" charset="0"/>
              </a:rPr>
              <a:t>key results </a:t>
            </a:r>
            <a:r>
              <a:rPr lang="en-US" sz="2500" dirty="0">
                <a:latin typeface="Helvetica Neue" charset="0"/>
              </a:rPr>
              <a:t>related to fair and respectful treatment of clients such as customer surveys and conducting their own client visits</a:t>
            </a:r>
          </a:p>
          <a:p>
            <a:pPr eaLnBrk="1" hangingPunct="1">
              <a:defRPr/>
            </a:pPr>
            <a:endParaRPr lang="en-US" sz="2500" dirty="0">
              <a:latin typeface="Helvetica Neue" charset="0"/>
            </a:endParaRPr>
          </a:p>
          <a:p>
            <a:pPr marL="342900" indent="-342900">
              <a:buFont typeface="Wingdings" panose="05000000000000000000" pitchFamily="2" charset="2"/>
              <a:buChar char="q"/>
              <a:defRPr/>
            </a:pPr>
            <a:r>
              <a:rPr lang="en-US" sz="2500" dirty="0">
                <a:latin typeface="Helvetica Neue" charset="0"/>
              </a:rPr>
              <a:t> When an insurance claim is </a:t>
            </a:r>
            <a:r>
              <a:rPr lang="en-US" sz="2500" b="1" u="sng" dirty="0">
                <a:latin typeface="Helvetica Neue" charset="0"/>
              </a:rPr>
              <a:t>denied, claimants are provided </a:t>
            </a:r>
            <a:r>
              <a:rPr lang="en-US" sz="2500" dirty="0">
                <a:latin typeface="Helvetica Neue" charset="0"/>
              </a:rPr>
              <a:t>reason for rejection and receive within 1 month of claim</a:t>
            </a:r>
          </a:p>
        </p:txBody>
      </p:sp>
      <p:sp>
        <p:nvSpPr>
          <p:cNvPr id="40963" name="Title 1">
            <a:extLst>
              <a:ext uri="{FF2B5EF4-FFF2-40B4-BE49-F238E27FC236}">
                <a16:creationId xmlns:a16="http://schemas.microsoft.com/office/drawing/2014/main" id="{15892718-E7CD-DB40-907F-1AB7B342224A}"/>
              </a:ext>
            </a:extLst>
          </p:cNvPr>
          <p:cNvSpPr txBox="1">
            <a:spLocks/>
          </p:cNvSpPr>
          <p:nvPr/>
        </p:nvSpPr>
        <p:spPr bwMode="auto">
          <a:xfrm>
            <a:off x="42863" y="227806"/>
            <a:ext cx="90805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dirty="0">
                <a:solidFill>
                  <a:srgbClr val="006BAA"/>
                </a:solidFill>
                <a:latin typeface="Futura-Bold" panose="020B0602020204020303" pitchFamily="34" charset="-79"/>
              </a:rPr>
              <a:t>Examples of correct practices</a:t>
            </a:r>
          </a:p>
        </p:txBody>
      </p:sp>
      <p:pic>
        <p:nvPicPr>
          <p:cNvPr id="40964" name="Picture 2" descr="C:\Users\nwalle\AppData\Local\Microsoft\Windows\Temporary Internet Files\Content.IE5\385CJE2Y\presentation_pic[1].gif">
            <a:extLst>
              <a:ext uri="{FF2B5EF4-FFF2-40B4-BE49-F238E27FC236}">
                <a16:creationId xmlns:a16="http://schemas.microsoft.com/office/drawing/2014/main" id="{93E99CE2-B729-3947-882F-34B54E3A9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19356" y="2488089"/>
            <a:ext cx="1957388"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4" descr="C:\Users\nwalle\AppData\Local\Microsoft\Windows\Temporary Internet Files\Content.IE5\50F8O4DR\1024px-Gold_seal_policy.svg[1].png">
            <a:extLst>
              <a:ext uri="{FF2B5EF4-FFF2-40B4-BE49-F238E27FC236}">
                <a16:creationId xmlns:a16="http://schemas.microsoft.com/office/drawing/2014/main" id="{8E3AB019-CCD6-2A4D-8A8B-AC3248F3B6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9356" y="730195"/>
            <a:ext cx="1522412"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 descr="C:\Users\nwalle\AppData\Local\Microsoft\Windows\Temporary Internet Files\Content.IE5\50F8O4DR\forum-discussion[1].gif">
            <a:extLst>
              <a:ext uri="{FF2B5EF4-FFF2-40B4-BE49-F238E27FC236}">
                <a16:creationId xmlns:a16="http://schemas.microsoft.com/office/drawing/2014/main" id="{C18D94B7-19C3-9043-A204-DE02A39F92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2837" y="4595971"/>
            <a:ext cx="2130425"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7453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7C2C16-43F8-D945-A63C-6D46CA7F014A}"/>
              </a:ext>
            </a:extLst>
          </p:cNvPr>
          <p:cNvSpPr/>
          <p:nvPr/>
        </p:nvSpPr>
        <p:spPr>
          <a:xfrm>
            <a:off x="424071" y="1331913"/>
            <a:ext cx="6843506" cy="3062377"/>
          </a:xfrm>
          <a:prstGeom prst="rect">
            <a:avLst/>
          </a:prstGeom>
        </p:spPr>
        <p:txBody>
          <a:bodyPr wrap="square">
            <a:spAutoFit/>
          </a:bodyPr>
          <a:lstStyle/>
          <a:p>
            <a:pPr eaLnBrk="1" hangingPunct="1">
              <a:defRPr/>
            </a:pPr>
            <a:endParaRPr lang="en-US" sz="2500" dirty="0">
              <a:solidFill>
                <a:prstClr val="black"/>
              </a:solidFill>
              <a:latin typeface="Helvetica Neue" charset="0"/>
            </a:endParaRPr>
          </a:p>
          <a:p>
            <a:pPr marL="342900" indent="-342900">
              <a:buFont typeface="Wingdings" panose="05000000000000000000" pitchFamily="2" charset="2"/>
              <a:buChar char="q"/>
              <a:defRPr/>
            </a:pPr>
            <a:r>
              <a:rPr lang="en-US" sz="2800" dirty="0">
                <a:solidFill>
                  <a:prstClr val="black"/>
                </a:solidFill>
                <a:latin typeface="Helvetica Neue" charset="0"/>
              </a:rPr>
              <a:t>Independent internal audit team checks for fraud related to client savings.  </a:t>
            </a:r>
          </a:p>
          <a:p>
            <a:pPr eaLnBrk="1" hangingPunct="1">
              <a:defRPr/>
            </a:pPr>
            <a:endParaRPr lang="en-US" sz="2800" dirty="0">
              <a:solidFill>
                <a:prstClr val="black"/>
              </a:solidFill>
              <a:latin typeface="Helvetica Neue" charset="0"/>
            </a:endParaRPr>
          </a:p>
          <a:p>
            <a:pPr marL="342900" indent="-342900">
              <a:buFont typeface="Wingdings" panose="05000000000000000000" pitchFamily="2" charset="2"/>
              <a:buChar char="q"/>
              <a:defRPr/>
            </a:pPr>
            <a:r>
              <a:rPr lang="en-US" sz="2800" dirty="0">
                <a:solidFill>
                  <a:prstClr val="black"/>
                </a:solidFill>
                <a:latin typeface="Helvetica Neue" charset="0"/>
              </a:rPr>
              <a:t>Collateral seizing is respectful of clients' rights:  </a:t>
            </a:r>
            <a:r>
              <a:rPr lang="en-US" sz="2800" b="1" i="1" dirty="0">
                <a:solidFill>
                  <a:srgbClr val="007DFF"/>
                </a:solidFill>
                <a:latin typeface="Helvetica Neue" charset="0"/>
              </a:rPr>
              <a:t>does anyone have an example from their Institution? </a:t>
            </a:r>
          </a:p>
        </p:txBody>
      </p:sp>
      <p:sp>
        <p:nvSpPr>
          <p:cNvPr id="43010" name="Title 1">
            <a:extLst>
              <a:ext uri="{FF2B5EF4-FFF2-40B4-BE49-F238E27FC236}">
                <a16:creationId xmlns:a16="http://schemas.microsoft.com/office/drawing/2014/main" id="{19B3F971-C6F9-D34F-B19A-5EAB98595174}"/>
              </a:ext>
            </a:extLst>
          </p:cNvPr>
          <p:cNvSpPr txBox="1">
            <a:spLocks/>
          </p:cNvSpPr>
          <p:nvPr/>
        </p:nvSpPr>
        <p:spPr bwMode="auto">
          <a:xfrm>
            <a:off x="103257" y="341314"/>
            <a:ext cx="90805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dirty="0">
                <a:solidFill>
                  <a:srgbClr val="006BAA"/>
                </a:solidFill>
                <a:latin typeface="Futura-Bold" panose="020B0602020204020303" pitchFamily="34" charset="-79"/>
              </a:rPr>
              <a:t>Examples of correct practices</a:t>
            </a:r>
          </a:p>
        </p:txBody>
      </p:sp>
      <p:pic>
        <p:nvPicPr>
          <p:cNvPr id="43011" name="Picture 2" descr="C:\Users\nwalle\AppData\Local\Microsoft\Windows\Temporary Internet Files\Content.IE5\8R7D36ED\robos-en-casa[1].jpg">
            <a:extLst>
              <a:ext uri="{FF2B5EF4-FFF2-40B4-BE49-F238E27FC236}">
                <a16:creationId xmlns:a16="http://schemas.microsoft.com/office/drawing/2014/main" id="{2FAB817B-48D4-2E4F-AAAD-718790B7D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7576" y="3449638"/>
            <a:ext cx="2525713" cy="198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3" descr="C:\Users\nwalle\AppData\Local\Microsoft\Windows\Temporary Internet Files\Content.IE5\50F8O4DR\image_thumb[2][1].png">
            <a:extLst>
              <a:ext uri="{FF2B5EF4-FFF2-40B4-BE49-F238E27FC236}">
                <a16:creationId xmlns:a16="http://schemas.microsoft.com/office/drawing/2014/main" id="{1E251F16-6EFD-9744-B31E-FEDF52FB3A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9526" y="1250951"/>
            <a:ext cx="1801813"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61467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D102933-D0FE-0046-B711-282D6612E013}"/>
              </a:ext>
            </a:extLst>
          </p:cNvPr>
          <p:cNvSpPr txBox="1">
            <a:spLocks noChangeArrowheads="1"/>
          </p:cNvSpPr>
          <p:nvPr/>
        </p:nvSpPr>
        <p:spPr bwMode="auto">
          <a:xfrm>
            <a:off x="1771650" y="0"/>
            <a:ext cx="889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b="1">
              <a:solidFill>
                <a:srgbClr val="006BAA"/>
              </a:solidFill>
              <a:latin typeface="Helvetica Neue" panose="02000503000000020004" pitchFamily="2" charset="0"/>
            </a:endParaRPr>
          </a:p>
        </p:txBody>
      </p:sp>
      <p:sp>
        <p:nvSpPr>
          <p:cNvPr id="18434" name="Title 1">
            <a:extLst>
              <a:ext uri="{FF2B5EF4-FFF2-40B4-BE49-F238E27FC236}">
                <a16:creationId xmlns:a16="http://schemas.microsoft.com/office/drawing/2014/main" id="{B59216A6-95F4-A247-AEA1-AFE78D3CD58C}"/>
              </a:ext>
            </a:extLst>
          </p:cNvPr>
          <p:cNvSpPr txBox="1">
            <a:spLocks/>
          </p:cNvSpPr>
          <p:nvPr/>
        </p:nvSpPr>
        <p:spPr bwMode="auto">
          <a:xfrm>
            <a:off x="-1" y="399011"/>
            <a:ext cx="1209923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sz="2800" b="1" dirty="0">
                <a:solidFill>
                  <a:srgbClr val="000090"/>
                </a:solidFill>
                <a:latin typeface="Arial Rounded MT Bold"/>
                <a:cs typeface="Arial Rounded MT Bold"/>
              </a:rPr>
              <a:t>FAIR AND RESPECTFUL TREATMENT OF CLIENTS – Key Take-aways  </a:t>
            </a:r>
            <a:endParaRPr lang="en-US" altLang="en-US" sz="2800" b="1" dirty="0">
              <a:solidFill>
                <a:srgbClr val="006BAA"/>
              </a:solidFill>
              <a:latin typeface="Helvetica Neue" panose="02000503000000020004" pitchFamily="2" charset="0"/>
            </a:endParaRPr>
          </a:p>
        </p:txBody>
      </p:sp>
      <p:sp>
        <p:nvSpPr>
          <p:cNvPr id="18435" name="Content Placeholder 6">
            <a:extLst>
              <a:ext uri="{FF2B5EF4-FFF2-40B4-BE49-F238E27FC236}">
                <a16:creationId xmlns:a16="http://schemas.microsoft.com/office/drawing/2014/main" id="{2C4681D0-DBAA-E149-8F75-2D58831F465A}"/>
              </a:ext>
            </a:extLst>
          </p:cNvPr>
          <p:cNvSpPr txBox="1">
            <a:spLocks/>
          </p:cNvSpPr>
          <p:nvPr/>
        </p:nvSpPr>
        <p:spPr bwMode="auto">
          <a:xfrm>
            <a:off x="1946275" y="2570855"/>
            <a:ext cx="82613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dirty="0">
              <a:latin typeface="Helvetica Neue" panose="02000503000000020004" pitchFamily="2" charset="0"/>
            </a:endParaRPr>
          </a:p>
        </p:txBody>
      </p:sp>
      <p:sp>
        <p:nvSpPr>
          <p:cNvPr id="6" name="Content Placeholder 6">
            <a:extLst>
              <a:ext uri="{FF2B5EF4-FFF2-40B4-BE49-F238E27FC236}">
                <a16:creationId xmlns:a16="http://schemas.microsoft.com/office/drawing/2014/main" id="{B7410C07-EEEF-C94C-990D-CF8443440318}"/>
              </a:ext>
            </a:extLst>
          </p:cNvPr>
          <p:cNvSpPr txBox="1">
            <a:spLocks/>
          </p:cNvSpPr>
          <p:nvPr/>
        </p:nvSpPr>
        <p:spPr bwMode="auto">
          <a:xfrm>
            <a:off x="1771650" y="2650368"/>
            <a:ext cx="82613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dirty="0">
              <a:latin typeface="Helvetica Neue" panose="02000503000000020004" pitchFamily="2" charset="0"/>
            </a:endParaRPr>
          </a:p>
        </p:txBody>
      </p:sp>
      <p:sp>
        <p:nvSpPr>
          <p:cNvPr id="7" name="Content Placeholder 2">
            <a:extLst>
              <a:ext uri="{FF2B5EF4-FFF2-40B4-BE49-F238E27FC236}">
                <a16:creationId xmlns:a16="http://schemas.microsoft.com/office/drawing/2014/main" id="{26E7FAB6-6BFC-ED48-A4E8-0AF54F71B339}"/>
              </a:ext>
            </a:extLst>
          </p:cNvPr>
          <p:cNvSpPr>
            <a:spLocks noGrp="1"/>
          </p:cNvSpPr>
          <p:nvPr>
            <p:ph idx="1"/>
          </p:nvPr>
        </p:nvSpPr>
        <p:spPr>
          <a:xfrm>
            <a:off x="754377" y="1828282"/>
            <a:ext cx="10578642" cy="4288802"/>
          </a:xfrm>
        </p:spPr>
        <p:txBody>
          <a:bodyPr>
            <a:normAutofit fontScale="85000" lnSpcReduction="20000"/>
          </a:bodyPr>
          <a:lstStyle/>
          <a:p>
            <a:pPr marL="365125" indent="-282575" eaLnBrk="1" hangingPunct="1">
              <a:lnSpc>
                <a:spcPct val="90000"/>
              </a:lnSpc>
              <a:spcAft>
                <a:spcPct val="0"/>
              </a:spcAft>
              <a:buFont typeface="Wingdings 2" pitchFamily="2" charset="2"/>
              <a:buChar char=""/>
            </a:pPr>
            <a:endParaRPr lang="en-US" altLang="en-US" sz="1900" dirty="0">
              <a:solidFill>
                <a:srgbClr val="006BAA"/>
              </a:solidFill>
              <a:latin typeface="Helvetica Neue" panose="02000503000000020004" pitchFamily="2" charset="0"/>
            </a:endParaRPr>
          </a:p>
          <a:p>
            <a:pPr marL="0" lvl="1" indent="-219075" eaLnBrk="1" hangingPunct="1">
              <a:lnSpc>
                <a:spcPct val="90000"/>
              </a:lnSpc>
              <a:buClr>
                <a:srgbClr val="526DB0"/>
              </a:buClr>
              <a:buFont typeface="Wingdings" pitchFamily="2" charset="2"/>
              <a:buChar char="q"/>
            </a:pPr>
            <a:r>
              <a:rPr lang="en-US" altLang="en-US" sz="3500" b="1" dirty="0">
                <a:solidFill>
                  <a:srgbClr val="0070C0"/>
                </a:solidFill>
                <a:latin typeface="Tw Cen MT" panose="020B0602020104020603" pitchFamily="34" charset="77"/>
              </a:rPr>
              <a:t>Set ethical standards </a:t>
            </a:r>
            <a:r>
              <a:rPr lang="en-US" altLang="en-US" sz="3500" b="1" dirty="0">
                <a:latin typeface="Tw Cen MT" panose="020B0602020104020603" pitchFamily="34" charset="77"/>
              </a:rPr>
              <a:t>– behaviors that are acceptable or not – offensive language and threats; unethical seizure of collaterals; careless debt extension.</a:t>
            </a:r>
          </a:p>
          <a:p>
            <a:pPr marL="0" lvl="1" indent="-219075" eaLnBrk="1" hangingPunct="1">
              <a:lnSpc>
                <a:spcPct val="90000"/>
              </a:lnSpc>
              <a:buClr>
                <a:srgbClr val="526DB0"/>
              </a:buClr>
              <a:buFont typeface="Wingdings" pitchFamily="2" charset="2"/>
              <a:buChar char="q"/>
            </a:pPr>
            <a:endParaRPr lang="en-US" altLang="en-US" sz="3500" b="1" dirty="0">
              <a:latin typeface="Tw Cen MT" panose="020B0602020104020603" pitchFamily="34" charset="77"/>
            </a:endParaRPr>
          </a:p>
          <a:p>
            <a:pPr marL="0" lvl="1" indent="-219075" eaLnBrk="1" hangingPunct="1">
              <a:lnSpc>
                <a:spcPct val="90000"/>
              </a:lnSpc>
              <a:buClr>
                <a:srgbClr val="526DB0"/>
              </a:buClr>
              <a:buFont typeface="Wingdings" pitchFamily="2" charset="2"/>
              <a:buChar char="q"/>
            </a:pPr>
            <a:r>
              <a:rPr lang="en-US" altLang="en-US" sz="3500" b="1" dirty="0">
                <a:solidFill>
                  <a:srgbClr val="0070C0"/>
                </a:solidFill>
                <a:latin typeface="Tw Cen MT" panose="020B0602020104020603" pitchFamily="34" charset="77"/>
              </a:rPr>
              <a:t>Set appropriate debt collection practices – </a:t>
            </a:r>
            <a:r>
              <a:rPr lang="en-US" altLang="en-US" sz="3500" b="1" dirty="0">
                <a:latin typeface="Tw Cen MT" panose="020B0602020104020603" pitchFamily="34" charset="77"/>
              </a:rPr>
              <a:t>clear steps should be well detailed </a:t>
            </a:r>
          </a:p>
          <a:p>
            <a:pPr marL="0" lvl="1" indent="-219075" eaLnBrk="1" hangingPunct="1">
              <a:lnSpc>
                <a:spcPct val="90000"/>
              </a:lnSpc>
              <a:buClr>
                <a:srgbClr val="526DB0"/>
              </a:buClr>
              <a:buFont typeface="Wingdings" pitchFamily="2" charset="2"/>
              <a:buChar char="q"/>
            </a:pPr>
            <a:endParaRPr lang="en-US" altLang="en-US" sz="3500" b="1" dirty="0">
              <a:latin typeface="Tw Cen MT" panose="020B0602020104020603" pitchFamily="34" charset="77"/>
            </a:endParaRPr>
          </a:p>
          <a:p>
            <a:pPr marL="0" lvl="1" indent="-219075" eaLnBrk="1" hangingPunct="1">
              <a:lnSpc>
                <a:spcPct val="90000"/>
              </a:lnSpc>
              <a:buClr>
                <a:srgbClr val="526DB0"/>
              </a:buClr>
              <a:buFont typeface="Wingdings" pitchFamily="2" charset="2"/>
              <a:buChar char="q"/>
            </a:pPr>
            <a:r>
              <a:rPr lang="en-US" altLang="en-US" sz="3500" b="1" dirty="0">
                <a:solidFill>
                  <a:srgbClr val="0070C0"/>
                </a:solidFill>
                <a:latin typeface="Tw Cen MT" panose="020B0602020104020603" pitchFamily="34" charset="77"/>
              </a:rPr>
              <a:t>Train staff on ethics </a:t>
            </a:r>
            <a:r>
              <a:rPr lang="en-US" altLang="en-US" sz="3500" b="1" dirty="0">
                <a:latin typeface="Tw Cen MT" panose="020B0602020104020603" pitchFamily="34" charset="77"/>
              </a:rPr>
              <a:t>– for example on appropriate and inappropriate practices on loan recovery.  </a:t>
            </a:r>
          </a:p>
          <a:p>
            <a:pPr marL="923925" lvl="3" indent="0" eaLnBrk="1" hangingPunct="1">
              <a:lnSpc>
                <a:spcPct val="90000"/>
              </a:lnSpc>
              <a:buClr>
                <a:srgbClr val="526DB0"/>
              </a:buClr>
              <a:buNone/>
            </a:pPr>
            <a:endParaRPr lang="en-US" altLang="en-US" sz="2800" b="1" dirty="0">
              <a:latin typeface="Tw Cen MT" panose="020B0602020104020603" pitchFamily="34" charset="77"/>
            </a:endParaRPr>
          </a:p>
          <a:p>
            <a:pPr marL="1096963" lvl="3" indent="-173038" eaLnBrk="1" hangingPunct="1">
              <a:lnSpc>
                <a:spcPct val="90000"/>
              </a:lnSpc>
              <a:spcBef>
                <a:spcPct val="0"/>
              </a:spcBef>
              <a:buClr>
                <a:srgbClr val="526DB0"/>
              </a:buClr>
              <a:buFont typeface="Wingdings 2" pitchFamily="2" charset="2"/>
              <a:buNone/>
            </a:pPr>
            <a:r>
              <a:rPr lang="en-US" altLang="en-US" sz="2400" b="1" dirty="0">
                <a:solidFill>
                  <a:schemeClr val="bg1"/>
                </a:solidFill>
                <a:latin typeface="Arial Black" panose="020B0604020202020204" pitchFamily="34" charset="0"/>
              </a:rPr>
              <a:t>Offensive language and threats</a:t>
            </a:r>
          </a:p>
          <a:p>
            <a:pPr marL="365125" indent="-282575" eaLnBrk="1" hangingPunct="1">
              <a:lnSpc>
                <a:spcPct val="90000"/>
              </a:lnSpc>
              <a:spcBef>
                <a:spcPct val="0"/>
              </a:spcBef>
              <a:spcAft>
                <a:spcPct val="0"/>
              </a:spcAft>
              <a:buFont typeface="Wingdings 2" pitchFamily="2" charset="2"/>
              <a:buChar char=""/>
            </a:pPr>
            <a:endParaRPr lang="en-US" altLang="en-US" sz="1900" dirty="0">
              <a:latin typeface="Century Gothic" panose="020B0502020202020204" pitchFamily="34" charset="0"/>
            </a:endParaRPr>
          </a:p>
        </p:txBody>
      </p:sp>
    </p:spTree>
    <p:extLst>
      <p:ext uri="{BB962C8B-B14F-4D97-AF65-F5344CB8AC3E}">
        <p14:creationId xmlns:p14="http://schemas.microsoft.com/office/powerpoint/2010/main" val="21759170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683C7FC4-20D6-B844-B2C9-04B1DC421547}"/>
              </a:ext>
            </a:extLst>
          </p:cNvPr>
          <p:cNvSpPr>
            <a:spLocks noGrp="1"/>
          </p:cNvSpPr>
          <p:nvPr>
            <p:ph type="title"/>
          </p:nvPr>
        </p:nvSpPr>
        <p:spPr bwMode="auto">
          <a:xfrm>
            <a:off x="92765" y="543339"/>
            <a:ext cx="7697788" cy="704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3200" b="1" dirty="0">
                <a:latin typeface="Futura-Bold" panose="020B0602020204020303" pitchFamily="34" charset="-79"/>
              </a:rPr>
              <a:t>Key Messages </a:t>
            </a:r>
          </a:p>
        </p:txBody>
      </p:sp>
      <p:sp>
        <p:nvSpPr>
          <p:cNvPr id="47106" name="Content Placeholder 2">
            <a:extLst>
              <a:ext uri="{FF2B5EF4-FFF2-40B4-BE49-F238E27FC236}">
                <a16:creationId xmlns:a16="http://schemas.microsoft.com/office/drawing/2014/main" id="{AB292ED0-D4B9-424B-9153-4E541392F0A6}"/>
              </a:ext>
            </a:extLst>
          </p:cNvPr>
          <p:cNvSpPr>
            <a:spLocks noGrp="1" noChangeArrowheads="1"/>
          </p:cNvSpPr>
          <p:nvPr>
            <p:ph idx="1"/>
          </p:nvPr>
        </p:nvSpPr>
        <p:spPr bwMode="auto">
          <a:xfrm>
            <a:off x="728870" y="1416050"/>
            <a:ext cx="11463130" cy="5441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2400">
                <a:latin typeface="Caecilia Roman" charset="0"/>
              </a:rPr>
              <a:t> </a:t>
            </a:r>
          </a:p>
          <a:p>
            <a:pPr>
              <a:buFont typeface="Wingdings" pitchFamily="2" charset="2"/>
              <a:buChar char="§"/>
            </a:pPr>
            <a:r>
              <a:rPr lang="en-US" altLang="en-US" sz="2400">
                <a:latin typeface="Caecilia Roman" charset="0"/>
              </a:rPr>
              <a:t>Providers and their agents should treat clients fairly and respectfully in every situation especially during disbursement and delinquency management.</a:t>
            </a:r>
          </a:p>
          <a:p>
            <a:pPr>
              <a:buFont typeface="Wingdings" pitchFamily="2" charset="2"/>
              <a:buChar char="§"/>
            </a:pPr>
            <a:r>
              <a:rPr lang="en-US" altLang="en-US" sz="2400">
                <a:latin typeface="Caecilia Roman" charset="0"/>
              </a:rPr>
              <a:t>Institutions should have strong policies, enforcement mechanism and appropriate sanctions in cases of policy violations.</a:t>
            </a:r>
          </a:p>
          <a:p>
            <a:pPr>
              <a:buFont typeface="Wingdings" pitchFamily="2" charset="2"/>
              <a:buChar char="§"/>
            </a:pPr>
            <a:r>
              <a:rPr lang="en-US" altLang="en-US" sz="2400">
                <a:latin typeface="Caecilia Roman" charset="0"/>
              </a:rPr>
              <a:t>Senior Management plays a crucial role in creating a ethical organization</a:t>
            </a:r>
          </a:p>
          <a:p>
            <a:pPr>
              <a:buFont typeface="Wingdings" pitchFamily="2" charset="2"/>
              <a:buChar char="§"/>
            </a:pPr>
            <a:r>
              <a:rPr lang="en-US" altLang="en-US" sz="2400">
                <a:latin typeface="Caecilia Roman" charset="0"/>
              </a:rPr>
              <a:t>To understand “appropriate practices,” it is useful to define inappropriate practices and related sanctions</a:t>
            </a:r>
          </a:p>
          <a:p>
            <a:pPr>
              <a:buFont typeface="Wingdings" pitchFamily="2" charset="2"/>
              <a:buChar char="§"/>
            </a:pPr>
            <a:r>
              <a:rPr lang="en-US" altLang="en-US" sz="2400">
                <a:latin typeface="Caecilia Roman" charset="0"/>
              </a:rPr>
              <a:t>Inappropriate collections practices have negative consequences for both clients and institution.</a:t>
            </a:r>
          </a:p>
          <a:p>
            <a:endParaRPr lang="en-US" altLang="en-US">
              <a:latin typeface="Caecilia Roman" charset="0"/>
            </a:endParaRPr>
          </a:p>
        </p:txBody>
      </p:sp>
    </p:spTree>
    <p:extLst>
      <p:ext uri="{BB962C8B-B14F-4D97-AF65-F5344CB8AC3E}">
        <p14:creationId xmlns:p14="http://schemas.microsoft.com/office/powerpoint/2010/main" val="18076892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D102933-D0FE-0046-B711-282D6612E013}"/>
              </a:ext>
            </a:extLst>
          </p:cNvPr>
          <p:cNvSpPr txBox="1">
            <a:spLocks noChangeArrowheads="1"/>
          </p:cNvSpPr>
          <p:nvPr/>
        </p:nvSpPr>
        <p:spPr bwMode="auto">
          <a:xfrm>
            <a:off x="1771650" y="0"/>
            <a:ext cx="889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b="1">
              <a:solidFill>
                <a:srgbClr val="006BAA"/>
              </a:solidFill>
              <a:latin typeface="Helvetica Neue" panose="02000503000000020004" pitchFamily="2" charset="0"/>
            </a:endParaRPr>
          </a:p>
        </p:txBody>
      </p:sp>
      <p:sp>
        <p:nvSpPr>
          <p:cNvPr id="18434" name="Title 1">
            <a:extLst>
              <a:ext uri="{FF2B5EF4-FFF2-40B4-BE49-F238E27FC236}">
                <a16:creationId xmlns:a16="http://schemas.microsoft.com/office/drawing/2014/main" id="{B59216A6-95F4-A247-AEA1-AFE78D3CD58C}"/>
              </a:ext>
            </a:extLst>
          </p:cNvPr>
          <p:cNvSpPr txBox="1">
            <a:spLocks/>
          </p:cNvSpPr>
          <p:nvPr/>
        </p:nvSpPr>
        <p:spPr bwMode="auto">
          <a:xfrm>
            <a:off x="1524000" y="399011"/>
            <a:ext cx="91059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4000" b="1" dirty="0">
                <a:solidFill>
                  <a:srgbClr val="006BAA"/>
                </a:solidFill>
                <a:latin typeface="Helvetica Neue" panose="02000503000000020004" pitchFamily="2" charset="0"/>
              </a:rPr>
              <a:t>Client Protection Principle (CPP #6) </a:t>
            </a:r>
          </a:p>
        </p:txBody>
      </p:sp>
      <p:sp>
        <p:nvSpPr>
          <p:cNvPr id="18435" name="Content Placeholder 6">
            <a:extLst>
              <a:ext uri="{FF2B5EF4-FFF2-40B4-BE49-F238E27FC236}">
                <a16:creationId xmlns:a16="http://schemas.microsoft.com/office/drawing/2014/main" id="{2C4681D0-DBAA-E149-8F75-2D58831F465A}"/>
              </a:ext>
            </a:extLst>
          </p:cNvPr>
          <p:cNvSpPr txBox="1">
            <a:spLocks/>
          </p:cNvSpPr>
          <p:nvPr/>
        </p:nvSpPr>
        <p:spPr bwMode="auto">
          <a:xfrm>
            <a:off x="1263695" y="2557976"/>
            <a:ext cx="82613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dirty="0">
              <a:latin typeface="Helvetica Neue" panose="02000503000000020004" pitchFamily="2" charset="0"/>
            </a:endParaRPr>
          </a:p>
          <a:p>
            <a:pPr eaLnBrk="1" hangingPunct="1"/>
            <a:endParaRPr lang="en-US" altLang="en-US" sz="2800" dirty="0">
              <a:latin typeface="Helvetica Neue" panose="02000503000000020004" pitchFamily="2" charset="0"/>
            </a:endParaRPr>
          </a:p>
          <a:p>
            <a:pPr algn="ctr" eaLnBrk="1" hangingPunct="1"/>
            <a:r>
              <a:rPr lang="en-US" altLang="en-US" sz="3200" b="1" dirty="0">
                <a:solidFill>
                  <a:schemeClr val="accent1">
                    <a:lumMod val="75000"/>
                  </a:schemeClr>
                </a:solidFill>
                <a:latin typeface="Helvetica Neue" panose="02000503000000020004" pitchFamily="2" charset="0"/>
              </a:rPr>
              <a:t>Privacy of Client Data </a:t>
            </a:r>
          </a:p>
        </p:txBody>
      </p:sp>
    </p:spTree>
    <p:extLst>
      <p:ext uri="{BB962C8B-B14F-4D97-AF65-F5344CB8AC3E}">
        <p14:creationId xmlns:p14="http://schemas.microsoft.com/office/powerpoint/2010/main" val="7974396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D102933-D0FE-0046-B711-282D6612E013}"/>
              </a:ext>
            </a:extLst>
          </p:cNvPr>
          <p:cNvSpPr txBox="1">
            <a:spLocks noChangeArrowheads="1"/>
          </p:cNvSpPr>
          <p:nvPr/>
        </p:nvSpPr>
        <p:spPr bwMode="auto">
          <a:xfrm>
            <a:off x="1771650" y="0"/>
            <a:ext cx="889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b="1">
              <a:solidFill>
                <a:srgbClr val="006BAA"/>
              </a:solidFill>
              <a:latin typeface="Helvetica Neue" panose="02000503000000020004" pitchFamily="2" charset="0"/>
            </a:endParaRPr>
          </a:p>
        </p:txBody>
      </p:sp>
      <p:sp>
        <p:nvSpPr>
          <p:cNvPr id="18434" name="Title 1">
            <a:extLst>
              <a:ext uri="{FF2B5EF4-FFF2-40B4-BE49-F238E27FC236}">
                <a16:creationId xmlns:a16="http://schemas.microsoft.com/office/drawing/2014/main" id="{B59216A6-95F4-A247-AEA1-AFE78D3CD58C}"/>
              </a:ext>
            </a:extLst>
          </p:cNvPr>
          <p:cNvSpPr txBox="1">
            <a:spLocks/>
          </p:cNvSpPr>
          <p:nvPr/>
        </p:nvSpPr>
        <p:spPr bwMode="auto">
          <a:xfrm>
            <a:off x="1524000" y="399011"/>
            <a:ext cx="91059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sz="4000" b="1" dirty="0">
                <a:solidFill>
                  <a:srgbClr val="000090"/>
                </a:solidFill>
                <a:latin typeface="Arial Rounded MT Bold"/>
                <a:cs typeface="Arial Rounded MT Bold"/>
              </a:rPr>
              <a:t>PRIVACY OF CLIENT DATA – CPP#6 </a:t>
            </a:r>
            <a:endParaRPr lang="en-US" altLang="en-US" sz="4000" b="1" dirty="0">
              <a:solidFill>
                <a:srgbClr val="006BAA"/>
              </a:solidFill>
              <a:latin typeface="Helvetica Neue" panose="02000503000000020004" pitchFamily="2" charset="0"/>
            </a:endParaRPr>
          </a:p>
        </p:txBody>
      </p:sp>
      <p:sp>
        <p:nvSpPr>
          <p:cNvPr id="18435" name="Content Placeholder 6">
            <a:extLst>
              <a:ext uri="{FF2B5EF4-FFF2-40B4-BE49-F238E27FC236}">
                <a16:creationId xmlns:a16="http://schemas.microsoft.com/office/drawing/2014/main" id="{2C4681D0-DBAA-E149-8F75-2D58831F465A}"/>
              </a:ext>
            </a:extLst>
          </p:cNvPr>
          <p:cNvSpPr txBox="1">
            <a:spLocks/>
          </p:cNvSpPr>
          <p:nvPr/>
        </p:nvSpPr>
        <p:spPr bwMode="auto">
          <a:xfrm>
            <a:off x="1946275" y="2570855"/>
            <a:ext cx="82613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dirty="0">
              <a:latin typeface="Helvetica Neue" panose="02000503000000020004" pitchFamily="2" charset="0"/>
            </a:endParaRPr>
          </a:p>
        </p:txBody>
      </p:sp>
      <p:sp>
        <p:nvSpPr>
          <p:cNvPr id="6" name="Content Placeholder 2">
            <a:extLst>
              <a:ext uri="{FF2B5EF4-FFF2-40B4-BE49-F238E27FC236}">
                <a16:creationId xmlns:a16="http://schemas.microsoft.com/office/drawing/2014/main" id="{CB4D70EA-0664-E04D-B7BD-E44693A041E2}"/>
              </a:ext>
            </a:extLst>
          </p:cNvPr>
          <p:cNvSpPr>
            <a:spLocks noGrp="1"/>
          </p:cNvSpPr>
          <p:nvPr>
            <p:ph idx="1"/>
          </p:nvPr>
        </p:nvSpPr>
        <p:spPr>
          <a:xfrm>
            <a:off x="1524000" y="2037455"/>
            <a:ext cx="9899374" cy="5105400"/>
          </a:xfrm>
        </p:spPr>
        <p:txBody>
          <a:bodyPr rtlCol="0">
            <a:normAutofit/>
          </a:bodyPr>
          <a:lstStyle/>
          <a:p>
            <a:pPr marL="1266444" lvl="3" indent="-342900" eaLnBrk="1" fontAlgn="auto" hangingPunct="1">
              <a:spcAft>
                <a:spcPts val="0"/>
              </a:spcAft>
              <a:buClr>
                <a:schemeClr val="accent3"/>
              </a:buClr>
              <a:buFont typeface="Wingdings" pitchFamily="2" charset="2"/>
              <a:buChar char="q"/>
              <a:defRPr/>
            </a:pPr>
            <a:endParaRPr lang="en-US" sz="2400" b="1" dirty="0">
              <a:solidFill>
                <a:srgbClr val="D06900"/>
              </a:solidFill>
              <a:latin typeface="Arial Black" pitchFamily="34" charset="0"/>
              <a:ea typeface="+mn-ea"/>
              <a:cs typeface="Aharoni" pitchFamily="2" charset="-79"/>
            </a:endParaRPr>
          </a:p>
          <a:p>
            <a:pPr marL="123444" lvl="1" indent="-342900" eaLnBrk="1" fontAlgn="auto" hangingPunct="1">
              <a:spcAft>
                <a:spcPts val="0"/>
              </a:spcAft>
              <a:buClr>
                <a:schemeClr val="accent3"/>
              </a:buClr>
              <a:buFont typeface="Wingdings" pitchFamily="2" charset="2"/>
              <a:buChar char="q"/>
              <a:defRPr/>
            </a:pPr>
            <a:r>
              <a:rPr lang="en-US" sz="2800" b="1" dirty="0">
                <a:latin typeface="Tw Cen MT"/>
                <a:ea typeface="+mn-ea"/>
                <a:cs typeface="Tw Cen MT"/>
              </a:rPr>
              <a:t>Do you know that client data belongs to the client not you as the institution?</a:t>
            </a:r>
          </a:p>
          <a:p>
            <a:pPr marL="123444" lvl="1" indent="-342900" eaLnBrk="1" fontAlgn="auto" hangingPunct="1">
              <a:spcAft>
                <a:spcPts val="0"/>
              </a:spcAft>
              <a:buClr>
                <a:schemeClr val="accent3"/>
              </a:buClr>
              <a:buFont typeface="Wingdings" pitchFamily="2" charset="2"/>
              <a:buChar char="q"/>
              <a:defRPr/>
            </a:pPr>
            <a:endParaRPr lang="en-US" sz="2800" b="1" dirty="0">
              <a:latin typeface="Tw Cen MT"/>
              <a:ea typeface="+mn-ea"/>
              <a:cs typeface="Tw Cen MT"/>
            </a:endParaRPr>
          </a:p>
          <a:p>
            <a:pPr marL="123444" lvl="1" indent="-342900" eaLnBrk="1" fontAlgn="auto" hangingPunct="1">
              <a:spcAft>
                <a:spcPts val="0"/>
              </a:spcAft>
              <a:buClr>
                <a:schemeClr val="accent3"/>
              </a:buClr>
              <a:buFont typeface="Wingdings" pitchFamily="2" charset="2"/>
              <a:buChar char="q"/>
              <a:defRPr/>
            </a:pPr>
            <a:r>
              <a:rPr lang="en-US" sz="2800" b="1" dirty="0">
                <a:latin typeface="Tw Cen MT"/>
                <a:ea typeface="+mn-ea"/>
                <a:cs typeface="Tw Cen MT"/>
              </a:rPr>
              <a:t>Are you also aware that misuse of the data has the potential to harm your own clients?</a:t>
            </a:r>
          </a:p>
          <a:p>
            <a:pPr marL="123444" lvl="1" indent="-342900" eaLnBrk="1" fontAlgn="auto" hangingPunct="1">
              <a:spcAft>
                <a:spcPts val="0"/>
              </a:spcAft>
              <a:buClr>
                <a:schemeClr val="accent3"/>
              </a:buClr>
              <a:buFont typeface="Wingdings" pitchFamily="2" charset="2"/>
              <a:buChar char="q"/>
              <a:defRPr/>
            </a:pPr>
            <a:endParaRPr lang="en-US" sz="2800" b="1" dirty="0">
              <a:latin typeface="Tw Cen MT"/>
              <a:ea typeface="+mn-ea"/>
              <a:cs typeface="Tw Cen MT"/>
            </a:endParaRPr>
          </a:p>
          <a:p>
            <a:pPr marL="123444" lvl="1" indent="-342900" eaLnBrk="1" fontAlgn="auto" hangingPunct="1">
              <a:spcAft>
                <a:spcPts val="0"/>
              </a:spcAft>
              <a:buClr>
                <a:schemeClr val="accent3"/>
              </a:buClr>
              <a:buFont typeface="Wingdings" pitchFamily="2" charset="2"/>
              <a:buChar char="q"/>
              <a:defRPr/>
            </a:pPr>
            <a:r>
              <a:rPr lang="en-US" sz="2800" b="1" dirty="0">
                <a:latin typeface="Tw Cen MT"/>
                <a:ea typeface="+mn-ea"/>
                <a:cs typeface="Tw Cen MT"/>
              </a:rPr>
              <a:t>So What is required of you as a financial provider?</a:t>
            </a:r>
          </a:p>
        </p:txBody>
      </p:sp>
    </p:spTree>
    <p:extLst>
      <p:ext uri="{BB962C8B-B14F-4D97-AF65-F5344CB8AC3E}">
        <p14:creationId xmlns:p14="http://schemas.microsoft.com/office/powerpoint/2010/main" val="5412440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5A17FD69-3898-D344-B36E-46A9169A8378}"/>
              </a:ext>
            </a:extLst>
          </p:cNvPr>
          <p:cNvSpPr txBox="1">
            <a:spLocks noChangeArrowheads="1"/>
          </p:cNvSpPr>
          <p:nvPr/>
        </p:nvSpPr>
        <p:spPr bwMode="auto">
          <a:xfrm>
            <a:off x="2514600" y="6248400"/>
            <a:ext cx="777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20000"/>
              </a:spcBef>
              <a:buClr>
                <a:srgbClr val="23489F"/>
              </a:buClr>
              <a:buFont typeface="Times" pitchFamily="2" charset="0"/>
              <a:buNone/>
            </a:pPr>
            <a:endParaRPr lang="es-CO" altLang="en-US" sz="2800" b="1">
              <a:latin typeface="Georgia" panose="02040502050405020303" pitchFamily="18" charset="0"/>
            </a:endParaRPr>
          </a:p>
        </p:txBody>
      </p:sp>
      <p:sp>
        <p:nvSpPr>
          <p:cNvPr id="11267" name="Rectangle 1">
            <a:extLst>
              <a:ext uri="{FF2B5EF4-FFF2-40B4-BE49-F238E27FC236}">
                <a16:creationId xmlns:a16="http://schemas.microsoft.com/office/drawing/2014/main" id="{2BCD5FBE-6768-1348-A0F9-BAB1BC69369A}"/>
              </a:ext>
            </a:extLst>
          </p:cNvPr>
          <p:cNvSpPr>
            <a:spLocks noChangeArrowheads="1"/>
          </p:cNvSpPr>
          <p:nvPr/>
        </p:nvSpPr>
        <p:spPr bwMode="auto">
          <a:xfrm>
            <a:off x="886446" y="1999906"/>
            <a:ext cx="10046597" cy="3108325"/>
          </a:xfrm>
          <a:prstGeom prst="rect">
            <a:avLst/>
          </a:prstGeom>
          <a:noFill/>
          <a:ln>
            <a:noFill/>
          </a:ln>
          <a:extLst>
            <a:ext uri="{909E8E84-426E-40dd-AFC4-6F175D3DCCD1}"/>
            <a:ext uri="{91240B29-F687-4f45-9708-019B960494DF}"/>
          </a:extLst>
        </p:spPr>
        <p:txBody>
          <a:bodyPr wrap="square">
            <a:spAutoFit/>
          </a:bodyPr>
          <a:lstStyle/>
          <a:p>
            <a:pPr algn="just" eaLnBrk="1" hangingPunct="1">
              <a:defRPr/>
            </a:pPr>
            <a:endParaRPr lang="en-US" sz="2800" dirty="0">
              <a:latin typeface="Helvetica Neue" charset="0"/>
              <a:ea typeface="MS PGothic" charset="0"/>
              <a:cs typeface="MS PGothic" charset="0"/>
            </a:endParaRPr>
          </a:p>
          <a:p>
            <a:pPr marL="457200" indent="-457200" algn="just">
              <a:buFont typeface="Wingdings" charset="2"/>
              <a:buChar char="§"/>
              <a:defRPr/>
            </a:pPr>
            <a:r>
              <a:rPr lang="en-US" sz="2800" b="1" dirty="0">
                <a:latin typeface="American Typewriter" panose="02090604020004020304" pitchFamily="18" charset="77"/>
                <a:ea typeface="MS PGothic" charset="0"/>
                <a:cs typeface="MS PGothic" charset="0"/>
              </a:rPr>
              <a:t>Outline the positive effects of data privacy for a FI and the client </a:t>
            </a:r>
          </a:p>
          <a:p>
            <a:pPr marL="457200" indent="-457200" algn="just">
              <a:buFont typeface="Wingdings" charset="2"/>
              <a:buChar char="§"/>
              <a:defRPr/>
            </a:pPr>
            <a:endParaRPr lang="en-US" sz="2800" b="1" dirty="0">
              <a:latin typeface="American Typewriter" panose="02090604020004020304" pitchFamily="18" charset="77"/>
              <a:ea typeface="MS PGothic" charset="0"/>
              <a:cs typeface="MS PGothic" charset="0"/>
            </a:endParaRPr>
          </a:p>
          <a:p>
            <a:pPr marL="457200" indent="-457200" algn="just">
              <a:buFont typeface="Wingdings" charset="2"/>
              <a:buChar char="§"/>
              <a:defRPr/>
            </a:pPr>
            <a:r>
              <a:rPr lang="en-US" sz="2800" b="1" dirty="0">
                <a:latin typeface="American Typewriter" panose="02090604020004020304" pitchFamily="18" charset="77"/>
                <a:ea typeface="MS PGothic" charset="0"/>
                <a:cs typeface="MS PGothic" charset="0"/>
              </a:rPr>
              <a:t>Learn good practices practiced by the FI around data privacy and security</a:t>
            </a:r>
          </a:p>
          <a:p>
            <a:pPr algn="just" eaLnBrk="1" hangingPunct="1">
              <a:defRPr/>
            </a:pPr>
            <a:endParaRPr lang="en-US" sz="2800" dirty="0">
              <a:latin typeface="Helvetica Neue" charset="0"/>
              <a:ea typeface="MS PGothic" charset="0"/>
              <a:cs typeface="MS PGothic" charset="0"/>
            </a:endParaRPr>
          </a:p>
        </p:txBody>
      </p:sp>
      <p:sp>
        <p:nvSpPr>
          <p:cNvPr id="16388" name="Rectangle 1">
            <a:extLst>
              <a:ext uri="{FF2B5EF4-FFF2-40B4-BE49-F238E27FC236}">
                <a16:creationId xmlns:a16="http://schemas.microsoft.com/office/drawing/2014/main" id="{7BB930B0-17A6-CE43-BA19-F2DCF4EB876F}"/>
              </a:ext>
            </a:extLst>
          </p:cNvPr>
          <p:cNvSpPr>
            <a:spLocks noChangeArrowheads="1"/>
          </p:cNvSpPr>
          <p:nvPr/>
        </p:nvSpPr>
        <p:spPr bwMode="auto">
          <a:xfrm>
            <a:off x="290307" y="717551"/>
            <a:ext cx="8658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800" b="1" dirty="0">
                <a:solidFill>
                  <a:srgbClr val="007DFF"/>
                </a:solidFill>
                <a:latin typeface="Futura-Bold" panose="020B0602020204020303" pitchFamily="34" charset="-79"/>
              </a:rPr>
              <a:t>Session Objectives </a:t>
            </a:r>
          </a:p>
        </p:txBody>
      </p:sp>
    </p:spTree>
    <p:extLst>
      <p:ext uri="{BB962C8B-B14F-4D97-AF65-F5344CB8AC3E}">
        <p14:creationId xmlns:p14="http://schemas.microsoft.com/office/powerpoint/2010/main" val="23138512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a:extLst>
              <a:ext uri="{FF2B5EF4-FFF2-40B4-BE49-F238E27FC236}">
                <a16:creationId xmlns:a16="http://schemas.microsoft.com/office/drawing/2014/main" id="{7C834E00-3BB1-734F-9467-04AAF28C1460}"/>
              </a:ext>
            </a:extLst>
          </p:cNvPr>
          <p:cNvSpPr txBox="1">
            <a:spLocks noChangeArrowheads="1"/>
          </p:cNvSpPr>
          <p:nvPr/>
        </p:nvSpPr>
        <p:spPr bwMode="auto">
          <a:xfrm>
            <a:off x="2514600" y="6248400"/>
            <a:ext cx="777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20000"/>
              </a:spcBef>
              <a:buClr>
                <a:srgbClr val="23489F"/>
              </a:buClr>
              <a:buFont typeface="Times" pitchFamily="2" charset="0"/>
              <a:buNone/>
            </a:pPr>
            <a:endParaRPr lang="es-CO" altLang="en-US" sz="2800" b="1">
              <a:latin typeface="Georgia" panose="02040502050405020303" pitchFamily="18" charset="0"/>
            </a:endParaRPr>
          </a:p>
        </p:txBody>
      </p:sp>
      <p:sp>
        <p:nvSpPr>
          <p:cNvPr id="18435" name="Rectangle 1">
            <a:extLst>
              <a:ext uri="{FF2B5EF4-FFF2-40B4-BE49-F238E27FC236}">
                <a16:creationId xmlns:a16="http://schemas.microsoft.com/office/drawing/2014/main" id="{73625826-BB0B-C94F-9192-6107E37C05B2}"/>
              </a:ext>
            </a:extLst>
          </p:cNvPr>
          <p:cNvSpPr>
            <a:spLocks noChangeArrowheads="1"/>
          </p:cNvSpPr>
          <p:nvPr/>
        </p:nvSpPr>
        <p:spPr bwMode="auto">
          <a:xfrm>
            <a:off x="755374" y="1510506"/>
            <a:ext cx="10495722"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b="1" i="1" dirty="0">
              <a:solidFill>
                <a:srgbClr val="99CC00"/>
              </a:solidFill>
              <a:latin typeface="Helvetica Neue" panose="02000503000000020004" pitchFamily="2" charset="0"/>
            </a:endParaRPr>
          </a:p>
          <a:p>
            <a:pPr algn="just" eaLnBrk="1" hangingPunct="1"/>
            <a:r>
              <a:rPr lang="en-US" altLang="en-US" sz="2800" dirty="0">
                <a:latin typeface="Helvetica Neue" panose="02000503000000020004" pitchFamily="2" charset="0"/>
              </a:rPr>
              <a:t>The provider complies with all local data privacy laws. Client information is only used in the ways agreed upon at the time of data collection.</a:t>
            </a:r>
          </a:p>
          <a:p>
            <a:pPr algn="just" eaLnBrk="1" hangingPunct="1"/>
            <a:endParaRPr lang="en-US" altLang="en-US" sz="2800" dirty="0">
              <a:latin typeface="Helvetica Neue" panose="02000503000000020004" pitchFamily="2" charset="0"/>
            </a:endParaRPr>
          </a:p>
          <a:p>
            <a:pPr algn="just" eaLnBrk="1" hangingPunct="1"/>
            <a:r>
              <a:rPr lang="en-US" altLang="en-US" sz="2800" b="1" dirty="0">
                <a:solidFill>
                  <a:srgbClr val="800000"/>
                </a:solidFill>
                <a:latin typeface="Helvetica Neue" panose="02000503000000020004" pitchFamily="2" charset="0"/>
              </a:rPr>
              <a:t>Consider this:</a:t>
            </a:r>
          </a:p>
          <a:p>
            <a:pPr algn="just" eaLnBrk="1" hangingPunct="1"/>
            <a:endParaRPr lang="en-US" altLang="en-US" sz="2800" dirty="0">
              <a:latin typeface="Helvetica Neue" panose="02000503000000020004" pitchFamily="2" charset="0"/>
            </a:endParaRPr>
          </a:p>
          <a:p>
            <a:pPr algn="just" eaLnBrk="1" hangingPunct="1"/>
            <a:r>
              <a:rPr lang="en-US" altLang="en-US" sz="2800" dirty="0">
                <a:latin typeface="Helvetica Neue" panose="02000503000000020004" pitchFamily="2" charset="0"/>
              </a:rPr>
              <a:t>Clients trust financial service providers with very sensitive personal and financial information. </a:t>
            </a:r>
          </a:p>
          <a:p>
            <a:pPr eaLnBrk="1" hangingPunct="1"/>
            <a:endParaRPr lang="en-US" altLang="en-US" sz="2800" dirty="0">
              <a:latin typeface="Helvetica Neue" panose="02000503000000020004" pitchFamily="2" charset="0"/>
            </a:endParaRPr>
          </a:p>
        </p:txBody>
      </p:sp>
      <p:sp>
        <p:nvSpPr>
          <p:cNvPr id="18436" name="Rectangle 1">
            <a:extLst>
              <a:ext uri="{FF2B5EF4-FFF2-40B4-BE49-F238E27FC236}">
                <a16:creationId xmlns:a16="http://schemas.microsoft.com/office/drawing/2014/main" id="{75084C60-A0A2-7E45-9C87-E95616658109}"/>
              </a:ext>
            </a:extLst>
          </p:cNvPr>
          <p:cNvSpPr>
            <a:spLocks noChangeArrowheads="1"/>
          </p:cNvSpPr>
          <p:nvPr/>
        </p:nvSpPr>
        <p:spPr bwMode="auto">
          <a:xfrm>
            <a:off x="210793" y="588963"/>
            <a:ext cx="8658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dirty="0">
                <a:solidFill>
                  <a:srgbClr val="007DFF"/>
                </a:solidFill>
                <a:latin typeface="Futura-Bold" panose="020B0602020204020303" pitchFamily="34" charset="-79"/>
              </a:rPr>
              <a:t>The </a:t>
            </a:r>
            <a:r>
              <a:rPr lang="en-US" altLang="en-US" sz="2800" b="1" dirty="0">
                <a:solidFill>
                  <a:srgbClr val="007DFF"/>
                </a:solidFill>
                <a:latin typeface="Futura-Bold" panose="020B0602020204020303" pitchFamily="34" charset="-79"/>
              </a:rPr>
              <a:t>Principle</a:t>
            </a:r>
            <a:r>
              <a:rPr lang="en-US" altLang="en-US" sz="3200" b="1" dirty="0">
                <a:solidFill>
                  <a:srgbClr val="007DFF"/>
                </a:solidFill>
                <a:latin typeface="Futura-Bold" panose="020B0602020204020303" pitchFamily="34" charset="-79"/>
              </a:rPr>
              <a:t> in Practice:</a:t>
            </a:r>
          </a:p>
        </p:txBody>
      </p:sp>
    </p:spTree>
    <p:extLst>
      <p:ext uri="{BB962C8B-B14F-4D97-AF65-F5344CB8AC3E}">
        <p14:creationId xmlns:p14="http://schemas.microsoft.com/office/powerpoint/2010/main" val="5436819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a:extLst>
              <a:ext uri="{FF2B5EF4-FFF2-40B4-BE49-F238E27FC236}">
                <a16:creationId xmlns:a16="http://schemas.microsoft.com/office/drawing/2014/main" id="{A733F2B6-D338-874F-AE4F-88A34507E883}"/>
              </a:ext>
            </a:extLst>
          </p:cNvPr>
          <p:cNvSpPr txBox="1">
            <a:spLocks noChangeArrowheads="1"/>
          </p:cNvSpPr>
          <p:nvPr/>
        </p:nvSpPr>
        <p:spPr bwMode="auto">
          <a:xfrm>
            <a:off x="2514600" y="6248400"/>
            <a:ext cx="777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20000"/>
              </a:spcBef>
              <a:buClr>
                <a:srgbClr val="23489F"/>
              </a:buClr>
              <a:buFont typeface="Times" pitchFamily="2" charset="0"/>
              <a:buNone/>
            </a:pPr>
            <a:endParaRPr lang="es-CO" altLang="en-US" sz="2800" b="1">
              <a:latin typeface="Georgia" panose="02040502050405020303" pitchFamily="18" charset="0"/>
            </a:endParaRPr>
          </a:p>
        </p:txBody>
      </p:sp>
      <p:sp>
        <p:nvSpPr>
          <p:cNvPr id="20482" name="Content Placeholder 6">
            <a:extLst>
              <a:ext uri="{FF2B5EF4-FFF2-40B4-BE49-F238E27FC236}">
                <a16:creationId xmlns:a16="http://schemas.microsoft.com/office/drawing/2014/main" id="{00A58AE1-6F0C-A445-A55B-E34F3648B9DF}"/>
              </a:ext>
            </a:extLst>
          </p:cNvPr>
          <p:cNvSpPr txBox="1">
            <a:spLocks/>
          </p:cNvSpPr>
          <p:nvPr/>
        </p:nvSpPr>
        <p:spPr bwMode="auto">
          <a:xfrm>
            <a:off x="2025650" y="3365501"/>
            <a:ext cx="826135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a:latin typeface="Helvetica Neue" panose="02000503000000020004" pitchFamily="2" charset="0"/>
            </a:endParaRPr>
          </a:p>
          <a:p>
            <a:pPr algn="ctr"/>
            <a:endParaRPr lang="en-US" altLang="en-US" sz="2800">
              <a:solidFill>
                <a:srgbClr val="0069AA"/>
              </a:solidFill>
              <a:latin typeface="Helvetica Neue" panose="02000503000000020004" pitchFamily="2" charset="0"/>
            </a:endParaRPr>
          </a:p>
        </p:txBody>
      </p:sp>
      <p:sp>
        <p:nvSpPr>
          <p:cNvPr id="20483" name="Rectangle 1">
            <a:extLst>
              <a:ext uri="{FF2B5EF4-FFF2-40B4-BE49-F238E27FC236}">
                <a16:creationId xmlns:a16="http://schemas.microsoft.com/office/drawing/2014/main" id="{14F3538A-BB0D-074E-A9F1-A9EB19A245E7}"/>
              </a:ext>
            </a:extLst>
          </p:cNvPr>
          <p:cNvSpPr>
            <a:spLocks noChangeArrowheads="1"/>
          </p:cNvSpPr>
          <p:nvPr/>
        </p:nvSpPr>
        <p:spPr bwMode="auto">
          <a:xfrm>
            <a:off x="524151" y="1137821"/>
            <a:ext cx="1126434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800" b="1" dirty="0"/>
              <a:t>Explain the importance of privacy and safeguarding confidentiality of client’s information.</a:t>
            </a:r>
          </a:p>
          <a:p>
            <a:pPr eaLnBrk="1" hangingPunct="1">
              <a:buFont typeface="Wingdings" pitchFamily="2" charset="2"/>
              <a:buChar char="§"/>
            </a:pPr>
            <a:endParaRPr lang="en-US" altLang="en-US" sz="2800" dirty="0"/>
          </a:p>
          <a:p>
            <a:pPr eaLnBrk="1" hangingPunct="1">
              <a:buFont typeface="Wingdings" pitchFamily="2" charset="2"/>
              <a:buChar char="§"/>
            </a:pPr>
            <a:r>
              <a:rPr lang="en-US" altLang="en-US" sz="2800" dirty="0"/>
              <a:t>Confidentiality prevents losses due to theft and fraud; </a:t>
            </a:r>
          </a:p>
          <a:p>
            <a:pPr eaLnBrk="1" hangingPunct="1">
              <a:buFont typeface="Wingdings" pitchFamily="2" charset="2"/>
              <a:buChar char="§"/>
            </a:pPr>
            <a:endParaRPr lang="en-US" altLang="en-US" sz="2800" dirty="0"/>
          </a:p>
          <a:p>
            <a:pPr eaLnBrk="1" hangingPunct="1">
              <a:buFont typeface="Wingdings" pitchFamily="2" charset="2"/>
              <a:buChar char="§"/>
            </a:pPr>
            <a:r>
              <a:rPr lang="en-US" altLang="en-US" sz="2800" dirty="0"/>
              <a:t>helps clients build assets by protecting them from pressure of friends/family. </a:t>
            </a:r>
          </a:p>
          <a:p>
            <a:pPr eaLnBrk="1" hangingPunct="1">
              <a:buFont typeface="Wingdings" pitchFamily="2" charset="2"/>
              <a:buChar char="§"/>
            </a:pPr>
            <a:endParaRPr lang="en-US" altLang="en-US" sz="2800" dirty="0"/>
          </a:p>
          <a:p>
            <a:pPr eaLnBrk="1" hangingPunct="1">
              <a:buFont typeface="Wingdings" pitchFamily="2" charset="2"/>
              <a:buChar char="§"/>
            </a:pPr>
            <a:r>
              <a:rPr lang="en-US" altLang="en-US" sz="2800" dirty="0"/>
              <a:t>Refer to current context e.g. ATM and branchless banking and the need to preserve privacy of data. </a:t>
            </a:r>
          </a:p>
          <a:p>
            <a:pPr eaLnBrk="1" hangingPunct="1">
              <a:buFont typeface="Wingdings" pitchFamily="2" charset="2"/>
              <a:buChar char="§"/>
            </a:pPr>
            <a:endParaRPr lang="en-US" altLang="en-US" sz="2800" dirty="0"/>
          </a:p>
          <a:p>
            <a:pPr eaLnBrk="1" hangingPunct="1"/>
            <a:endParaRPr lang="en-US" altLang="en-US" sz="2800" dirty="0">
              <a:latin typeface="Helvetica Neue" panose="02000503000000020004" pitchFamily="2" charset="0"/>
            </a:endParaRPr>
          </a:p>
        </p:txBody>
      </p:sp>
      <p:sp>
        <p:nvSpPr>
          <p:cNvPr id="20484" name="Rectangle 1">
            <a:extLst>
              <a:ext uri="{FF2B5EF4-FFF2-40B4-BE49-F238E27FC236}">
                <a16:creationId xmlns:a16="http://schemas.microsoft.com/office/drawing/2014/main" id="{8E5F00F4-E06A-734E-8E7C-654741160D31}"/>
              </a:ext>
            </a:extLst>
          </p:cNvPr>
          <p:cNvSpPr>
            <a:spLocks noChangeArrowheads="1"/>
          </p:cNvSpPr>
          <p:nvPr/>
        </p:nvSpPr>
        <p:spPr bwMode="auto">
          <a:xfrm>
            <a:off x="0" y="375028"/>
            <a:ext cx="8658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800" b="1">
                <a:solidFill>
                  <a:srgbClr val="007DFF"/>
                </a:solidFill>
                <a:latin typeface="Futura-Bold" panose="020B0602020204020303" pitchFamily="34" charset="-79"/>
              </a:rPr>
              <a:t>The Principle in Practice:</a:t>
            </a:r>
          </a:p>
        </p:txBody>
      </p:sp>
    </p:spTree>
    <p:extLst>
      <p:ext uri="{BB962C8B-B14F-4D97-AF65-F5344CB8AC3E}">
        <p14:creationId xmlns:p14="http://schemas.microsoft.com/office/powerpoint/2010/main" val="13226924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a:extLst>
              <a:ext uri="{FF2B5EF4-FFF2-40B4-BE49-F238E27FC236}">
                <a16:creationId xmlns:a16="http://schemas.microsoft.com/office/drawing/2014/main" id="{04FF40C3-1A0B-BA4E-9F3A-B370DF6ACAA0}"/>
              </a:ext>
            </a:extLst>
          </p:cNvPr>
          <p:cNvSpPr>
            <a:spLocks noGrp="1"/>
          </p:cNvSpPr>
          <p:nvPr>
            <p:ph type="title"/>
          </p:nvPr>
        </p:nvSpPr>
        <p:spPr bwMode="auto">
          <a:xfrm>
            <a:off x="0" y="201612"/>
            <a:ext cx="7032625" cy="828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a:r>
              <a:rPr lang="en-US" altLang="en-US" sz="2800" b="1" dirty="0">
                <a:latin typeface="Futura-Bold" panose="020B0602020204020303" pitchFamily="34" charset="-79"/>
              </a:rPr>
              <a:t>Digital Financial Services and Privacy </a:t>
            </a:r>
          </a:p>
        </p:txBody>
      </p:sp>
      <p:pic>
        <p:nvPicPr>
          <p:cNvPr id="22530" name="Picture 3">
            <a:extLst>
              <a:ext uri="{FF2B5EF4-FFF2-40B4-BE49-F238E27FC236}">
                <a16:creationId xmlns:a16="http://schemas.microsoft.com/office/drawing/2014/main" id="{096302D4-608B-5A46-884B-C93A77082674}"/>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446" b="446"/>
          <a:stretch>
            <a:fillRect/>
          </a:stretch>
        </p:blipFill>
        <p:spPr bwMode="auto">
          <a:xfrm>
            <a:off x="8928722" y="92766"/>
            <a:ext cx="3227387" cy="2241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Content Placeholder 5">
            <a:extLst>
              <a:ext uri="{FF2B5EF4-FFF2-40B4-BE49-F238E27FC236}">
                <a16:creationId xmlns:a16="http://schemas.microsoft.com/office/drawing/2014/main" id="{03201730-763F-6644-8C3F-691D37F7CD62}"/>
              </a:ext>
            </a:extLst>
          </p:cNvPr>
          <p:cNvSpPr>
            <a:spLocks noGrp="1"/>
          </p:cNvSpPr>
          <p:nvPr>
            <p:ph idx="1"/>
          </p:nvPr>
        </p:nvSpPr>
        <p:spPr bwMode="auto">
          <a:xfrm>
            <a:off x="662608" y="1852613"/>
            <a:ext cx="7991061" cy="4787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342900" indent="-342900" algn="just">
              <a:buFont typeface="Arial" panose="020B0604020202020204" pitchFamily="34" charset="0"/>
              <a:buChar char="•"/>
            </a:pPr>
            <a:r>
              <a:rPr lang="en-US" altLang="en-US" sz="2800" dirty="0">
                <a:latin typeface="Helvetica Neue" panose="02000503000000020004" pitchFamily="2" charset="0"/>
              </a:rPr>
              <a:t>Rapid growth in mobile usage increases client </a:t>
            </a:r>
            <a:r>
              <a:rPr lang="ja-JP" altLang="en-US" sz="2800">
                <a:latin typeface="Helvetica Neue" panose="02000503000000020004" pitchFamily="2" charset="0"/>
              </a:rPr>
              <a:t>“</a:t>
            </a:r>
            <a:r>
              <a:rPr lang="en-US" altLang="ja-JP" sz="2800" dirty="0">
                <a:latin typeface="Helvetica Neue" panose="02000503000000020004" pitchFamily="2" charset="0"/>
              </a:rPr>
              <a:t>digital footprints</a:t>
            </a:r>
            <a:r>
              <a:rPr lang="ja-JP" altLang="en-US" sz="2800">
                <a:latin typeface="Helvetica Neue" panose="02000503000000020004" pitchFamily="2" charset="0"/>
              </a:rPr>
              <a:t>”</a:t>
            </a:r>
            <a:r>
              <a:rPr lang="en-US" altLang="ja-JP" sz="2800" dirty="0">
                <a:latin typeface="Helvetica Neue" panose="02000503000000020004" pitchFamily="2" charset="0"/>
              </a:rPr>
              <a:t> </a:t>
            </a:r>
          </a:p>
          <a:p>
            <a:pPr marL="342900" indent="-342900" algn="just">
              <a:buFont typeface="Arial" panose="020B0604020202020204" pitchFamily="34" charset="0"/>
              <a:buChar char="•"/>
            </a:pPr>
            <a:endParaRPr lang="en-US" altLang="en-US" sz="2800" dirty="0">
              <a:latin typeface="Helvetica Neue" panose="02000503000000020004" pitchFamily="2" charset="0"/>
            </a:endParaRPr>
          </a:p>
          <a:p>
            <a:pPr marL="342900" indent="-342900" algn="just">
              <a:buFont typeface="Arial" panose="020B0604020202020204" pitchFamily="34" charset="0"/>
              <a:buChar char="•"/>
            </a:pPr>
            <a:r>
              <a:rPr lang="en-US" altLang="en-US" sz="2800" dirty="0">
                <a:latin typeface="Helvetica Neue" panose="02000503000000020004" pitchFamily="2" charset="0"/>
              </a:rPr>
              <a:t>Partnerships between financial institutions, </a:t>
            </a:r>
            <a:r>
              <a:rPr lang="en-US" altLang="en-US" sz="2800" dirty="0" err="1">
                <a:latin typeface="Helvetica Neue" panose="02000503000000020004" pitchFamily="2" charset="0"/>
              </a:rPr>
              <a:t>telecos</a:t>
            </a:r>
            <a:r>
              <a:rPr lang="en-US" altLang="en-US" sz="2800" dirty="0">
                <a:latin typeface="Helvetica Neue" panose="02000503000000020004" pitchFamily="2" charset="0"/>
              </a:rPr>
              <a:t>, agent networks, technology platforms </a:t>
            </a:r>
            <a:r>
              <a:rPr lang="en-US" altLang="en-US" sz="2800" dirty="0" err="1">
                <a:latin typeface="Helvetica Neue" panose="02000503000000020004" pitchFamily="2" charset="0"/>
              </a:rPr>
              <a:t>etc</a:t>
            </a:r>
            <a:r>
              <a:rPr lang="en-US" altLang="en-US" sz="2800" dirty="0">
                <a:latin typeface="Helvetica Neue" panose="02000503000000020004" pitchFamily="2" charset="0"/>
              </a:rPr>
              <a:t>, complicate the question of responsibility for client.</a:t>
            </a:r>
          </a:p>
          <a:p>
            <a:pPr marL="342900" indent="-342900">
              <a:buFont typeface="Arial" panose="020B0604020202020204" pitchFamily="34" charset="0"/>
              <a:buChar char="•"/>
            </a:pPr>
            <a:endParaRPr lang="en-US" altLang="en-US" sz="2400" dirty="0">
              <a:latin typeface="Calibri" panose="020F0502020204030204" pitchFamily="34" charset="0"/>
            </a:endParaRPr>
          </a:p>
        </p:txBody>
      </p:sp>
      <p:pic>
        <p:nvPicPr>
          <p:cNvPr id="22532" name="Picture 5" descr="http://www.stevemuto.com/wp-content/uploads/Steve-Muto-Bully-His-Fault-Her-Fault-Their-Fault-Not-Me-e1435361070639.jpg">
            <a:extLst>
              <a:ext uri="{FF2B5EF4-FFF2-40B4-BE49-F238E27FC236}">
                <a16:creationId xmlns:a16="http://schemas.microsoft.com/office/drawing/2014/main" id="{D97ADDAF-7732-D14B-B1BC-884B4AB3D8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8722" y="2430463"/>
            <a:ext cx="2795587"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8614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564"/>
            <a:ext cx="10058400" cy="1450757"/>
          </a:xfrm>
        </p:spPr>
        <p:txBody>
          <a:bodyPr>
            <a:normAutofit/>
          </a:bodyPr>
          <a:lstStyle/>
          <a:p>
            <a:r>
              <a:rPr lang="en-US" sz="2800" b="1" dirty="0">
                <a:latin typeface="Arial" panose="020B0604020202020204" pitchFamily="34" charset="0"/>
                <a:cs typeface="Arial" panose="020B0604020202020204" pitchFamily="34" charset="0"/>
              </a:rPr>
              <a:t>SUSTAINABLE FINANCE WITHIN MF; WHY?</a:t>
            </a:r>
          </a:p>
        </p:txBody>
      </p:sp>
      <p:sp>
        <p:nvSpPr>
          <p:cNvPr id="3" name="Content Placeholder 2"/>
          <p:cNvSpPr>
            <a:spLocks noGrp="1"/>
          </p:cNvSpPr>
          <p:nvPr>
            <p:ph idx="1"/>
          </p:nvPr>
        </p:nvSpPr>
        <p:spPr>
          <a:xfrm>
            <a:off x="386608" y="1786357"/>
            <a:ext cx="11272552" cy="4522409"/>
          </a:xfrm>
        </p:spPr>
        <p:txBody>
          <a:bodyPr>
            <a:normAutofit/>
          </a:bodyPr>
          <a:lstStyle/>
          <a:p>
            <a:pPr marL="0" indent="0">
              <a:buNone/>
            </a:pPr>
            <a:endParaRPr lang="en-US" dirty="0">
              <a:latin typeface="Tw Cen MT" charset="0"/>
            </a:endParaRPr>
          </a:p>
          <a:p>
            <a:pPr marL="201168" lvl="1" indent="0">
              <a:buNone/>
            </a:pPr>
            <a:r>
              <a:rPr lang="en-US" sz="2800" dirty="0">
                <a:latin typeface="Tw Cen MT" panose="020B0602020104020603" pitchFamily="34" charset="77"/>
              </a:rPr>
              <a:t>FIs that embrace SF will provide </a:t>
            </a:r>
            <a:r>
              <a:rPr lang="en-US" sz="2800" dirty="0">
                <a:solidFill>
                  <a:srgbClr val="5F5F5F"/>
                </a:solidFill>
                <a:latin typeface="Tw Cen MT" panose="020B0602020104020603" pitchFamily="34" charset="77"/>
                <a:cs typeface="Arial" panose="020B0604020202020204" pitchFamily="34" charset="0"/>
              </a:rPr>
              <a:t>financial services that protect and benefit their customers, employees, and the environment. </a:t>
            </a:r>
            <a:r>
              <a:rPr lang="en-US" sz="2800" b="1" dirty="0">
                <a:solidFill>
                  <a:srgbClr val="5F5F5F"/>
                </a:solidFill>
                <a:latin typeface="Tw Cen MT" panose="020B0602020104020603" pitchFamily="34" charset="77"/>
                <a:cs typeface="Arial" panose="020B0604020202020204" pitchFamily="34" charset="0"/>
              </a:rPr>
              <a:t>They will: </a:t>
            </a:r>
          </a:p>
          <a:p>
            <a:pPr marL="1298448" lvl="4" indent="-457200">
              <a:buFont typeface="+mj-lt"/>
              <a:buAutoNum type="arabicPeriod"/>
            </a:pPr>
            <a:r>
              <a:rPr lang="en-US" sz="2800" b="1" dirty="0">
                <a:solidFill>
                  <a:srgbClr val="5F5F5F"/>
                </a:solidFill>
                <a:latin typeface="Tw Cen MT" panose="020B0602020104020603" pitchFamily="34" charset="77"/>
                <a:cs typeface="Arial" panose="020B0604020202020204" pitchFamily="34" charset="0"/>
              </a:rPr>
              <a:t>Protect customers from risk</a:t>
            </a:r>
          </a:p>
          <a:p>
            <a:pPr marL="1298448" lvl="4" indent="-457200">
              <a:buFont typeface="+mj-lt"/>
              <a:buAutoNum type="arabicPeriod"/>
            </a:pPr>
            <a:r>
              <a:rPr lang="en-US" sz="2800" b="1" dirty="0">
                <a:solidFill>
                  <a:srgbClr val="5F5F5F"/>
                </a:solidFill>
                <a:latin typeface="Tw Cen MT" panose="020B0602020104020603" pitchFamily="34" charset="77"/>
                <a:cs typeface="Arial" panose="020B0604020202020204" pitchFamily="34" charset="0"/>
              </a:rPr>
              <a:t>Create real value for their customers </a:t>
            </a:r>
          </a:p>
          <a:p>
            <a:pPr marL="1298448" lvl="4" indent="-457200">
              <a:buFont typeface="+mj-lt"/>
              <a:buAutoNum type="arabicPeriod"/>
            </a:pPr>
            <a:r>
              <a:rPr lang="en-US" sz="2800" b="1" dirty="0">
                <a:solidFill>
                  <a:srgbClr val="5F5F5F"/>
                </a:solidFill>
                <a:latin typeface="Tw Cen MT" panose="020B0602020104020603" pitchFamily="34" charset="77"/>
                <a:cs typeface="Arial" panose="020B0604020202020204" pitchFamily="34" charset="0"/>
              </a:rPr>
              <a:t>Care for employees </a:t>
            </a:r>
          </a:p>
          <a:p>
            <a:pPr marL="1298448" lvl="4" indent="-457200">
              <a:buFont typeface="+mj-lt"/>
              <a:buAutoNum type="arabicPeriod"/>
            </a:pPr>
            <a:r>
              <a:rPr lang="en-US" sz="2800" b="1" dirty="0">
                <a:solidFill>
                  <a:srgbClr val="5F5F5F"/>
                </a:solidFill>
                <a:latin typeface="Tw Cen MT" panose="020B0602020104020603" pitchFamily="34" charset="77"/>
                <a:cs typeface="Arial" panose="020B0604020202020204" pitchFamily="34" charset="0"/>
              </a:rPr>
              <a:t>Respect and conserve natural resources</a:t>
            </a:r>
            <a:endParaRPr lang="en-US" sz="2800" b="1" dirty="0">
              <a:latin typeface="Tw Cen MT" panose="020B0602020104020603" pitchFamily="34" charset="77"/>
              <a:cs typeface="Tw Cen MT"/>
            </a:endParaRPr>
          </a:p>
          <a:p>
            <a:endParaRPr lang="en-US" dirty="0"/>
          </a:p>
        </p:txBody>
      </p:sp>
      <p:pic>
        <p:nvPicPr>
          <p:cNvPr id="4" name="Picture 3">
            <a:extLst>
              <a:ext uri="{FF2B5EF4-FFF2-40B4-BE49-F238E27FC236}">
                <a16:creationId xmlns:a16="http://schemas.microsoft.com/office/drawing/2014/main" id="{A299C008-F6B8-4548-AA7A-6393BBDFBD19}"/>
              </a:ext>
            </a:extLst>
          </p:cNvPr>
          <p:cNvPicPr>
            <a:picLocks noChangeAspect="1"/>
          </p:cNvPicPr>
          <p:nvPr/>
        </p:nvPicPr>
        <p:blipFill>
          <a:blip r:embed="rId2"/>
          <a:stretch>
            <a:fillRect/>
          </a:stretch>
        </p:blipFill>
        <p:spPr>
          <a:xfrm>
            <a:off x="8229600" y="3538330"/>
            <a:ext cx="3048000" cy="2438400"/>
          </a:xfrm>
          <a:prstGeom prst="rect">
            <a:avLst/>
          </a:prstGeom>
        </p:spPr>
      </p:pic>
    </p:spTree>
    <p:extLst>
      <p:ext uri="{BB962C8B-B14F-4D97-AF65-F5344CB8AC3E}">
        <p14:creationId xmlns:p14="http://schemas.microsoft.com/office/powerpoint/2010/main" val="17697567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DC05C18-F0E6-524F-94B9-6BFA58831B43}"/>
              </a:ext>
            </a:extLst>
          </p:cNvPr>
          <p:cNvSpPr/>
          <p:nvPr/>
        </p:nvSpPr>
        <p:spPr>
          <a:xfrm>
            <a:off x="834887" y="2571889"/>
            <a:ext cx="9634329" cy="1255713"/>
          </a:xfrm>
          <a:prstGeom prst="rect">
            <a:avLst/>
          </a:prstGeom>
          <a:solidFill>
            <a:srgbClr val="006BAA"/>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800" dirty="0">
                <a:latin typeface="Helvetica Neue" charset="0"/>
              </a:rPr>
              <a:t>Client data is kept secure and confidential.</a:t>
            </a:r>
          </a:p>
        </p:txBody>
      </p:sp>
      <p:sp>
        <p:nvSpPr>
          <p:cNvPr id="16" name="Rectangle 15">
            <a:extLst>
              <a:ext uri="{FF2B5EF4-FFF2-40B4-BE49-F238E27FC236}">
                <a16:creationId xmlns:a16="http://schemas.microsoft.com/office/drawing/2014/main" id="{911B05C1-878C-5A44-8051-69BE1A5CA734}"/>
              </a:ext>
            </a:extLst>
          </p:cNvPr>
          <p:cNvSpPr/>
          <p:nvPr/>
        </p:nvSpPr>
        <p:spPr>
          <a:xfrm>
            <a:off x="834888" y="4551363"/>
            <a:ext cx="9846364" cy="1257300"/>
          </a:xfrm>
          <a:prstGeom prst="rect">
            <a:avLst/>
          </a:prstGeom>
          <a:solidFill>
            <a:srgbClr val="006BAA"/>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800" dirty="0">
                <a:latin typeface="Helvetica Neue" charset="0"/>
              </a:rPr>
              <a:t>Clients are informed about data privacy and consent to the use of their data.</a:t>
            </a:r>
          </a:p>
        </p:txBody>
      </p:sp>
      <p:sp>
        <p:nvSpPr>
          <p:cNvPr id="24579" name="Title 1">
            <a:extLst>
              <a:ext uri="{FF2B5EF4-FFF2-40B4-BE49-F238E27FC236}">
                <a16:creationId xmlns:a16="http://schemas.microsoft.com/office/drawing/2014/main" id="{45377CB6-CFEE-3444-9081-73B524C7017C}"/>
              </a:ext>
            </a:extLst>
          </p:cNvPr>
          <p:cNvSpPr>
            <a:spLocks noGrp="1"/>
          </p:cNvSpPr>
          <p:nvPr>
            <p:ph type="title"/>
          </p:nvPr>
        </p:nvSpPr>
        <p:spPr bwMode="auto">
          <a:xfrm>
            <a:off x="198783" y="436564"/>
            <a:ext cx="9144000" cy="676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2800" b="1" dirty="0">
                <a:latin typeface="Futura-Bold" panose="020B0602020204020303" pitchFamily="34" charset="-79"/>
              </a:rPr>
              <a:t>CPP #6: Adequate Standards of Care </a:t>
            </a:r>
          </a:p>
        </p:txBody>
      </p:sp>
    </p:spTree>
    <p:extLst>
      <p:ext uri="{BB962C8B-B14F-4D97-AF65-F5344CB8AC3E}">
        <p14:creationId xmlns:p14="http://schemas.microsoft.com/office/powerpoint/2010/main" val="14106362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8851FDF1-1FD6-8C4B-A303-1824C57A1589}"/>
              </a:ext>
            </a:extLst>
          </p:cNvPr>
          <p:cNvSpPr txBox="1">
            <a:spLocks/>
          </p:cNvSpPr>
          <p:nvPr/>
        </p:nvSpPr>
        <p:spPr bwMode="auto">
          <a:xfrm>
            <a:off x="0" y="145775"/>
            <a:ext cx="90138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dirty="0">
                <a:solidFill>
                  <a:srgbClr val="0069AA"/>
                </a:solidFill>
                <a:latin typeface="Helvetica Neue" panose="02000503000000020004" pitchFamily="2" charset="0"/>
              </a:rPr>
              <a:t>Good practices for privacy and security</a:t>
            </a:r>
          </a:p>
        </p:txBody>
      </p:sp>
      <p:graphicFrame>
        <p:nvGraphicFramePr>
          <p:cNvPr id="6" name="Diagram 5">
            <a:extLst>
              <a:ext uri="{FF2B5EF4-FFF2-40B4-BE49-F238E27FC236}">
                <a16:creationId xmlns:a16="http://schemas.microsoft.com/office/drawing/2014/main" id="{530AC291-1FA1-644E-A74C-CCE92C1D0663}"/>
              </a:ext>
            </a:extLst>
          </p:cNvPr>
          <p:cNvGraphicFramePr/>
          <p:nvPr>
            <p:extLst>
              <p:ext uri="{D42A27DB-BD31-4B8C-83A1-F6EECF244321}">
                <p14:modId xmlns:p14="http://schemas.microsoft.com/office/powerpoint/2010/main" val="2254912191"/>
              </p:ext>
            </p:extLst>
          </p:nvPr>
        </p:nvGraphicFramePr>
        <p:xfrm>
          <a:off x="1" y="834886"/>
          <a:ext cx="12192000" cy="5658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83981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62F3F93B-78C0-5C4B-A92C-5844F31A2FFD}"/>
              </a:ext>
            </a:extLst>
          </p:cNvPr>
          <p:cNvSpPr txBox="1">
            <a:spLocks/>
          </p:cNvSpPr>
          <p:nvPr/>
        </p:nvSpPr>
        <p:spPr bwMode="auto">
          <a:xfrm>
            <a:off x="1654176" y="1"/>
            <a:ext cx="90138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a:solidFill>
                  <a:srgbClr val="0069AA"/>
                </a:solidFill>
                <a:latin typeface="Futura-Bold" panose="020B0602020204020303" pitchFamily="34" charset="-79"/>
              </a:rPr>
              <a:t>Good practices for privacy and security</a:t>
            </a:r>
          </a:p>
        </p:txBody>
      </p:sp>
      <p:graphicFrame>
        <p:nvGraphicFramePr>
          <p:cNvPr id="6" name="Diagram 5">
            <a:extLst>
              <a:ext uri="{FF2B5EF4-FFF2-40B4-BE49-F238E27FC236}">
                <a16:creationId xmlns:a16="http://schemas.microsoft.com/office/drawing/2014/main" id="{F32ED50C-440D-0A43-94CB-5FF8EB6B1AA8}"/>
              </a:ext>
            </a:extLst>
          </p:cNvPr>
          <p:cNvGraphicFramePr/>
          <p:nvPr>
            <p:extLst>
              <p:ext uri="{D42A27DB-BD31-4B8C-83A1-F6EECF244321}">
                <p14:modId xmlns:p14="http://schemas.microsoft.com/office/powerpoint/2010/main" val="2906778807"/>
              </p:ext>
            </p:extLst>
          </p:nvPr>
        </p:nvGraphicFramePr>
        <p:xfrm>
          <a:off x="0" y="848139"/>
          <a:ext cx="12192000" cy="54598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31206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D102933-D0FE-0046-B711-282D6612E013}"/>
              </a:ext>
            </a:extLst>
          </p:cNvPr>
          <p:cNvSpPr txBox="1">
            <a:spLocks noChangeArrowheads="1"/>
          </p:cNvSpPr>
          <p:nvPr/>
        </p:nvSpPr>
        <p:spPr bwMode="auto">
          <a:xfrm>
            <a:off x="1771650" y="0"/>
            <a:ext cx="889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b="1">
              <a:solidFill>
                <a:srgbClr val="006BAA"/>
              </a:solidFill>
              <a:latin typeface="Helvetica Neue" panose="02000503000000020004" pitchFamily="2" charset="0"/>
            </a:endParaRPr>
          </a:p>
        </p:txBody>
      </p:sp>
      <p:sp>
        <p:nvSpPr>
          <p:cNvPr id="18434" name="Title 1">
            <a:extLst>
              <a:ext uri="{FF2B5EF4-FFF2-40B4-BE49-F238E27FC236}">
                <a16:creationId xmlns:a16="http://schemas.microsoft.com/office/drawing/2014/main" id="{B59216A6-95F4-A247-AEA1-AFE78D3CD58C}"/>
              </a:ext>
            </a:extLst>
          </p:cNvPr>
          <p:cNvSpPr txBox="1">
            <a:spLocks/>
          </p:cNvSpPr>
          <p:nvPr/>
        </p:nvSpPr>
        <p:spPr bwMode="auto">
          <a:xfrm>
            <a:off x="-1" y="240633"/>
            <a:ext cx="11911263" cy="72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sz="4000" b="1" dirty="0">
                <a:solidFill>
                  <a:srgbClr val="000090"/>
                </a:solidFill>
                <a:latin typeface="Arial Rounded MT Bold"/>
                <a:cs typeface="Arial Rounded MT Bold"/>
              </a:rPr>
              <a:t>PRIVACY OF CLIENT DATA – Key Take-aways </a:t>
            </a:r>
            <a:endParaRPr lang="en-US" altLang="en-US" sz="4000" b="1" dirty="0">
              <a:solidFill>
                <a:srgbClr val="006BAA"/>
              </a:solidFill>
              <a:latin typeface="Helvetica Neue" panose="02000503000000020004" pitchFamily="2" charset="0"/>
            </a:endParaRPr>
          </a:p>
        </p:txBody>
      </p:sp>
      <p:sp>
        <p:nvSpPr>
          <p:cNvPr id="18435" name="Content Placeholder 6">
            <a:extLst>
              <a:ext uri="{FF2B5EF4-FFF2-40B4-BE49-F238E27FC236}">
                <a16:creationId xmlns:a16="http://schemas.microsoft.com/office/drawing/2014/main" id="{2C4681D0-DBAA-E149-8F75-2D58831F465A}"/>
              </a:ext>
            </a:extLst>
          </p:cNvPr>
          <p:cNvSpPr txBox="1">
            <a:spLocks/>
          </p:cNvSpPr>
          <p:nvPr/>
        </p:nvSpPr>
        <p:spPr bwMode="auto">
          <a:xfrm>
            <a:off x="1946275" y="2570855"/>
            <a:ext cx="82613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dirty="0">
              <a:latin typeface="Helvetica Neue" panose="02000503000000020004" pitchFamily="2" charset="0"/>
            </a:endParaRPr>
          </a:p>
        </p:txBody>
      </p:sp>
      <p:sp>
        <p:nvSpPr>
          <p:cNvPr id="3" name="Content Placeholder 2">
            <a:extLst>
              <a:ext uri="{FF2B5EF4-FFF2-40B4-BE49-F238E27FC236}">
                <a16:creationId xmlns:a16="http://schemas.microsoft.com/office/drawing/2014/main" id="{6626ECE2-57AA-1646-9D6C-2FD6C6DDF255}"/>
              </a:ext>
            </a:extLst>
          </p:cNvPr>
          <p:cNvSpPr>
            <a:spLocks noGrp="1"/>
          </p:cNvSpPr>
          <p:nvPr>
            <p:ph idx="1"/>
          </p:nvPr>
        </p:nvSpPr>
        <p:spPr>
          <a:xfrm>
            <a:off x="1127097" y="1875551"/>
            <a:ext cx="10461929" cy="4023360"/>
          </a:xfrm>
        </p:spPr>
        <p:txBody>
          <a:bodyPr>
            <a:normAutofit lnSpcReduction="10000"/>
          </a:bodyPr>
          <a:lstStyle/>
          <a:p>
            <a:pPr marL="122238" lvl="1" indent="-342900">
              <a:buClr>
                <a:srgbClr val="526DB0"/>
              </a:buClr>
              <a:buFont typeface="Wingdings" pitchFamily="2" charset="2"/>
              <a:buChar char="q"/>
            </a:pPr>
            <a:r>
              <a:rPr lang="en-US" altLang="en-US" sz="2400" b="1" dirty="0">
                <a:solidFill>
                  <a:srgbClr val="0070C0"/>
                </a:solidFill>
                <a:latin typeface="Tw Cen MT" panose="020B0602020104020603" pitchFamily="34" charset="77"/>
              </a:rPr>
              <a:t>Use a privacy policy </a:t>
            </a:r>
            <a:r>
              <a:rPr lang="en-US" altLang="en-US" sz="2400" dirty="0">
                <a:latin typeface="Tw Cen MT" panose="020B0602020104020603" pitchFamily="34" charset="77"/>
              </a:rPr>
              <a:t>- Use a written privacy policy that governs the gathering, processing, use, and distribution of client data.</a:t>
            </a:r>
          </a:p>
          <a:p>
            <a:pPr marL="122238" lvl="1" indent="-342900">
              <a:buClr>
                <a:srgbClr val="526DB0"/>
              </a:buClr>
              <a:buFont typeface="Wingdings" pitchFamily="2" charset="2"/>
              <a:buChar char="q"/>
            </a:pPr>
            <a:endParaRPr lang="en-US" altLang="en-US" sz="2400" b="1" dirty="0">
              <a:solidFill>
                <a:srgbClr val="0070C0"/>
              </a:solidFill>
              <a:latin typeface="Tw Cen MT" panose="020B0602020104020603" pitchFamily="34" charset="77"/>
            </a:endParaRPr>
          </a:p>
          <a:p>
            <a:pPr marL="122238" lvl="1" indent="-342900">
              <a:buClr>
                <a:srgbClr val="526DB0"/>
              </a:buClr>
              <a:buFont typeface="Wingdings" pitchFamily="2" charset="2"/>
              <a:buChar char="q"/>
            </a:pPr>
            <a:r>
              <a:rPr lang="en-US" altLang="en-US" sz="2400" b="1" dirty="0">
                <a:solidFill>
                  <a:srgbClr val="0070C0"/>
                </a:solidFill>
                <a:latin typeface="Tw Cen MT" panose="020B0602020104020603" pitchFamily="34" charset="77"/>
              </a:rPr>
              <a:t>Use appropriate systems  </a:t>
            </a:r>
            <a:r>
              <a:rPr lang="en-US" altLang="en-US" sz="2400" dirty="0">
                <a:latin typeface="Tw Cen MT" panose="020B0602020104020603" pitchFamily="34" charset="77"/>
              </a:rPr>
              <a:t>- Use technology that keeps client data secure. Train staff to keep data confidential, secure, and accurate. </a:t>
            </a:r>
          </a:p>
          <a:p>
            <a:pPr marL="122238" lvl="1" indent="-342900">
              <a:buClr>
                <a:srgbClr val="526DB0"/>
              </a:buClr>
              <a:buFont typeface="Wingdings" pitchFamily="2" charset="2"/>
              <a:buChar char="q"/>
            </a:pPr>
            <a:endParaRPr lang="en-US" altLang="en-US" sz="2400" b="1" dirty="0">
              <a:solidFill>
                <a:srgbClr val="0070C0"/>
              </a:solidFill>
              <a:latin typeface="Tw Cen MT" panose="020B0602020104020603" pitchFamily="34" charset="77"/>
            </a:endParaRPr>
          </a:p>
          <a:p>
            <a:pPr marL="122238" lvl="1" indent="-342900">
              <a:buClr>
                <a:srgbClr val="526DB0"/>
              </a:buClr>
              <a:buFont typeface="Wingdings" pitchFamily="2" charset="2"/>
              <a:buChar char="q"/>
            </a:pPr>
            <a:r>
              <a:rPr lang="en-US" altLang="en-US" sz="2400" b="1" dirty="0">
                <a:solidFill>
                  <a:srgbClr val="0070C0"/>
                </a:solidFill>
                <a:latin typeface="Tw Cen MT" panose="020B0602020104020603" pitchFamily="34" charset="77"/>
              </a:rPr>
              <a:t>Inform clients </a:t>
            </a:r>
            <a:r>
              <a:rPr lang="en-US" altLang="en-US" sz="2400" dirty="0">
                <a:latin typeface="Tw Cen MT" panose="020B0602020104020603" pitchFamily="34" charset="77"/>
              </a:rPr>
              <a:t>- Inform clients how their information will be used internally and externally—including data shared with 3</a:t>
            </a:r>
            <a:r>
              <a:rPr lang="en-US" altLang="en-US" sz="2400" baseline="30000" dirty="0">
                <a:latin typeface="Tw Cen MT" panose="020B0602020104020603" pitchFamily="34" charset="77"/>
              </a:rPr>
              <a:t>rd</a:t>
            </a:r>
            <a:r>
              <a:rPr lang="en-US" altLang="en-US" sz="2400" dirty="0">
                <a:latin typeface="Tw Cen MT" panose="020B0602020104020603" pitchFamily="34" charset="77"/>
              </a:rPr>
              <a:t> parties and the use of photos.</a:t>
            </a:r>
          </a:p>
          <a:p>
            <a:pPr marL="122238" lvl="1" indent="-342900">
              <a:buClr>
                <a:srgbClr val="526DB0"/>
              </a:buClr>
              <a:buFont typeface="Wingdings" pitchFamily="2" charset="2"/>
              <a:buChar char="q"/>
            </a:pPr>
            <a:endParaRPr lang="en-US" altLang="en-US" sz="2400" b="1" dirty="0">
              <a:solidFill>
                <a:srgbClr val="0070C0"/>
              </a:solidFill>
              <a:latin typeface="Tw Cen MT" panose="020B0602020104020603" pitchFamily="34" charset="77"/>
            </a:endParaRPr>
          </a:p>
          <a:p>
            <a:pPr marL="122238" lvl="1" indent="-342900">
              <a:buClr>
                <a:srgbClr val="526DB0"/>
              </a:buClr>
              <a:buFont typeface="Wingdings" pitchFamily="2" charset="2"/>
              <a:buChar char="q"/>
            </a:pPr>
            <a:r>
              <a:rPr lang="en-US" altLang="en-US" sz="2400" b="1" dirty="0">
                <a:solidFill>
                  <a:srgbClr val="0070C0"/>
                </a:solidFill>
                <a:latin typeface="Tw Cen MT" panose="020B0602020104020603" pitchFamily="34" charset="77"/>
              </a:rPr>
              <a:t>Train clients </a:t>
            </a:r>
            <a:r>
              <a:rPr lang="en-US" altLang="en-US" sz="2400" dirty="0">
                <a:latin typeface="Tw Cen MT" panose="020B0602020104020603" pitchFamily="34" charset="77"/>
              </a:rPr>
              <a:t>on how to safeguard information, access codes/ PIN numbers, and group information</a:t>
            </a:r>
          </a:p>
          <a:p>
            <a:endParaRPr lang="en-US" dirty="0"/>
          </a:p>
        </p:txBody>
      </p:sp>
    </p:spTree>
    <p:extLst>
      <p:ext uri="{BB962C8B-B14F-4D97-AF65-F5344CB8AC3E}">
        <p14:creationId xmlns:p14="http://schemas.microsoft.com/office/powerpoint/2010/main" val="4407655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69C1CA48-47D7-FC4B-AB66-9419955061DA}"/>
              </a:ext>
            </a:extLst>
          </p:cNvPr>
          <p:cNvSpPr>
            <a:spLocks noGrp="1"/>
          </p:cNvSpPr>
          <p:nvPr>
            <p:ph type="title"/>
          </p:nvPr>
        </p:nvSpPr>
        <p:spPr bwMode="auto">
          <a:xfrm>
            <a:off x="145774" y="691186"/>
            <a:ext cx="8307388" cy="596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2800" b="1" dirty="0">
                <a:latin typeface="Futura-Bold" panose="020B0602020204020303" pitchFamily="34" charset="-79"/>
              </a:rPr>
              <a:t>Key Messages </a:t>
            </a:r>
          </a:p>
        </p:txBody>
      </p:sp>
      <p:sp>
        <p:nvSpPr>
          <p:cNvPr id="9219" name="Content Placeholder 2">
            <a:extLst>
              <a:ext uri="{FF2B5EF4-FFF2-40B4-BE49-F238E27FC236}">
                <a16:creationId xmlns:a16="http://schemas.microsoft.com/office/drawing/2014/main" id="{60A6AF68-7A72-6A41-B774-319005E756F0}"/>
              </a:ext>
            </a:extLst>
          </p:cNvPr>
          <p:cNvSpPr>
            <a:spLocks noGrp="1"/>
          </p:cNvSpPr>
          <p:nvPr>
            <p:ph idx="1"/>
          </p:nvPr>
        </p:nvSpPr>
        <p:spPr bwMode="auto">
          <a:xfrm>
            <a:off x="238539" y="1484243"/>
            <a:ext cx="11820939" cy="4724471"/>
          </a:xfrm>
          <a:extLst>
            <a:ext uri="{909E8E84-426E-40dd-AFC4-6F175D3DCCD1}"/>
            <a:ext uri="{91240B29-F687-4f45-9708-019B960494DF}"/>
          </a:extLst>
        </p:spPr>
        <p:txBody>
          <a:bodyPr vert="horz" wrap="square" numCol="1" anchor="t" anchorCtr="0" compatLnSpc="1">
            <a:prstTxWarp prst="textNoShape">
              <a:avLst/>
            </a:prstTxWarp>
          </a:bodyPr>
          <a:lstStyle/>
          <a:p>
            <a:pPr>
              <a:buFont typeface="Arial" charset="0"/>
              <a:buNone/>
              <a:defRPr/>
            </a:pPr>
            <a:endParaRPr lang="en-US" sz="2400" dirty="0">
              <a:latin typeface="Caecilia Roman" charset="0"/>
              <a:ea typeface="MS PGothic" charset="0"/>
              <a:cs typeface="Caecilia Roman" charset="0"/>
            </a:endParaRPr>
          </a:p>
          <a:p>
            <a:pPr marL="342900" indent="-342900">
              <a:buFont typeface="Wingdings" charset="2"/>
              <a:buChar char="§"/>
              <a:defRPr/>
            </a:pPr>
            <a:r>
              <a:rPr lang="en-US" sz="2800" dirty="0"/>
              <a:t>Client information is only used in the ways agreed upon at the time of data collection.</a:t>
            </a:r>
          </a:p>
          <a:p>
            <a:pPr marL="342900" indent="-342900">
              <a:buFont typeface="Wingdings" charset="2"/>
              <a:buChar char="§"/>
              <a:defRPr/>
            </a:pPr>
            <a:r>
              <a:rPr lang="en-US" sz="2800" dirty="0"/>
              <a:t>The FI should have a privacy policy and appropriate technology systems to protect client data.</a:t>
            </a:r>
          </a:p>
          <a:p>
            <a:pPr marL="342900" indent="-342900">
              <a:buFont typeface="Wingdings" charset="2"/>
              <a:buChar char="§"/>
              <a:defRPr/>
            </a:pPr>
            <a:r>
              <a:rPr lang="en-US" sz="2800" dirty="0"/>
              <a:t>FI must receive written approval from clients before sharing or using their photo or personal and financial information.</a:t>
            </a:r>
          </a:p>
          <a:p>
            <a:pPr marL="342900" indent="-342900">
              <a:buFont typeface="Wingdings" charset="2"/>
              <a:buChar char="§"/>
              <a:defRPr/>
            </a:pPr>
            <a:r>
              <a:rPr lang="en-US" sz="2800" dirty="0"/>
              <a:t>With limited awareness about the pitfalls of inadequately protecting client information, FI should proactively educate staff and clients on data privacy.  </a:t>
            </a:r>
          </a:p>
          <a:p>
            <a:pPr algn="ctr">
              <a:buFont typeface="Arial" charset="0"/>
              <a:buNone/>
              <a:defRPr/>
            </a:pPr>
            <a:endParaRPr lang="en-US" sz="2800" dirty="0">
              <a:latin typeface="Caecilia Roman" charset="0"/>
              <a:ea typeface="MS PGothic" charset="0"/>
              <a:cs typeface="Caecilia Roman" charset="0"/>
            </a:endParaRPr>
          </a:p>
        </p:txBody>
      </p:sp>
    </p:spTree>
    <p:extLst>
      <p:ext uri="{BB962C8B-B14F-4D97-AF65-F5344CB8AC3E}">
        <p14:creationId xmlns:p14="http://schemas.microsoft.com/office/powerpoint/2010/main" val="39358758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D102933-D0FE-0046-B711-282D6612E013}"/>
              </a:ext>
            </a:extLst>
          </p:cNvPr>
          <p:cNvSpPr txBox="1">
            <a:spLocks noChangeArrowheads="1"/>
          </p:cNvSpPr>
          <p:nvPr/>
        </p:nvSpPr>
        <p:spPr bwMode="auto">
          <a:xfrm>
            <a:off x="1771650" y="0"/>
            <a:ext cx="889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b="1">
              <a:solidFill>
                <a:srgbClr val="006BAA"/>
              </a:solidFill>
              <a:latin typeface="Helvetica Neue" panose="02000503000000020004" pitchFamily="2" charset="0"/>
            </a:endParaRPr>
          </a:p>
        </p:txBody>
      </p:sp>
      <p:sp>
        <p:nvSpPr>
          <p:cNvPr id="18434" name="Title 1">
            <a:extLst>
              <a:ext uri="{FF2B5EF4-FFF2-40B4-BE49-F238E27FC236}">
                <a16:creationId xmlns:a16="http://schemas.microsoft.com/office/drawing/2014/main" id="{B59216A6-95F4-A247-AEA1-AFE78D3CD58C}"/>
              </a:ext>
            </a:extLst>
          </p:cNvPr>
          <p:cNvSpPr txBox="1">
            <a:spLocks/>
          </p:cNvSpPr>
          <p:nvPr/>
        </p:nvSpPr>
        <p:spPr bwMode="auto">
          <a:xfrm>
            <a:off x="1524000" y="399011"/>
            <a:ext cx="91059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4000" b="1" dirty="0">
                <a:solidFill>
                  <a:srgbClr val="006BAA"/>
                </a:solidFill>
                <a:latin typeface="Helvetica Neue" panose="02000503000000020004" pitchFamily="2" charset="0"/>
              </a:rPr>
              <a:t>Client Protection Principle (CPP #7) </a:t>
            </a:r>
          </a:p>
        </p:txBody>
      </p:sp>
      <p:sp>
        <p:nvSpPr>
          <p:cNvPr id="18435" name="Content Placeholder 6">
            <a:extLst>
              <a:ext uri="{FF2B5EF4-FFF2-40B4-BE49-F238E27FC236}">
                <a16:creationId xmlns:a16="http://schemas.microsoft.com/office/drawing/2014/main" id="{2C4681D0-DBAA-E149-8F75-2D58831F465A}"/>
              </a:ext>
            </a:extLst>
          </p:cNvPr>
          <p:cNvSpPr txBox="1">
            <a:spLocks/>
          </p:cNvSpPr>
          <p:nvPr/>
        </p:nvSpPr>
        <p:spPr bwMode="auto">
          <a:xfrm>
            <a:off x="1263695" y="2557976"/>
            <a:ext cx="82613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dirty="0">
              <a:latin typeface="Helvetica Neue" panose="02000503000000020004" pitchFamily="2" charset="0"/>
            </a:endParaRPr>
          </a:p>
          <a:p>
            <a:pPr eaLnBrk="1" hangingPunct="1"/>
            <a:endParaRPr lang="en-US" altLang="en-US" sz="2800" dirty="0">
              <a:latin typeface="Helvetica Neue" panose="02000503000000020004" pitchFamily="2" charset="0"/>
            </a:endParaRPr>
          </a:p>
          <a:p>
            <a:pPr algn="ctr" eaLnBrk="1" hangingPunct="1"/>
            <a:r>
              <a:rPr lang="en-US" altLang="en-US" sz="3200" b="1" dirty="0">
                <a:solidFill>
                  <a:schemeClr val="accent1">
                    <a:lumMod val="75000"/>
                  </a:schemeClr>
                </a:solidFill>
                <a:latin typeface="Helvetica Neue" panose="02000503000000020004" pitchFamily="2" charset="0"/>
              </a:rPr>
              <a:t>Mechanisms For Complaints Resolution </a:t>
            </a:r>
          </a:p>
        </p:txBody>
      </p:sp>
    </p:spTree>
    <p:extLst>
      <p:ext uri="{BB962C8B-B14F-4D97-AF65-F5344CB8AC3E}">
        <p14:creationId xmlns:p14="http://schemas.microsoft.com/office/powerpoint/2010/main" val="2017789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BD102933-D0FE-0046-B711-282D6612E013}"/>
              </a:ext>
            </a:extLst>
          </p:cNvPr>
          <p:cNvSpPr txBox="1">
            <a:spLocks noChangeArrowheads="1"/>
          </p:cNvSpPr>
          <p:nvPr/>
        </p:nvSpPr>
        <p:spPr bwMode="auto">
          <a:xfrm>
            <a:off x="1771650" y="0"/>
            <a:ext cx="889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b="1">
              <a:solidFill>
                <a:srgbClr val="006BAA"/>
              </a:solidFill>
              <a:latin typeface="Helvetica Neue" panose="02000503000000020004" pitchFamily="2" charset="0"/>
            </a:endParaRPr>
          </a:p>
        </p:txBody>
      </p:sp>
      <p:sp>
        <p:nvSpPr>
          <p:cNvPr id="18434" name="Title 1">
            <a:extLst>
              <a:ext uri="{FF2B5EF4-FFF2-40B4-BE49-F238E27FC236}">
                <a16:creationId xmlns:a16="http://schemas.microsoft.com/office/drawing/2014/main" id="{B59216A6-95F4-A247-AEA1-AFE78D3CD58C}"/>
              </a:ext>
            </a:extLst>
          </p:cNvPr>
          <p:cNvSpPr txBox="1">
            <a:spLocks/>
          </p:cNvSpPr>
          <p:nvPr/>
        </p:nvSpPr>
        <p:spPr bwMode="auto">
          <a:xfrm>
            <a:off x="0" y="399011"/>
            <a:ext cx="12192000" cy="92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sz="2800" b="1" dirty="0">
                <a:solidFill>
                  <a:srgbClr val="000090"/>
                </a:solidFill>
                <a:latin typeface="Arial Rounded MT Bold"/>
                <a:cs typeface="Arial Rounded MT Bold"/>
              </a:rPr>
              <a:t>MECHANISMS FOR COMPLAINT RESOLUTION – CPP# 7</a:t>
            </a:r>
            <a:endParaRPr lang="en-US" altLang="en-US" sz="2800" b="1" dirty="0">
              <a:solidFill>
                <a:srgbClr val="006BAA"/>
              </a:solidFill>
              <a:latin typeface="Helvetica Neue" panose="02000503000000020004" pitchFamily="2" charset="0"/>
            </a:endParaRPr>
          </a:p>
        </p:txBody>
      </p:sp>
      <p:sp>
        <p:nvSpPr>
          <p:cNvPr id="18435" name="Content Placeholder 6">
            <a:extLst>
              <a:ext uri="{FF2B5EF4-FFF2-40B4-BE49-F238E27FC236}">
                <a16:creationId xmlns:a16="http://schemas.microsoft.com/office/drawing/2014/main" id="{2C4681D0-DBAA-E149-8F75-2D58831F465A}"/>
              </a:ext>
            </a:extLst>
          </p:cNvPr>
          <p:cNvSpPr txBox="1">
            <a:spLocks/>
          </p:cNvSpPr>
          <p:nvPr/>
        </p:nvSpPr>
        <p:spPr bwMode="auto">
          <a:xfrm>
            <a:off x="1946275" y="2570855"/>
            <a:ext cx="82613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dirty="0">
              <a:latin typeface="Helvetica Neue" panose="02000503000000020004" pitchFamily="2" charset="0"/>
            </a:endParaRPr>
          </a:p>
        </p:txBody>
      </p:sp>
      <p:sp>
        <p:nvSpPr>
          <p:cNvPr id="6" name="Content Placeholder 6">
            <a:extLst>
              <a:ext uri="{FF2B5EF4-FFF2-40B4-BE49-F238E27FC236}">
                <a16:creationId xmlns:a16="http://schemas.microsoft.com/office/drawing/2014/main" id="{F70A11DE-C8BB-074F-927A-1780964270D6}"/>
              </a:ext>
            </a:extLst>
          </p:cNvPr>
          <p:cNvSpPr txBox="1">
            <a:spLocks/>
          </p:cNvSpPr>
          <p:nvPr/>
        </p:nvSpPr>
        <p:spPr bwMode="auto">
          <a:xfrm>
            <a:off x="1946275" y="2009152"/>
            <a:ext cx="82613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12700" lvl="1" indent="-342900">
              <a:buFont typeface="Wingdings" pitchFamily="2" charset="2"/>
              <a:buChar char="q"/>
            </a:pPr>
            <a:r>
              <a:rPr lang="en-US" altLang="en-US" sz="2800" dirty="0">
                <a:latin typeface="Tw Cen MT" panose="020B0602020104020603" pitchFamily="34" charset="77"/>
              </a:rPr>
              <a:t>Clients Protection also means that your institution has put in place a mechanism for handling client complaints.</a:t>
            </a:r>
          </a:p>
          <a:p>
            <a:pPr marL="1155700" lvl="3" indent="-342900">
              <a:buFont typeface="Wingdings" pitchFamily="2" charset="2"/>
              <a:buChar char="q"/>
            </a:pPr>
            <a:endParaRPr lang="en-US" altLang="en-US" sz="2800" dirty="0">
              <a:solidFill>
                <a:srgbClr val="006BAA"/>
              </a:solidFill>
              <a:latin typeface="Tw Cen MT" panose="020B0602020104020603" pitchFamily="34" charset="77"/>
            </a:endParaRPr>
          </a:p>
          <a:p>
            <a:pPr marL="12700" lvl="1" indent="-342900">
              <a:buFont typeface="Wingdings" pitchFamily="2" charset="2"/>
              <a:buChar char="q"/>
            </a:pPr>
            <a:r>
              <a:rPr lang="en-US" altLang="en-US" sz="2800" dirty="0">
                <a:latin typeface="Tw Cen MT" panose="020B0602020104020603" pitchFamily="34" charset="77"/>
              </a:rPr>
              <a:t>Clients should be free to air their concerns; express specific problems; and provide any complement.</a:t>
            </a:r>
          </a:p>
          <a:p>
            <a:pPr marL="1155700" lvl="3" indent="-342900">
              <a:buFont typeface="Wingdings" pitchFamily="2" charset="2"/>
              <a:buChar char="q"/>
            </a:pPr>
            <a:endParaRPr lang="en-US" altLang="en-US" sz="2800" dirty="0">
              <a:latin typeface="Tw Cen MT" panose="020B0602020104020603" pitchFamily="34" charset="77"/>
            </a:endParaRPr>
          </a:p>
          <a:p>
            <a:pPr marL="12700" lvl="1" indent="-342900">
              <a:buFont typeface="Wingdings" pitchFamily="2" charset="2"/>
              <a:buChar char="q"/>
            </a:pPr>
            <a:r>
              <a:rPr lang="en-US" altLang="en-US" sz="2800" dirty="0">
                <a:latin typeface="Tw Cen MT" panose="020B0602020104020603" pitchFamily="34" charset="77"/>
              </a:rPr>
              <a:t>A complaints resolution mechanism is much more than a suggestion box!</a:t>
            </a:r>
          </a:p>
        </p:txBody>
      </p:sp>
    </p:spTree>
    <p:extLst>
      <p:ext uri="{BB962C8B-B14F-4D97-AF65-F5344CB8AC3E}">
        <p14:creationId xmlns:p14="http://schemas.microsoft.com/office/powerpoint/2010/main" val="33794910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5">
            <a:extLst>
              <a:ext uri="{FF2B5EF4-FFF2-40B4-BE49-F238E27FC236}">
                <a16:creationId xmlns:a16="http://schemas.microsoft.com/office/drawing/2014/main" id="{47AC4FCA-4285-DE4E-B58A-BF138B17EA49}"/>
              </a:ext>
            </a:extLst>
          </p:cNvPr>
          <p:cNvSpPr>
            <a:spLocks noGrp="1"/>
          </p:cNvSpPr>
          <p:nvPr>
            <p:ph type="title"/>
          </p:nvPr>
        </p:nvSpPr>
        <p:spPr bwMode="auto">
          <a:xfrm>
            <a:off x="0" y="600075"/>
            <a:ext cx="8229600" cy="600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3200" b="1" dirty="0">
                <a:latin typeface="Futura-Bold" panose="020B0602020204020303" pitchFamily="34" charset="-79"/>
              </a:rPr>
              <a:t>Session Objectives </a:t>
            </a:r>
          </a:p>
        </p:txBody>
      </p:sp>
      <p:sp>
        <p:nvSpPr>
          <p:cNvPr id="7" name="Content Placeholder 6">
            <a:extLst>
              <a:ext uri="{FF2B5EF4-FFF2-40B4-BE49-F238E27FC236}">
                <a16:creationId xmlns:a16="http://schemas.microsoft.com/office/drawing/2014/main" id="{9FED375A-298C-CF4A-A659-82138A9A817E}"/>
              </a:ext>
            </a:extLst>
          </p:cNvPr>
          <p:cNvSpPr>
            <a:spLocks noGrp="1"/>
          </p:cNvSpPr>
          <p:nvPr>
            <p:ph idx="1"/>
          </p:nvPr>
        </p:nvSpPr>
        <p:spPr>
          <a:xfrm>
            <a:off x="685800" y="1822588"/>
            <a:ext cx="10028583" cy="4344988"/>
          </a:xfrm>
        </p:spPr>
        <p:txBody>
          <a:bodyPr/>
          <a:lstStyle/>
          <a:p>
            <a:pPr marL="0" indent="0">
              <a:buNone/>
              <a:defRPr/>
            </a:pPr>
            <a:endParaRPr lang="en-US" sz="2400" dirty="0">
              <a:solidFill>
                <a:schemeClr val="bg1">
                  <a:lumMod val="50000"/>
                </a:schemeClr>
              </a:solidFill>
              <a:latin typeface="Arial" panose="020B0604020202020204" pitchFamily="34" charset="0"/>
              <a:ea typeface="ＭＳ Ｐゴシック" pitchFamily="34" charset="-128"/>
              <a:cs typeface="Arial" panose="020B0604020202020204" pitchFamily="34" charset="0"/>
            </a:endParaRPr>
          </a:p>
          <a:p>
            <a:pPr marL="457200" indent="-457200">
              <a:buFont typeface="Arial" panose="020B0604020202020204" pitchFamily="34" charset="0"/>
              <a:buChar char="•"/>
              <a:defRPr/>
            </a:pPr>
            <a:r>
              <a:rPr lang="en-US" sz="2800" b="1" dirty="0">
                <a:solidFill>
                  <a:schemeClr val="tx1"/>
                </a:solidFill>
                <a:latin typeface="American Typewriter" panose="02090604020004020304" pitchFamily="18" charset="77"/>
                <a:ea typeface="ＭＳ Ｐゴシック" pitchFamily="34" charset="-128"/>
                <a:cs typeface="Arial" panose="020B0604020202020204" pitchFamily="34" charset="0"/>
              </a:rPr>
              <a:t>Recognize the importance of resolution of client complaints </a:t>
            </a:r>
          </a:p>
          <a:p>
            <a:pPr marL="457200" indent="-457200">
              <a:buFont typeface="Arial" panose="020B0604020202020204" pitchFamily="34" charset="0"/>
              <a:buChar char="•"/>
              <a:defRPr/>
            </a:pPr>
            <a:endParaRPr lang="en-US" sz="2800" b="1" dirty="0">
              <a:solidFill>
                <a:schemeClr val="tx1"/>
              </a:solidFill>
              <a:latin typeface="American Typewriter" panose="02090604020004020304" pitchFamily="18" charset="77"/>
              <a:ea typeface="ＭＳ Ｐゴシック" pitchFamily="34" charset="-128"/>
              <a:cs typeface="Arial" panose="020B0604020202020204" pitchFamily="34" charset="0"/>
            </a:endParaRPr>
          </a:p>
          <a:p>
            <a:pPr marL="457200" indent="-457200">
              <a:buFont typeface="Arial" panose="020B0604020202020204" pitchFamily="34" charset="0"/>
              <a:buChar char="•"/>
              <a:defRPr/>
            </a:pPr>
            <a:r>
              <a:rPr lang="en-US" sz="2800" b="1" dirty="0">
                <a:solidFill>
                  <a:schemeClr val="tx1"/>
                </a:solidFill>
                <a:latin typeface="American Typewriter" panose="02090604020004020304" pitchFamily="18" charset="77"/>
                <a:ea typeface="ＭＳ Ｐゴシック" pitchFamily="34" charset="-128"/>
                <a:cs typeface="Arial" panose="020B0604020202020204" pitchFamily="34" charset="0"/>
              </a:rPr>
              <a:t>Understand different types of complaints mechanisms and how they can be used effectively.</a:t>
            </a:r>
          </a:p>
          <a:p>
            <a:pPr marL="457200" indent="-457200">
              <a:buFont typeface="Arial" panose="020B0604020202020204" pitchFamily="34" charset="0"/>
              <a:buChar char="•"/>
              <a:defRPr/>
            </a:pPr>
            <a:endParaRPr lang="en-US" sz="2800" dirty="0">
              <a:solidFill>
                <a:schemeClr val="bg1">
                  <a:lumMod val="50000"/>
                </a:schemeClr>
              </a:solidFill>
              <a:latin typeface="Arial" panose="020B0604020202020204" pitchFamily="34" charset="0"/>
              <a:ea typeface="ＭＳ Ｐゴシック" pitchFamily="34" charset="-128"/>
              <a:cs typeface="Arial" panose="020B0604020202020204" pitchFamily="34" charset="0"/>
            </a:endParaRPr>
          </a:p>
          <a:p>
            <a:pPr marL="457200" indent="-457200">
              <a:buFont typeface="Arial" panose="020B0604020202020204" pitchFamily="34" charset="0"/>
              <a:buChar char="•"/>
              <a:defRP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endParaRPr lang="en-US" dirty="0"/>
          </a:p>
        </p:txBody>
      </p:sp>
    </p:spTree>
    <p:extLst>
      <p:ext uri="{BB962C8B-B14F-4D97-AF65-F5344CB8AC3E}">
        <p14:creationId xmlns:p14="http://schemas.microsoft.com/office/powerpoint/2010/main" val="3948855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a:extLst>
              <a:ext uri="{FF2B5EF4-FFF2-40B4-BE49-F238E27FC236}">
                <a16:creationId xmlns:a16="http://schemas.microsoft.com/office/drawing/2014/main" id="{D12D323F-068E-E44E-B799-DB9E2467B07E}"/>
              </a:ext>
            </a:extLst>
          </p:cNvPr>
          <p:cNvSpPr>
            <a:spLocks noChangeArrowheads="1"/>
          </p:cNvSpPr>
          <p:nvPr/>
        </p:nvSpPr>
        <p:spPr bwMode="auto">
          <a:xfrm>
            <a:off x="2438400" y="1371601"/>
            <a:ext cx="777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Clr>
                <a:srgbClr val="23489F"/>
              </a:buClr>
              <a:buFont typeface="Times" pitchFamily="2" charset="0"/>
              <a:buChar char="•"/>
            </a:pPr>
            <a:endParaRPr lang="es-CO" altLang="en-US" sz="2000">
              <a:solidFill>
                <a:srgbClr val="000000"/>
              </a:solidFill>
              <a:latin typeface="Georgia" panose="02040502050405020303" pitchFamily="18" charset="0"/>
            </a:endParaRPr>
          </a:p>
        </p:txBody>
      </p:sp>
      <p:sp>
        <p:nvSpPr>
          <p:cNvPr id="18434" name="Rectangle 3">
            <a:extLst>
              <a:ext uri="{FF2B5EF4-FFF2-40B4-BE49-F238E27FC236}">
                <a16:creationId xmlns:a16="http://schemas.microsoft.com/office/drawing/2014/main" id="{D50813EF-0C47-2548-8C90-247CBE3A2256}"/>
              </a:ext>
            </a:extLst>
          </p:cNvPr>
          <p:cNvSpPr>
            <a:spLocks noChangeArrowheads="1"/>
          </p:cNvSpPr>
          <p:nvPr/>
        </p:nvSpPr>
        <p:spPr bwMode="auto">
          <a:xfrm>
            <a:off x="2286000" y="1066801"/>
            <a:ext cx="777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buClr>
                <a:srgbClr val="23489F"/>
              </a:buClr>
              <a:buFont typeface="Times" pitchFamily="2" charset="0"/>
              <a:buChar char="•"/>
            </a:pPr>
            <a:endParaRPr lang="es-CO" altLang="en-US" sz="2000">
              <a:solidFill>
                <a:srgbClr val="000000"/>
              </a:solidFill>
              <a:latin typeface="Georgia" panose="02040502050405020303" pitchFamily="18" charset="0"/>
            </a:endParaRPr>
          </a:p>
        </p:txBody>
      </p:sp>
      <p:sp>
        <p:nvSpPr>
          <p:cNvPr id="18435" name="Title 1">
            <a:extLst>
              <a:ext uri="{FF2B5EF4-FFF2-40B4-BE49-F238E27FC236}">
                <a16:creationId xmlns:a16="http://schemas.microsoft.com/office/drawing/2014/main" id="{20BEF61F-1C62-EA48-8486-334453B1A4F7}"/>
              </a:ext>
            </a:extLst>
          </p:cNvPr>
          <p:cNvSpPr txBox="1">
            <a:spLocks/>
          </p:cNvSpPr>
          <p:nvPr/>
        </p:nvSpPr>
        <p:spPr bwMode="auto">
          <a:xfrm>
            <a:off x="0" y="373063"/>
            <a:ext cx="11887199"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800" b="1" dirty="0">
                <a:solidFill>
                  <a:srgbClr val="C00000"/>
                </a:solidFill>
                <a:latin typeface="Futura-Bold" panose="020B0602020204020303" pitchFamily="34" charset="-79"/>
              </a:rPr>
              <a:t>No Complaints    ≠   Completely Satisfied Customers</a:t>
            </a:r>
          </a:p>
        </p:txBody>
      </p:sp>
      <p:sp>
        <p:nvSpPr>
          <p:cNvPr id="18436" name="Content Placeholder 2">
            <a:extLst>
              <a:ext uri="{FF2B5EF4-FFF2-40B4-BE49-F238E27FC236}">
                <a16:creationId xmlns:a16="http://schemas.microsoft.com/office/drawing/2014/main" id="{CE31DD22-F774-B646-915B-23963FDF4A22}"/>
              </a:ext>
            </a:extLst>
          </p:cNvPr>
          <p:cNvSpPr txBox="1">
            <a:spLocks/>
          </p:cNvSpPr>
          <p:nvPr/>
        </p:nvSpPr>
        <p:spPr bwMode="auto">
          <a:xfrm>
            <a:off x="308113" y="952500"/>
            <a:ext cx="9902687"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spcBef>
                <a:spcPct val="20000"/>
              </a:spcBef>
            </a:pPr>
            <a:endParaRPr lang="en-US" altLang="en-US" sz="2400" dirty="0">
              <a:solidFill>
                <a:srgbClr val="0069AA"/>
              </a:solidFill>
              <a:latin typeface="Helvetica Neue" panose="02000503000000020004" pitchFamily="2" charset="0"/>
            </a:endParaRPr>
          </a:p>
          <a:p>
            <a:pPr algn="ctr">
              <a:spcBef>
                <a:spcPct val="20000"/>
              </a:spcBef>
            </a:pPr>
            <a:r>
              <a:rPr lang="en-US" altLang="en-US" sz="2400" dirty="0">
                <a:latin typeface="Helvetica Neue" panose="02000503000000020004" pitchFamily="2" charset="0"/>
              </a:rPr>
              <a:t>If </a:t>
            </a:r>
            <a:r>
              <a:rPr lang="en-US" altLang="en-US" sz="2800" dirty="0">
                <a:latin typeface="Helvetica Neue" panose="02000503000000020004" pitchFamily="2" charset="0"/>
              </a:rPr>
              <a:t>your institution </a:t>
            </a:r>
            <a:r>
              <a:rPr lang="en-US" altLang="en-US" sz="2800" b="1" dirty="0">
                <a:latin typeface="Helvetica Neue" panose="02000503000000020004" pitchFamily="2" charset="0"/>
              </a:rPr>
              <a:t>does not </a:t>
            </a:r>
            <a:r>
              <a:rPr lang="en-US" altLang="en-US" sz="2800" dirty="0">
                <a:latin typeface="Helvetica Neue" panose="02000503000000020004" pitchFamily="2" charset="0"/>
              </a:rPr>
              <a:t>receive concerns or complaints, be careful:</a:t>
            </a:r>
          </a:p>
          <a:p>
            <a:pPr>
              <a:spcBef>
                <a:spcPct val="20000"/>
              </a:spcBef>
              <a:buFontTx/>
              <a:buChar char="•"/>
            </a:pPr>
            <a:endParaRPr lang="en-US" altLang="en-US" sz="2400" dirty="0">
              <a:solidFill>
                <a:srgbClr val="0069AA"/>
              </a:solidFill>
              <a:latin typeface="Helvetica Neue" panose="02000503000000020004" pitchFamily="2" charset="0"/>
            </a:endParaRPr>
          </a:p>
          <a:p>
            <a:pPr>
              <a:spcBef>
                <a:spcPct val="20000"/>
              </a:spcBef>
              <a:buFontTx/>
              <a:buChar char="•"/>
            </a:pPr>
            <a:endParaRPr lang="en-US" altLang="en-US" sz="2400" b="1" dirty="0">
              <a:solidFill>
                <a:srgbClr val="0069AA"/>
              </a:solidFill>
              <a:latin typeface="Helvetica Neue" panose="02000503000000020004" pitchFamily="2" charset="0"/>
            </a:endParaRPr>
          </a:p>
        </p:txBody>
      </p:sp>
      <p:graphicFrame>
        <p:nvGraphicFramePr>
          <p:cNvPr id="6" name="Diagram 5">
            <a:extLst>
              <a:ext uri="{FF2B5EF4-FFF2-40B4-BE49-F238E27FC236}">
                <a16:creationId xmlns:a16="http://schemas.microsoft.com/office/drawing/2014/main" id="{13A2BD0C-9F0D-7A46-9008-DFE193814ECD}"/>
              </a:ext>
            </a:extLst>
          </p:cNvPr>
          <p:cNvGraphicFramePr/>
          <p:nvPr>
            <p:extLst>
              <p:ext uri="{D42A27DB-BD31-4B8C-83A1-F6EECF244321}">
                <p14:modId xmlns:p14="http://schemas.microsoft.com/office/powerpoint/2010/main" val="2837430915"/>
              </p:ext>
            </p:extLst>
          </p:nvPr>
        </p:nvGraphicFramePr>
        <p:xfrm>
          <a:off x="1981200" y="2317532"/>
          <a:ext cx="8229600" cy="3580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miley Face 6">
            <a:extLst>
              <a:ext uri="{FF2B5EF4-FFF2-40B4-BE49-F238E27FC236}">
                <a16:creationId xmlns:a16="http://schemas.microsoft.com/office/drawing/2014/main" id="{00BBAF00-8BD2-5F4A-8501-9A009B88B426}"/>
              </a:ext>
            </a:extLst>
          </p:cNvPr>
          <p:cNvSpPr>
            <a:spLocks noChangeArrowheads="1"/>
          </p:cNvSpPr>
          <p:nvPr/>
        </p:nvSpPr>
        <p:spPr bwMode="auto">
          <a:xfrm>
            <a:off x="6537326" y="4635500"/>
            <a:ext cx="866775" cy="850900"/>
          </a:xfrm>
          <a:prstGeom prst="smileyFace">
            <a:avLst>
              <a:gd name="adj" fmla="val -4653"/>
            </a:avLst>
          </a:prstGeom>
          <a:solidFill>
            <a:srgbClr val="FFC000"/>
          </a:solidFill>
          <a:ln w="9525">
            <a:solidFill>
              <a:srgbClr val="4A7EBB"/>
            </a:solidFill>
            <a:round/>
            <a:headEnd/>
            <a:tailEnd/>
          </a:ln>
          <a:effectLst>
            <a:outerShdw blurRad="63500" dist="23000" dir="5400000" rotWithShape="0">
              <a:srgbClr val="000000">
                <a:alpha val="34998"/>
              </a:srgbClr>
            </a:outerShdw>
          </a:effectLst>
        </p:spPr>
        <p:txBody>
          <a:bodyPr anchor="ctr"/>
          <a:lstStyle/>
          <a:p>
            <a:pPr algn="ctr" eaLnBrk="1" hangingPunct="1">
              <a:defRPr/>
            </a:pPr>
            <a:endParaRPr lang="en-US">
              <a:solidFill>
                <a:srgbClr val="FFFFFF"/>
              </a:solidFill>
              <a:ea typeface="ＭＳ Ｐゴシック" charset="-128"/>
            </a:endParaRPr>
          </a:p>
        </p:txBody>
      </p:sp>
      <p:sp>
        <p:nvSpPr>
          <p:cNvPr id="10" name="Smiley Face 9">
            <a:extLst>
              <a:ext uri="{FF2B5EF4-FFF2-40B4-BE49-F238E27FC236}">
                <a16:creationId xmlns:a16="http://schemas.microsoft.com/office/drawing/2014/main" id="{D8B806CA-0406-EE41-8B38-5DA47B7CAD2C}"/>
              </a:ext>
            </a:extLst>
          </p:cNvPr>
          <p:cNvSpPr>
            <a:spLocks noChangeArrowheads="1"/>
          </p:cNvSpPr>
          <p:nvPr/>
        </p:nvSpPr>
        <p:spPr bwMode="auto">
          <a:xfrm>
            <a:off x="3709989" y="4613275"/>
            <a:ext cx="866775" cy="852488"/>
          </a:xfrm>
          <a:prstGeom prst="smileyFace">
            <a:avLst>
              <a:gd name="adj" fmla="val 4653"/>
            </a:avLst>
          </a:prstGeom>
          <a:solidFill>
            <a:srgbClr val="BED62F"/>
          </a:solidFill>
          <a:ln w="9525">
            <a:solidFill>
              <a:srgbClr val="4A7EBB"/>
            </a:solidFill>
            <a:round/>
            <a:headEnd/>
            <a:tailEnd/>
          </a:ln>
          <a:effectLst>
            <a:outerShdw blurRad="63500" dist="23000" dir="5400000" rotWithShape="0">
              <a:srgbClr val="000000">
                <a:alpha val="34998"/>
              </a:srgbClr>
            </a:outerShdw>
          </a:effectLst>
        </p:spPr>
        <p:txBody>
          <a:bodyPr anchor="ctr"/>
          <a:lstStyle/>
          <a:p>
            <a:pPr algn="ctr" eaLnBrk="1" hangingPunct="1">
              <a:defRPr/>
            </a:pPr>
            <a:endParaRPr lang="en-US">
              <a:solidFill>
                <a:srgbClr val="FFFFFF"/>
              </a:solidFill>
              <a:ea typeface="ＭＳ Ｐゴシック" charset="-128"/>
            </a:endParaRPr>
          </a:p>
        </p:txBody>
      </p:sp>
      <p:sp>
        <p:nvSpPr>
          <p:cNvPr id="11" name="Smiley Face 10">
            <a:extLst>
              <a:ext uri="{FF2B5EF4-FFF2-40B4-BE49-F238E27FC236}">
                <a16:creationId xmlns:a16="http://schemas.microsoft.com/office/drawing/2014/main" id="{4157170E-3D10-1144-94DA-6285544C9BC2}"/>
              </a:ext>
            </a:extLst>
          </p:cNvPr>
          <p:cNvSpPr>
            <a:spLocks noChangeArrowheads="1"/>
          </p:cNvSpPr>
          <p:nvPr/>
        </p:nvSpPr>
        <p:spPr bwMode="auto">
          <a:xfrm>
            <a:off x="9339264" y="4629150"/>
            <a:ext cx="866775" cy="852488"/>
          </a:xfrm>
          <a:prstGeom prst="smileyFace">
            <a:avLst>
              <a:gd name="adj" fmla="val -4653"/>
            </a:avLst>
          </a:prstGeom>
          <a:solidFill>
            <a:srgbClr val="FFC000"/>
          </a:solidFill>
          <a:ln w="9525">
            <a:solidFill>
              <a:srgbClr val="4A7EBB"/>
            </a:solidFill>
            <a:round/>
            <a:headEnd/>
            <a:tailEnd/>
          </a:ln>
          <a:effectLst>
            <a:outerShdw blurRad="63500" dist="23000" dir="5400000" rotWithShape="0">
              <a:srgbClr val="000000">
                <a:alpha val="34998"/>
              </a:srgbClr>
            </a:outerShdw>
          </a:effectLst>
        </p:spPr>
        <p:txBody>
          <a:bodyPr anchor="ctr"/>
          <a:lstStyle/>
          <a:p>
            <a:pPr algn="ctr" eaLnBrk="1" hangingPunct="1">
              <a:defRPr/>
            </a:pPr>
            <a:endParaRPr lang="en-US">
              <a:solidFill>
                <a:srgbClr val="FFFFFF"/>
              </a:solidFill>
              <a:ea typeface="ＭＳ Ｐゴシック" charset="-128"/>
            </a:endParaRPr>
          </a:p>
        </p:txBody>
      </p:sp>
    </p:spTree>
    <p:extLst>
      <p:ext uri="{BB962C8B-B14F-4D97-AF65-F5344CB8AC3E}">
        <p14:creationId xmlns:p14="http://schemas.microsoft.com/office/powerpoint/2010/main" val="1180989210"/>
      </p:ext>
    </p:extLst>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a:extLst>
              <a:ext uri="{FF2B5EF4-FFF2-40B4-BE49-F238E27FC236}">
                <a16:creationId xmlns:a16="http://schemas.microsoft.com/office/drawing/2014/main" id="{49EABF6C-7F60-1A45-A0F8-1A1C93E0FEA1}"/>
              </a:ext>
            </a:extLst>
          </p:cNvPr>
          <p:cNvSpPr txBox="1">
            <a:spLocks noChangeArrowheads="1"/>
          </p:cNvSpPr>
          <p:nvPr/>
        </p:nvSpPr>
        <p:spPr bwMode="auto">
          <a:xfrm>
            <a:off x="2514600" y="6248400"/>
            <a:ext cx="777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20000"/>
              </a:spcBef>
              <a:buClr>
                <a:srgbClr val="23489F"/>
              </a:buClr>
              <a:buFont typeface="Times" pitchFamily="2" charset="0"/>
              <a:buNone/>
            </a:pPr>
            <a:endParaRPr lang="es-CO" altLang="en-US" sz="2800" b="1">
              <a:solidFill>
                <a:srgbClr val="000000"/>
              </a:solidFill>
              <a:latin typeface="Georgia" panose="02040502050405020303" pitchFamily="18" charset="0"/>
            </a:endParaRPr>
          </a:p>
        </p:txBody>
      </p:sp>
      <p:sp>
        <p:nvSpPr>
          <p:cNvPr id="5" name="Rectangle 2">
            <a:extLst>
              <a:ext uri="{FF2B5EF4-FFF2-40B4-BE49-F238E27FC236}">
                <a16:creationId xmlns:a16="http://schemas.microsoft.com/office/drawing/2014/main" id="{9C00D403-C9D1-0747-940F-44091B856175}"/>
              </a:ext>
            </a:extLst>
          </p:cNvPr>
          <p:cNvSpPr txBox="1">
            <a:spLocks noChangeArrowheads="1"/>
          </p:cNvSpPr>
          <p:nvPr/>
        </p:nvSpPr>
        <p:spPr bwMode="auto">
          <a:xfrm>
            <a:off x="1771650" y="0"/>
            <a:ext cx="889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fr-FR" altLang="en-US" sz="2800" b="1">
              <a:solidFill>
                <a:srgbClr val="006BAA"/>
              </a:solidFill>
              <a:latin typeface="Helvetica Neue" panose="02000503000000020004" pitchFamily="2" charset="0"/>
            </a:endParaRPr>
          </a:p>
        </p:txBody>
      </p:sp>
      <p:sp>
        <p:nvSpPr>
          <p:cNvPr id="20483" name="Title 1">
            <a:extLst>
              <a:ext uri="{FF2B5EF4-FFF2-40B4-BE49-F238E27FC236}">
                <a16:creationId xmlns:a16="http://schemas.microsoft.com/office/drawing/2014/main" id="{34A40942-D3C6-3548-A3AA-14930F154DA0}"/>
              </a:ext>
            </a:extLst>
          </p:cNvPr>
          <p:cNvSpPr txBox="1">
            <a:spLocks/>
          </p:cNvSpPr>
          <p:nvPr/>
        </p:nvSpPr>
        <p:spPr bwMode="auto">
          <a:xfrm>
            <a:off x="130865" y="250824"/>
            <a:ext cx="91059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dirty="0">
                <a:solidFill>
                  <a:srgbClr val="006BAA"/>
                </a:solidFill>
                <a:latin typeface="Futura-Bold" panose="020B0602020204020303" pitchFamily="34" charset="-79"/>
              </a:rPr>
              <a:t>Philosophy to consider</a:t>
            </a:r>
          </a:p>
        </p:txBody>
      </p:sp>
      <p:sp>
        <p:nvSpPr>
          <p:cNvPr id="20484" name="Content Placeholder 6">
            <a:extLst>
              <a:ext uri="{FF2B5EF4-FFF2-40B4-BE49-F238E27FC236}">
                <a16:creationId xmlns:a16="http://schemas.microsoft.com/office/drawing/2014/main" id="{205E5DAB-F267-9349-B1C9-63EFD5E9417A}"/>
              </a:ext>
            </a:extLst>
          </p:cNvPr>
          <p:cNvSpPr txBox="1">
            <a:spLocks/>
          </p:cNvSpPr>
          <p:nvPr/>
        </p:nvSpPr>
        <p:spPr bwMode="auto">
          <a:xfrm>
            <a:off x="1946275" y="4124325"/>
            <a:ext cx="82613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a:solidFill>
                <a:srgbClr val="000000"/>
              </a:solidFill>
              <a:latin typeface="Helvetica Neue" panose="02000503000000020004" pitchFamily="2" charset="0"/>
            </a:endParaRPr>
          </a:p>
          <a:p>
            <a:pPr algn="ctr"/>
            <a:endParaRPr lang="en-US" altLang="en-US" sz="2800">
              <a:solidFill>
                <a:srgbClr val="0069AA"/>
              </a:solidFill>
              <a:latin typeface="Helvetica Neue" panose="02000503000000020004" pitchFamily="2" charset="0"/>
            </a:endParaRPr>
          </a:p>
        </p:txBody>
      </p:sp>
      <p:pic>
        <p:nvPicPr>
          <p:cNvPr id="20485" name="Picture 8" descr="http://kingofwallpapers.com/gift/gift-008.jpg">
            <a:hlinkClick r:id="rId3"/>
            <a:extLst>
              <a:ext uri="{FF2B5EF4-FFF2-40B4-BE49-F238E27FC236}">
                <a16:creationId xmlns:a16="http://schemas.microsoft.com/office/drawing/2014/main" id="{0C66AE8C-D08E-754E-A0E0-2313E8A797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5943" y="1152801"/>
            <a:ext cx="3179837" cy="3368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7">
            <a:extLst>
              <a:ext uri="{FF2B5EF4-FFF2-40B4-BE49-F238E27FC236}">
                <a16:creationId xmlns:a16="http://schemas.microsoft.com/office/drawing/2014/main" id="{CD816B5D-14A2-4344-85E0-7AA9AED8F8C5}"/>
              </a:ext>
            </a:extLst>
          </p:cNvPr>
          <p:cNvSpPr txBox="1">
            <a:spLocks noChangeArrowheads="1"/>
          </p:cNvSpPr>
          <p:nvPr/>
        </p:nvSpPr>
        <p:spPr bwMode="auto">
          <a:xfrm>
            <a:off x="1524000" y="4441825"/>
            <a:ext cx="91059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800" dirty="0">
                <a:latin typeface="Helvetica Neue" panose="02000503000000020004" pitchFamily="2" charset="0"/>
              </a:rPr>
              <a:t>Complaints and suggestions are GIFTs to the institution. They help an institution understand client needs and innovate for improvement.  </a:t>
            </a:r>
          </a:p>
        </p:txBody>
      </p:sp>
    </p:spTree>
    <p:extLst>
      <p:ext uri="{BB962C8B-B14F-4D97-AF65-F5344CB8AC3E}">
        <p14:creationId xmlns:p14="http://schemas.microsoft.com/office/powerpoint/2010/main" val="86327949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4773" y="106017"/>
            <a:ext cx="9144000" cy="685476"/>
          </a:xfrm>
        </p:spPr>
        <p:txBody>
          <a:bodyPr>
            <a:noAutofit/>
          </a:bodyPr>
          <a:lstStyle/>
          <a:p>
            <a:pPr algn="ctr"/>
            <a:r>
              <a:rPr lang="en-US" sz="2800" b="1" dirty="0">
                <a:solidFill>
                  <a:srgbClr val="0070C0"/>
                </a:solidFill>
                <a:latin typeface="Arial" panose="020B0604020202020204" pitchFamily="34" charset="0"/>
                <a:cs typeface="Arial" panose="020B0604020202020204" pitchFamily="34" charset="0"/>
              </a:rPr>
              <a:t>FINANCIAL SUSTAINABILITY (PROFIT) </a:t>
            </a:r>
            <a:endParaRPr lang="en-US" sz="2800" dirty="0">
              <a:solidFill>
                <a:srgbClr val="0070C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1799573" y="1143000"/>
            <a:ext cx="8534400" cy="5029200"/>
          </a:xfrm>
        </p:spPr>
        <p:txBody>
          <a:bodyPr>
            <a:normAutofit/>
          </a:bodyPr>
          <a:lstStyle/>
          <a:p>
            <a:pPr marL="876300" indent="-457200">
              <a:lnSpc>
                <a:spcPct val="80000"/>
              </a:lnSpc>
              <a:buFont typeface="Wingdings" pitchFamily="2" charset="2"/>
              <a:buChar char="q"/>
            </a:pPr>
            <a:endParaRPr lang="en-US" sz="3200" dirty="0">
              <a:latin typeface="Baskerville Old Face" pitchFamily="18" charset="0"/>
              <a:cs typeface="Aharoni" pitchFamily="2" charset="-79"/>
            </a:endParaRPr>
          </a:p>
          <a:p>
            <a:pPr marL="1283208" lvl="2" indent="-342900">
              <a:lnSpc>
                <a:spcPct val="80000"/>
              </a:lnSpc>
              <a:buFont typeface="Wingdings" panose="05000000000000000000" pitchFamily="2" charset="2"/>
              <a:buChar char="q"/>
            </a:pPr>
            <a:endParaRPr lang="en-US" b="1" dirty="0">
              <a:solidFill>
                <a:srgbClr val="0070C0"/>
              </a:solidFill>
              <a:latin typeface="+mj-lt"/>
              <a:cs typeface="Aharoni" pitchFamily="2" charset="-79"/>
            </a:endParaRPr>
          </a:p>
          <a:p>
            <a:pPr marL="419100" indent="0">
              <a:lnSpc>
                <a:spcPct val="80000"/>
              </a:lnSpc>
              <a:buNone/>
            </a:pPr>
            <a:endParaRPr lang="en-US" sz="3200" b="1" dirty="0">
              <a:solidFill>
                <a:srgbClr val="0070C0"/>
              </a:solidFill>
              <a:latin typeface="Baskerville Old Face" pitchFamily="18" charset="0"/>
              <a:cs typeface="Aharoni" pitchFamily="2" charset="-79"/>
            </a:endParaRPr>
          </a:p>
          <a:p>
            <a:pPr marL="876300" indent="-457200">
              <a:lnSpc>
                <a:spcPct val="80000"/>
              </a:lnSpc>
              <a:buFont typeface="Wingdings" pitchFamily="2" charset="2"/>
              <a:buChar char="q"/>
            </a:pPr>
            <a:endParaRPr lang="en-US" b="1" dirty="0">
              <a:solidFill>
                <a:srgbClr val="0070C0"/>
              </a:solidFill>
              <a:latin typeface="Baskerville Old Face" pitchFamily="18" charset="0"/>
              <a:cs typeface="Aharoni" pitchFamily="2" charset="-79"/>
            </a:endParaRPr>
          </a:p>
          <a:p>
            <a:pPr marL="876300" indent="-457200">
              <a:lnSpc>
                <a:spcPct val="80000"/>
              </a:lnSpc>
              <a:buFont typeface="Wingdings" pitchFamily="2" charset="2"/>
              <a:buChar char="q"/>
            </a:pPr>
            <a:endParaRPr lang="en-US" sz="3200" b="1" dirty="0">
              <a:solidFill>
                <a:srgbClr val="0070C0"/>
              </a:solidFill>
              <a:latin typeface="Baskerville Old Face" pitchFamily="18" charset="0"/>
              <a:cs typeface="Aharoni" pitchFamily="2" charset="-79"/>
            </a:endParaRPr>
          </a:p>
        </p:txBody>
      </p:sp>
      <p:sp>
        <p:nvSpPr>
          <p:cNvPr id="2" name="Date Placeholder 1"/>
          <p:cNvSpPr>
            <a:spLocks noGrp="1"/>
          </p:cNvSpPr>
          <p:nvPr>
            <p:ph type="dt" sz="half" idx="10"/>
          </p:nvPr>
        </p:nvSpPr>
        <p:spPr/>
        <p:txBody>
          <a:bodyPr/>
          <a:lstStyle/>
          <a:p>
            <a:fld id="{D06110FF-2389-A045-99EE-B0AC718A10E4}" type="datetime1">
              <a:rPr lang="en-US" smtClean="0"/>
              <a:t>3/16/21</a:t>
            </a:fld>
            <a:endParaRPr lang="en-US" dirty="0"/>
          </a:p>
        </p:txBody>
      </p:sp>
      <p:sp>
        <p:nvSpPr>
          <p:cNvPr id="6" name="Slide Number Placeholder 5"/>
          <p:cNvSpPr>
            <a:spLocks noGrp="1"/>
          </p:cNvSpPr>
          <p:nvPr>
            <p:ph type="sldNum" sz="quarter" idx="12"/>
          </p:nvPr>
        </p:nvSpPr>
        <p:spPr/>
        <p:txBody>
          <a:bodyPr>
            <a:normAutofit/>
          </a:bodyPr>
          <a:lstStyle/>
          <a:p>
            <a:fld id="{4C04C437-F30F-4C6B-946B-1AFFD86D9AE2}" type="slidenum">
              <a:rPr lang="en-US" smtClean="0"/>
              <a:pPr/>
              <a:t>9</a:t>
            </a:fld>
            <a:endParaRPr lang="en-US" dirty="0"/>
          </a:p>
        </p:txBody>
      </p:sp>
      <p:sp>
        <p:nvSpPr>
          <p:cNvPr id="7" name="Rectangle 6"/>
          <p:cNvSpPr/>
          <p:nvPr/>
        </p:nvSpPr>
        <p:spPr>
          <a:xfrm>
            <a:off x="2514600" y="1143000"/>
            <a:ext cx="7467600" cy="812530"/>
          </a:xfrm>
          <a:prstGeom prst="rect">
            <a:avLst/>
          </a:prstGeom>
        </p:spPr>
        <p:txBody>
          <a:bodyPr wrap="square">
            <a:spAutoFit/>
          </a:bodyPr>
          <a:lstStyle/>
          <a:p>
            <a:pPr marL="1002220" lvl="2" indent="-342900">
              <a:spcBef>
                <a:spcPct val="0"/>
              </a:spcBef>
              <a:buFont typeface="Wingdings" pitchFamily="2" charset="2"/>
              <a:buChar char="q"/>
              <a:defRPr/>
            </a:pPr>
            <a:endParaRPr lang="en-US" b="1" dirty="0">
              <a:latin typeface="Arial Black" pitchFamily="34" charset="0"/>
              <a:cs typeface="Aharoni" pitchFamily="2" charset="-79"/>
            </a:endParaRPr>
          </a:p>
          <a:p>
            <a:pPr marL="939800" lvl="2">
              <a:lnSpc>
                <a:spcPct val="80000"/>
              </a:lnSpc>
              <a:defRPr/>
            </a:pPr>
            <a:br>
              <a:rPr lang="en-US" sz="2400" b="1" dirty="0">
                <a:latin typeface="+mj-lt"/>
                <a:cs typeface="Aharoni" pitchFamily="2" charset="-79"/>
              </a:rPr>
            </a:br>
            <a:endParaRPr lang="en-US" sz="1200" dirty="0">
              <a:latin typeface="Arial Black" pitchFamily="34" charset="0"/>
              <a:cs typeface="Aharoni" pitchFamily="2" charset="-79"/>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66" y="859085"/>
            <a:ext cx="11913704" cy="5456908"/>
          </a:xfrm>
          <a:prstGeom prst="rect">
            <a:avLst/>
          </a:prstGeom>
          <a:solidFill>
            <a:schemeClr val="accent2">
              <a:lumMod val="20000"/>
              <a:lumOff val="80000"/>
            </a:schemeClr>
          </a:solidFill>
          <a:ln>
            <a:noFill/>
          </a:ln>
          <a:effectLst>
            <a:outerShdw blurRad="292100" dist="139700" dir="2700000" algn="tl" rotWithShape="0">
              <a:srgbClr val="333333">
                <a:alpha val="65000"/>
              </a:srgbClr>
            </a:outerShdw>
          </a:effectLst>
          <a:extLst/>
        </p:spPr>
      </p:pic>
    </p:spTree>
    <p:extLst>
      <p:ext uri="{BB962C8B-B14F-4D97-AF65-F5344CB8AC3E}">
        <p14:creationId xmlns:p14="http://schemas.microsoft.com/office/powerpoint/2010/main" val="16618248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1">
            <a:extLst>
              <a:ext uri="{FF2B5EF4-FFF2-40B4-BE49-F238E27FC236}">
                <a16:creationId xmlns:a16="http://schemas.microsoft.com/office/drawing/2014/main" id="{5FD09550-B685-6C4A-AB58-CF6B1B40DD89}"/>
              </a:ext>
            </a:extLst>
          </p:cNvPr>
          <p:cNvSpPr txBox="1">
            <a:spLocks noChangeArrowheads="1"/>
          </p:cNvSpPr>
          <p:nvPr/>
        </p:nvSpPr>
        <p:spPr bwMode="auto">
          <a:xfrm>
            <a:off x="-40482" y="0"/>
            <a:ext cx="7389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dirty="0">
                <a:solidFill>
                  <a:srgbClr val="006BAA"/>
                </a:solidFill>
                <a:latin typeface="Futura-Bold" panose="020B0602020204020303" pitchFamily="34" charset="-79"/>
              </a:rPr>
              <a:t>Examples</a:t>
            </a:r>
          </a:p>
        </p:txBody>
      </p:sp>
      <p:sp>
        <p:nvSpPr>
          <p:cNvPr id="29699" name="AutoShape 3">
            <a:extLst>
              <a:ext uri="{FF2B5EF4-FFF2-40B4-BE49-F238E27FC236}">
                <a16:creationId xmlns:a16="http://schemas.microsoft.com/office/drawing/2014/main" id="{A4C11070-A9C9-5F4A-958A-2059F245A6F7}"/>
              </a:ext>
            </a:extLst>
          </p:cNvPr>
          <p:cNvSpPr>
            <a:spLocks noChangeArrowheads="1"/>
          </p:cNvSpPr>
          <p:nvPr/>
        </p:nvSpPr>
        <p:spPr bwMode="auto">
          <a:xfrm>
            <a:off x="377687" y="882375"/>
            <a:ext cx="8199783" cy="5478670"/>
          </a:xfrm>
          <a:prstGeom prst="roundRect">
            <a:avLst>
              <a:gd name="adj" fmla="val 16667"/>
            </a:avLst>
          </a:prstGeom>
          <a:solidFill>
            <a:schemeClr val="accent6">
              <a:lumMod val="40000"/>
              <a:lumOff val="60000"/>
            </a:schemeClr>
          </a:solidFill>
          <a:ln w="9525">
            <a:noFill/>
            <a:round/>
            <a:headEnd/>
            <a:tailEnd/>
          </a:ln>
        </p:spPr>
        <p:txBody>
          <a:bodyPr tIns="91440" bIns="91440"/>
          <a:lstStyle/>
          <a:p>
            <a:pPr marL="342900" indent="-342900">
              <a:buFont typeface="Wingdings" panose="05000000000000000000" pitchFamily="2" charset="2"/>
              <a:buChar char="v"/>
              <a:defRPr/>
            </a:pPr>
            <a:r>
              <a:rPr lang="en-US" altLang="en-US" dirty="0">
                <a:solidFill>
                  <a:srgbClr val="000000"/>
                </a:solidFill>
                <a:latin typeface="Helvetica Neue"/>
              </a:rPr>
              <a:t>Email the Macro Dreams Customer Response Department: </a:t>
            </a:r>
            <a:r>
              <a:rPr lang="en-US" altLang="en-US" dirty="0">
                <a:solidFill>
                  <a:srgbClr val="000000"/>
                </a:solidFill>
                <a:latin typeface="Helvetica Neue"/>
                <a:hlinkClick r:id="rId3"/>
              </a:rPr>
              <a:t>customers@md.info </a:t>
            </a:r>
            <a:r>
              <a:rPr lang="en-US" altLang="en-US" dirty="0">
                <a:solidFill>
                  <a:srgbClr val="000000"/>
                </a:solidFill>
                <a:latin typeface="Helvetica Neue"/>
              </a:rPr>
              <a:t>	</a:t>
            </a:r>
          </a:p>
          <a:p>
            <a:pPr marL="342900" indent="-342900">
              <a:buFont typeface="Wingdings" panose="05000000000000000000" pitchFamily="2" charset="2"/>
              <a:buChar char="v"/>
              <a:defRPr/>
            </a:pPr>
            <a:endParaRPr lang="en-US" altLang="en-US" dirty="0">
              <a:solidFill>
                <a:srgbClr val="000000"/>
              </a:solidFill>
              <a:latin typeface="Helvetica Neue"/>
            </a:endParaRPr>
          </a:p>
          <a:p>
            <a:pPr marL="342900" indent="-342900">
              <a:buFont typeface="Wingdings" panose="05000000000000000000" pitchFamily="2" charset="2"/>
              <a:buChar char="v"/>
              <a:defRPr/>
            </a:pPr>
            <a:r>
              <a:rPr lang="en-US" altLang="en-US" dirty="0">
                <a:solidFill>
                  <a:srgbClr val="000000"/>
                </a:solidFill>
                <a:latin typeface="Helvetica Neue"/>
              </a:rPr>
              <a:t>Call the 3</a:t>
            </a:r>
            <a:r>
              <a:rPr lang="en-US" altLang="en-US" baseline="30000" dirty="0">
                <a:solidFill>
                  <a:srgbClr val="000000"/>
                </a:solidFill>
                <a:latin typeface="Helvetica Neue"/>
              </a:rPr>
              <a:t>rd</a:t>
            </a:r>
            <a:r>
              <a:rPr lang="en-US" altLang="en-US" dirty="0">
                <a:solidFill>
                  <a:srgbClr val="000000"/>
                </a:solidFill>
                <a:latin typeface="Helvetica Neue"/>
              </a:rPr>
              <a:t> party/Agent Customer Response Line: 555-555-555 </a:t>
            </a:r>
          </a:p>
          <a:p>
            <a:pPr marL="342900" indent="-342900">
              <a:buFont typeface="Wingdings" panose="05000000000000000000" pitchFamily="2" charset="2"/>
              <a:buChar char="v"/>
              <a:defRPr/>
            </a:pPr>
            <a:endParaRPr lang="en-US" altLang="en-US" dirty="0">
              <a:solidFill>
                <a:srgbClr val="000000"/>
              </a:solidFill>
              <a:latin typeface="Helvetica Neue"/>
            </a:endParaRPr>
          </a:p>
          <a:p>
            <a:pPr marL="342900" indent="-342900">
              <a:buFont typeface="Wingdings" panose="05000000000000000000" pitchFamily="2" charset="2"/>
              <a:buChar char="v"/>
              <a:defRPr/>
            </a:pPr>
            <a:r>
              <a:rPr lang="en-US" altLang="en-US" dirty="0">
                <a:solidFill>
                  <a:srgbClr val="000000"/>
                </a:solidFill>
                <a:latin typeface="Helvetica Neue"/>
              </a:rPr>
              <a:t>Call the Macro Dreams Customer Response Line: 555-555-555</a:t>
            </a:r>
          </a:p>
          <a:p>
            <a:pPr marL="342900" indent="-342900">
              <a:buFont typeface="Wingdings" panose="05000000000000000000" pitchFamily="2" charset="2"/>
              <a:buChar char="v"/>
              <a:defRPr/>
            </a:pPr>
            <a:endParaRPr lang="en-US" altLang="en-US" dirty="0">
              <a:solidFill>
                <a:srgbClr val="000000"/>
              </a:solidFill>
              <a:latin typeface="Helvetica Neue"/>
            </a:endParaRPr>
          </a:p>
          <a:p>
            <a:pPr marL="342900" indent="-342900">
              <a:buFont typeface="Wingdings" panose="05000000000000000000" pitchFamily="2" charset="2"/>
              <a:buChar char="v"/>
              <a:defRPr/>
            </a:pPr>
            <a:r>
              <a:rPr lang="en-US" altLang="en-US" dirty="0">
                <a:solidFill>
                  <a:srgbClr val="000000"/>
                </a:solidFill>
                <a:latin typeface="Helvetica Neue"/>
              </a:rPr>
              <a:t>Send an SMS to the Macro Dreams Customer Response Line: 555-555-555</a:t>
            </a:r>
          </a:p>
          <a:p>
            <a:pPr marL="342900" indent="-342900">
              <a:buFont typeface="Wingdings" panose="05000000000000000000" pitchFamily="2" charset="2"/>
              <a:buChar char="v"/>
              <a:defRPr/>
            </a:pPr>
            <a:endParaRPr lang="en-US" altLang="en-US" dirty="0">
              <a:solidFill>
                <a:srgbClr val="000000"/>
              </a:solidFill>
              <a:latin typeface="Helvetica Neue"/>
            </a:endParaRPr>
          </a:p>
          <a:p>
            <a:pPr marL="342900" indent="-342900">
              <a:buFont typeface="Wingdings" panose="05000000000000000000" pitchFamily="2" charset="2"/>
              <a:buChar char="v"/>
              <a:defRPr/>
            </a:pPr>
            <a:r>
              <a:rPr lang="en-US" altLang="en-US" dirty="0">
                <a:solidFill>
                  <a:srgbClr val="000000"/>
                </a:solidFill>
                <a:latin typeface="Helvetica Neue"/>
              </a:rPr>
              <a:t>Leave a comment card in the Suggestion Box at your branch</a:t>
            </a:r>
          </a:p>
          <a:p>
            <a:pPr marL="342900" indent="-342900">
              <a:buFont typeface="Wingdings" panose="05000000000000000000" pitchFamily="2" charset="2"/>
              <a:buChar char="v"/>
              <a:defRPr/>
            </a:pPr>
            <a:endParaRPr lang="en-US" altLang="en-US" dirty="0">
              <a:solidFill>
                <a:srgbClr val="000000"/>
              </a:solidFill>
              <a:latin typeface="Helvetica Neue"/>
            </a:endParaRPr>
          </a:p>
          <a:p>
            <a:pPr marL="342900" indent="-342900">
              <a:buFont typeface="Wingdings" panose="05000000000000000000" pitchFamily="2" charset="2"/>
              <a:buChar char="v"/>
              <a:defRPr/>
            </a:pPr>
            <a:r>
              <a:rPr lang="en-US" altLang="en-US" dirty="0">
                <a:solidFill>
                  <a:srgbClr val="000000"/>
                </a:solidFill>
                <a:latin typeface="Helvetica Neue"/>
              </a:rPr>
              <a:t>Visit a Customer Service Desk.  Call for locations: 555-555-555</a:t>
            </a:r>
          </a:p>
          <a:p>
            <a:pPr eaLnBrk="1" hangingPunct="1">
              <a:defRPr/>
            </a:pPr>
            <a:endParaRPr lang="en-US" altLang="en-US" sz="2000" dirty="0">
              <a:solidFill>
                <a:srgbClr val="000000"/>
              </a:solidFill>
            </a:endParaRPr>
          </a:p>
          <a:p>
            <a:pPr eaLnBrk="1" hangingPunct="1">
              <a:defRPr/>
            </a:pPr>
            <a:r>
              <a:rPr lang="en-US" altLang="en-US" sz="2000" dirty="0">
                <a:solidFill>
                  <a:srgbClr val="000000"/>
                </a:solidFill>
              </a:rPr>
              <a:t>					</a:t>
            </a:r>
          </a:p>
        </p:txBody>
      </p:sp>
      <p:sp>
        <p:nvSpPr>
          <p:cNvPr id="22531" name="Picture 7">
            <a:extLst>
              <a:ext uri="{FF2B5EF4-FFF2-40B4-BE49-F238E27FC236}">
                <a16:creationId xmlns:a16="http://schemas.microsoft.com/office/drawing/2014/main" id="{565E5086-7E27-A740-A784-902119EE1B0B}"/>
              </a:ext>
            </a:extLst>
          </p:cNvPr>
          <p:cNvSpPr>
            <a:spLocks noChangeAspect="1" noChangeArrowheads="1"/>
          </p:cNvSpPr>
          <p:nvPr/>
        </p:nvSpPr>
        <p:spPr bwMode="auto">
          <a:xfrm>
            <a:off x="2955925" y="1936750"/>
            <a:ext cx="6985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fr-FR" altLang="en-US">
              <a:solidFill>
                <a:srgbClr val="000000"/>
              </a:solidFill>
              <a:latin typeface="Arial" panose="020B0604020202020204" pitchFamily="34" charset="0"/>
            </a:endParaRPr>
          </a:p>
        </p:txBody>
      </p:sp>
      <p:pic>
        <p:nvPicPr>
          <p:cNvPr id="22532" name="Picture 2" descr="C:\Users\nwalle\AppData\Local\Microsoft\Windows\Temporary Internet Files\Content.IE5\385CJE2Y\set-simple-phone-icon-vector-illustration-43117082[1].jpg">
            <a:extLst>
              <a:ext uri="{FF2B5EF4-FFF2-40B4-BE49-F238E27FC236}">
                <a16:creationId xmlns:a16="http://schemas.microsoft.com/office/drawing/2014/main" id="{2E8C1FD0-A297-2D46-9F18-287122C8A9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3602" y="2123178"/>
            <a:ext cx="2689225"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497518"/>
      </p:ext>
    </p:extLst>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1">
            <a:extLst>
              <a:ext uri="{FF2B5EF4-FFF2-40B4-BE49-F238E27FC236}">
                <a16:creationId xmlns:a16="http://schemas.microsoft.com/office/drawing/2014/main" id="{0C727599-4970-3449-9561-74D4FA9F8B3A}"/>
              </a:ext>
            </a:extLst>
          </p:cNvPr>
          <p:cNvSpPr txBox="1">
            <a:spLocks noChangeArrowheads="1"/>
          </p:cNvSpPr>
          <p:nvPr/>
        </p:nvSpPr>
        <p:spPr bwMode="auto">
          <a:xfrm>
            <a:off x="768696" y="905221"/>
            <a:ext cx="8813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i="1" dirty="0"/>
              <a:t>Smart Campaign research indicates that clients are not aware of communications channels for complaints, grievances, and queries, or lack such options all together</a:t>
            </a:r>
          </a:p>
        </p:txBody>
      </p:sp>
      <p:sp>
        <p:nvSpPr>
          <p:cNvPr id="24578" name="Title 1">
            <a:extLst>
              <a:ext uri="{FF2B5EF4-FFF2-40B4-BE49-F238E27FC236}">
                <a16:creationId xmlns:a16="http://schemas.microsoft.com/office/drawing/2014/main" id="{7323411F-F137-C841-840E-9DBC125847D9}"/>
              </a:ext>
            </a:extLst>
          </p:cNvPr>
          <p:cNvSpPr txBox="1">
            <a:spLocks/>
          </p:cNvSpPr>
          <p:nvPr/>
        </p:nvSpPr>
        <p:spPr bwMode="auto">
          <a:xfrm>
            <a:off x="129208" y="129277"/>
            <a:ext cx="91059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400" b="1" dirty="0">
                <a:solidFill>
                  <a:srgbClr val="006BAA"/>
                </a:solidFill>
                <a:latin typeface="Futura-Bold" panose="020B0602020204020303" pitchFamily="34" charset="-79"/>
              </a:rPr>
              <a:t>Surveys indicate clients don’t know how to complain</a:t>
            </a:r>
          </a:p>
        </p:txBody>
      </p:sp>
      <p:graphicFrame>
        <p:nvGraphicFramePr>
          <p:cNvPr id="24579" name="Chart 3">
            <a:extLst>
              <a:ext uri="{FF2B5EF4-FFF2-40B4-BE49-F238E27FC236}">
                <a16:creationId xmlns:a16="http://schemas.microsoft.com/office/drawing/2014/main" id="{33C1E667-3EF3-E643-8B69-638FFE8AA71F}"/>
              </a:ext>
            </a:extLst>
          </p:cNvPr>
          <p:cNvGraphicFramePr>
            <a:graphicFrameLocks/>
          </p:cNvGraphicFramePr>
          <p:nvPr>
            <p:extLst>
              <p:ext uri="{D42A27DB-BD31-4B8C-83A1-F6EECF244321}">
                <p14:modId xmlns:p14="http://schemas.microsoft.com/office/powerpoint/2010/main" val="3368252331"/>
              </p:ext>
            </p:extLst>
          </p:nvPr>
        </p:nvGraphicFramePr>
        <p:xfrm>
          <a:off x="129208" y="1757365"/>
          <a:ext cx="11688417" cy="4524166"/>
        </p:xfrm>
        <a:graphic>
          <a:graphicData uri="http://schemas.openxmlformats.org/presentationml/2006/ole">
            <mc:AlternateContent xmlns:mc="http://schemas.openxmlformats.org/markup-compatibility/2006">
              <mc:Choice xmlns:v="urn:schemas-microsoft-com:vml" Requires="v">
                <p:oleObj spid="_x0000_s66594" r:id="rId3" imgW="9283700" imgH="5264150" progId="Excel.Chart.8">
                  <p:embed/>
                </p:oleObj>
              </mc:Choice>
              <mc:Fallback>
                <p:oleObj r:id="rId3" imgW="9283700" imgH="5264150" progId="Excel.Chart.8">
                  <p:embed/>
                  <p:pic>
                    <p:nvPicPr>
                      <p:cNvPr id="24579" name="Chart 3">
                        <a:extLst>
                          <a:ext uri="{FF2B5EF4-FFF2-40B4-BE49-F238E27FC236}">
                            <a16:creationId xmlns:a16="http://schemas.microsoft.com/office/drawing/2014/main" id="{33C1E667-3EF3-E643-8B69-638FFE8AA71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08" y="1757365"/>
                        <a:ext cx="11688417" cy="4524166"/>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5416422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1">
            <a:extLst>
              <a:ext uri="{FF2B5EF4-FFF2-40B4-BE49-F238E27FC236}">
                <a16:creationId xmlns:a16="http://schemas.microsoft.com/office/drawing/2014/main" id="{BB077103-C78F-2248-AC93-BA0F4139CAC0}"/>
              </a:ext>
            </a:extLst>
          </p:cNvPr>
          <p:cNvSpPr txBox="1">
            <a:spLocks noChangeArrowheads="1"/>
          </p:cNvSpPr>
          <p:nvPr/>
        </p:nvSpPr>
        <p:spPr bwMode="auto">
          <a:xfrm>
            <a:off x="361191" y="843757"/>
            <a:ext cx="881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n-US" sz="2400" i="1" dirty="0"/>
              <a:t>Of clients who have had reason to complain, many do not do so</a:t>
            </a:r>
          </a:p>
        </p:txBody>
      </p:sp>
      <p:sp>
        <p:nvSpPr>
          <p:cNvPr id="25602" name="Title 1">
            <a:extLst>
              <a:ext uri="{FF2B5EF4-FFF2-40B4-BE49-F238E27FC236}">
                <a16:creationId xmlns:a16="http://schemas.microsoft.com/office/drawing/2014/main" id="{8500B6B3-5E6B-0A45-88A7-521AB9F7DA7A}"/>
              </a:ext>
            </a:extLst>
          </p:cNvPr>
          <p:cNvSpPr txBox="1">
            <a:spLocks/>
          </p:cNvSpPr>
          <p:nvPr/>
        </p:nvSpPr>
        <p:spPr bwMode="auto">
          <a:xfrm>
            <a:off x="69091" y="245268"/>
            <a:ext cx="91059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800" b="1" dirty="0">
                <a:solidFill>
                  <a:srgbClr val="006BAA"/>
                </a:solidFill>
                <a:latin typeface="Futura-Bold" panose="020B0602020204020303" pitchFamily="34" charset="-79"/>
              </a:rPr>
              <a:t>It’s not that clients don’t have complaints</a:t>
            </a:r>
          </a:p>
        </p:txBody>
      </p:sp>
      <p:graphicFrame>
        <p:nvGraphicFramePr>
          <p:cNvPr id="25603" name="Chart 4">
            <a:extLst>
              <a:ext uri="{FF2B5EF4-FFF2-40B4-BE49-F238E27FC236}">
                <a16:creationId xmlns:a16="http://schemas.microsoft.com/office/drawing/2014/main" id="{12E7702D-8228-D046-B132-31277B70975C}"/>
              </a:ext>
            </a:extLst>
          </p:cNvPr>
          <p:cNvGraphicFramePr>
            <a:graphicFrameLocks/>
          </p:cNvGraphicFramePr>
          <p:nvPr>
            <p:extLst>
              <p:ext uri="{D42A27DB-BD31-4B8C-83A1-F6EECF244321}">
                <p14:modId xmlns:p14="http://schemas.microsoft.com/office/powerpoint/2010/main" val="2185776719"/>
              </p:ext>
            </p:extLst>
          </p:nvPr>
        </p:nvGraphicFramePr>
        <p:xfrm>
          <a:off x="0" y="1619252"/>
          <a:ext cx="8318225" cy="4543010"/>
        </p:xfrm>
        <a:graphic>
          <a:graphicData uri="http://schemas.openxmlformats.org/presentationml/2006/ole">
            <mc:AlternateContent xmlns:mc="http://schemas.openxmlformats.org/markup-compatibility/2006">
              <mc:Choice xmlns:v="urn:schemas-microsoft-com:vml" Requires="v">
                <p:oleObj spid="_x0000_s68642" r:id="rId4" imgW="5302250" imgH="5264150" progId="Excel.Chart.8">
                  <p:embed/>
                </p:oleObj>
              </mc:Choice>
              <mc:Fallback>
                <p:oleObj r:id="rId4" imgW="5302250" imgH="5264150" progId="Excel.Chart.8">
                  <p:embed/>
                  <p:pic>
                    <p:nvPicPr>
                      <p:cNvPr id="25603" name="Chart 4">
                        <a:extLst>
                          <a:ext uri="{FF2B5EF4-FFF2-40B4-BE49-F238E27FC236}">
                            <a16:creationId xmlns:a16="http://schemas.microsoft.com/office/drawing/2014/main" id="{12E7702D-8228-D046-B132-31277B70975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19252"/>
                        <a:ext cx="8318225" cy="4543010"/>
                      </a:xfrm>
                      <a:prstGeom prst="rect">
                        <a:avLst/>
                      </a:prstGeom>
                      <a:noFill/>
                      <a:ln>
                        <a:noFill/>
                      </a:ln>
                      <a:extLst/>
                    </p:spPr>
                  </p:pic>
                </p:oleObj>
              </mc:Fallback>
            </mc:AlternateContent>
          </a:graphicData>
        </a:graphic>
      </p:graphicFrame>
      <p:sp>
        <p:nvSpPr>
          <p:cNvPr id="25604" name="TextBox 5">
            <a:extLst>
              <a:ext uri="{FF2B5EF4-FFF2-40B4-BE49-F238E27FC236}">
                <a16:creationId xmlns:a16="http://schemas.microsoft.com/office/drawing/2014/main" id="{B8BCB9BE-B47B-304F-A81C-54D291AE0393}"/>
              </a:ext>
            </a:extLst>
          </p:cNvPr>
          <p:cNvSpPr txBox="1">
            <a:spLocks noChangeArrowheads="1"/>
          </p:cNvSpPr>
          <p:nvPr/>
        </p:nvSpPr>
        <p:spPr bwMode="auto">
          <a:xfrm>
            <a:off x="8318225" y="1619252"/>
            <a:ext cx="3421063"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ja-JP" altLang="en-US" sz="2400"/>
              <a:t>“</a:t>
            </a:r>
            <a:r>
              <a:rPr lang="en-US" altLang="ja-JP" sz="2400" dirty="0"/>
              <a:t>It is so expensive to complain, then sometimes it has no use.</a:t>
            </a:r>
            <a:r>
              <a:rPr lang="ja-JP" altLang="en-US" sz="2400"/>
              <a:t>”</a:t>
            </a:r>
            <a:r>
              <a:rPr lang="en-US" altLang="ja-JP" sz="2400" dirty="0"/>
              <a:t> – Woman, Telavi, Georgia</a:t>
            </a:r>
          </a:p>
          <a:p>
            <a:pPr eaLnBrk="1" hangingPunct="1"/>
            <a:endParaRPr lang="en-US" altLang="en-US" sz="2400" dirty="0"/>
          </a:p>
          <a:p>
            <a:pPr eaLnBrk="1" hangingPunct="1"/>
            <a:r>
              <a:rPr lang="ja-JP" altLang="en-US" sz="2400"/>
              <a:t>“</a:t>
            </a:r>
            <a:r>
              <a:rPr lang="en-US" altLang="ja-JP" sz="2400" dirty="0"/>
              <a:t>If you go to complain to [the MFP] office, or elsewhere, you won</a:t>
            </a:r>
            <a:r>
              <a:rPr lang="ja-JP" altLang="en-US" sz="2400"/>
              <a:t>’</a:t>
            </a:r>
            <a:r>
              <a:rPr lang="en-US" altLang="ja-JP" sz="2400" dirty="0"/>
              <a:t>t get another loan.</a:t>
            </a:r>
            <a:r>
              <a:rPr lang="ja-JP" altLang="en-US" sz="2400"/>
              <a:t>”</a:t>
            </a:r>
            <a:r>
              <a:rPr lang="en-US" altLang="ja-JP" sz="2400" dirty="0"/>
              <a:t> </a:t>
            </a:r>
          </a:p>
          <a:p>
            <a:pPr eaLnBrk="1" hangingPunct="1"/>
            <a:r>
              <a:rPr lang="en-US" altLang="en-US" sz="2400" dirty="0"/>
              <a:t>– Man, </a:t>
            </a:r>
            <a:r>
              <a:rPr lang="en-US" altLang="en-US" sz="2400" dirty="0" err="1"/>
              <a:t>Parakou</a:t>
            </a:r>
            <a:r>
              <a:rPr lang="en-US" altLang="en-US" sz="2400" dirty="0"/>
              <a:t>, Benin</a:t>
            </a:r>
          </a:p>
          <a:p>
            <a:pPr eaLnBrk="1" hangingPunct="1"/>
            <a:endParaRPr lang="en-US" altLang="en-US" sz="2400" dirty="0"/>
          </a:p>
        </p:txBody>
      </p:sp>
    </p:spTree>
    <p:extLst>
      <p:ext uri="{BB962C8B-B14F-4D97-AF65-F5344CB8AC3E}">
        <p14:creationId xmlns:p14="http://schemas.microsoft.com/office/powerpoint/2010/main" val="420244978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a:extLst>
              <a:ext uri="{FF2B5EF4-FFF2-40B4-BE49-F238E27FC236}">
                <a16:creationId xmlns:a16="http://schemas.microsoft.com/office/drawing/2014/main" id="{4957D8D5-15ED-464A-8121-DFE7D45F4B89}"/>
              </a:ext>
            </a:extLst>
          </p:cNvPr>
          <p:cNvSpPr txBox="1">
            <a:spLocks noChangeArrowheads="1"/>
          </p:cNvSpPr>
          <p:nvPr/>
        </p:nvSpPr>
        <p:spPr bwMode="auto">
          <a:xfrm>
            <a:off x="2514600" y="6248400"/>
            <a:ext cx="777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20000"/>
              </a:spcBef>
              <a:buClr>
                <a:srgbClr val="23489F"/>
              </a:buClr>
              <a:buFont typeface="Times" pitchFamily="2" charset="0"/>
              <a:buNone/>
            </a:pPr>
            <a:endParaRPr lang="es-CO" altLang="en-US" sz="2800" b="1">
              <a:solidFill>
                <a:srgbClr val="000000"/>
              </a:solidFill>
              <a:latin typeface="Georgia" panose="02040502050405020303" pitchFamily="18" charset="0"/>
            </a:endParaRPr>
          </a:p>
        </p:txBody>
      </p:sp>
      <p:sp>
        <p:nvSpPr>
          <p:cNvPr id="5" name="Rectangle 2">
            <a:extLst>
              <a:ext uri="{FF2B5EF4-FFF2-40B4-BE49-F238E27FC236}">
                <a16:creationId xmlns:a16="http://schemas.microsoft.com/office/drawing/2014/main" id="{1C8B578E-1E93-A146-9E40-8FAEF5FBA0B1}"/>
              </a:ext>
            </a:extLst>
          </p:cNvPr>
          <p:cNvSpPr txBox="1">
            <a:spLocks noChangeArrowheads="1"/>
          </p:cNvSpPr>
          <p:nvPr/>
        </p:nvSpPr>
        <p:spPr bwMode="auto">
          <a:xfrm>
            <a:off x="1771650" y="0"/>
            <a:ext cx="889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fr-FR" altLang="en-US" sz="2800" b="1">
              <a:solidFill>
                <a:srgbClr val="006BAA"/>
              </a:solidFill>
              <a:latin typeface="Helvetica Neue" panose="02000503000000020004" pitchFamily="2" charset="0"/>
            </a:endParaRPr>
          </a:p>
        </p:txBody>
      </p:sp>
      <p:sp>
        <p:nvSpPr>
          <p:cNvPr id="27651" name="Title 1">
            <a:extLst>
              <a:ext uri="{FF2B5EF4-FFF2-40B4-BE49-F238E27FC236}">
                <a16:creationId xmlns:a16="http://schemas.microsoft.com/office/drawing/2014/main" id="{3A0E9CC7-60F5-BD42-BD28-996A56B145D6}"/>
              </a:ext>
            </a:extLst>
          </p:cNvPr>
          <p:cNvSpPr txBox="1">
            <a:spLocks/>
          </p:cNvSpPr>
          <p:nvPr/>
        </p:nvSpPr>
        <p:spPr bwMode="auto">
          <a:xfrm>
            <a:off x="0" y="209743"/>
            <a:ext cx="91059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800" b="1" dirty="0">
                <a:solidFill>
                  <a:srgbClr val="006BAA"/>
                </a:solidFill>
                <a:latin typeface="Futura-Bold" panose="020B0602020204020303" pitchFamily="34" charset="-79"/>
              </a:rPr>
              <a:t>Mechanism for Complaints Resolution</a:t>
            </a:r>
          </a:p>
        </p:txBody>
      </p:sp>
      <p:sp>
        <p:nvSpPr>
          <p:cNvPr id="14342" name="Rectangle 1">
            <a:extLst>
              <a:ext uri="{FF2B5EF4-FFF2-40B4-BE49-F238E27FC236}">
                <a16:creationId xmlns:a16="http://schemas.microsoft.com/office/drawing/2014/main" id="{23536E50-0568-0343-86C0-DF0BBB8BED5A}"/>
              </a:ext>
            </a:extLst>
          </p:cNvPr>
          <p:cNvSpPr>
            <a:spLocks noChangeArrowheads="1"/>
          </p:cNvSpPr>
          <p:nvPr/>
        </p:nvSpPr>
        <p:spPr bwMode="auto">
          <a:xfrm>
            <a:off x="327991" y="1491657"/>
            <a:ext cx="10267122" cy="4154984"/>
          </a:xfrm>
          <a:prstGeom prst="rect">
            <a:avLst/>
          </a:prstGeom>
          <a:noFill/>
          <a:ln>
            <a:noFill/>
          </a:ln>
          <a:extLst/>
        </p:spPr>
        <p:txBody>
          <a:bodyPr wrap="square">
            <a:spAutoFit/>
          </a:bodyPr>
          <a:lstStyle/>
          <a:p>
            <a:pPr algn="just" eaLnBrk="1" hangingPunct="1">
              <a:defRPr/>
            </a:pPr>
            <a:r>
              <a:rPr lang="en-US" sz="2400" b="1" dirty="0">
                <a:solidFill>
                  <a:srgbClr val="800000"/>
                </a:solidFill>
                <a:latin typeface="Helvetica Neue" charset="0"/>
                <a:ea typeface="ＭＳ Ｐゴシック" charset="0"/>
                <a:cs typeface="ＭＳ Ｐゴシック" charset="0"/>
              </a:rPr>
              <a:t>The Principle in Practice:</a:t>
            </a:r>
          </a:p>
          <a:p>
            <a:pPr algn="just" eaLnBrk="1" hangingPunct="1">
              <a:defRPr/>
            </a:pPr>
            <a:endParaRPr lang="en-US" sz="2400" b="1" i="1" dirty="0">
              <a:solidFill>
                <a:srgbClr val="99CC00"/>
              </a:solidFill>
              <a:latin typeface="Helvetica Neue" charset="0"/>
              <a:ea typeface="ＭＳ Ｐゴシック" charset="0"/>
              <a:cs typeface="ＭＳ Ｐゴシック" charset="0"/>
            </a:endParaRPr>
          </a:p>
          <a:p>
            <a:pPr algn="just" eaLnBrk="1" hangingPunct="1">
              <a:defRPr/>
            </a:pPr>
            <a:r>
              <a:rPr lang="en-US" sz="2400" dirty="0">
                <a:solidFill>
                  <a:srgbClr val="000000"/>
                </a:solidFill>
                <a:latin typeface="Helvetica Neue" charset="0"/>
                <a:ea typeface="ＭＳ Ｐゴシック" charset="0"/>
                <a:cs typeface="ＭＳ Ｐゴシック" charset="0"/>
              </a:rPr>
              <a:t>Providers have a mechanism for collecting, categorizing, analyzing, and responding to customer complaints in a timely manner. </a:t>
            </a:r>
          </a:p>
          <a:p>
            <a:pPr algn="just" eaLnBrk="1" hangingPunct="1">
              <a:defRPr/>
            </a:pPr>
            <a:endParaRPr lang="en-US" sz="2400" dirty="0">
              <a:solidFill>
                <a:srgbClr val="000000"/>
              </a:solidFill>
              <a:latin typeface="Helvetica Neue" charset="0"/>
              <a:ea typeface="ＭＳ Ｐゴシック" charset="0"/>
              <a:cs typeface="ＭＳ Ｐゴシック" charset="0"/>
            </a:endParaRPr>
          </a:p>
          <a:p>
            <a:pPr algn="just" eaLnBrk="1" hangingPunct="1">
              <a:defRPr/>
            </a:pPr>
            <a:r>
              <a:rPr lang="en-US" sz="2400" dirty="0">
                <a:solidFill>
                  <a:srgbClr val="000000"/>
                </a:solidFill>
                <a:latin typeface="Helvetica Neue" charset="0"/>
                <a:ea typeface="ＭＳ Ｐゴシック" charset="0"/>
                <a:cs typeface="ＭＳ Ｐゴシック" charset="0"/>
              </a:rPr>
              <a:t>The mechanism is incorporated into staff performance reviews and rewards and it is used to  improve product  and service quality. </a:t>
            </a:r>
          </a:p>
          <a:p>
            <a:pPr algn="just" eaLnBrk="1" hangingPunct="1">
              <a:defRPr/>
            </a:pPr>
            <a:endParaRPr lang="en-US" sz="2400" dirty="0">
              <a:solidFill>
                <a:srgbClr val="000000"/>
              </a:solidFill>
              <a:latin typeface="Helvetica Neue" charset="0"/>
              <a:ea typeface="ＭＳ Ｐゴシック" charset="0"/>
              <a:cs typeface="ＭＳ Ｐゴシック" charset="0"/>
            </a:endParaRPr>
          </a:p>
          <a:p>
            <a:pPr algn="just" eaLnBrk="1" hangingPunct="1">
              <a:defRPr/>
            </a:pPr>
            <a:r>
              <a:rPr lang="en-US" sz="2400" b="1" dirty="0">
                <a:solidFill>
                  <a:schemeClr val="accent6">
                    <a:lumMod val="50000"/>
                  </a:schemeClr>
                </a:solidFill>
                <a:latin typeface="Helvetica Neue" charset="0"/>
                <a:ea typeface="ＭＳ Ｐゴシック" charset="0"/>
                <a:cs typeface="ＭＳ Ｐゴシック" charset="0"/>
              </a:rPr>
              <a:t>Consider this:</a:t>
            </a:r>
          </a:p>
          <a:p>
            <a:pPr algn="just" eaLnBrk="1" hangingPunct="1">
              <a:defRPr/>
            </a:pPr>
            <a:r>
              <a:rPr lang="en-US" sz="2400" dirty="0">
                <a:solidFill>
                  <a:srgbClr val="000000"/>
                </a:solidFill>
                <a:latin typeface="Helvetica Neue" charset="0"/>
                <a:ea typeface="ＭＳ Ｐゴシック" charset="0"/>
                <a:cs typeface="ＭＳ Ｐゴシック" charset="0"/>
              </a:rPr>
              <a:t>Suggestions boxes and/or client satisfaction surveys are not substitutes for a complaint mechanism. </a:t>
            </a:r>
          </a:p>
        </p:txBody>
      </p:sp>
    </p:spTree>
    <p:extLst>
      <p:ext uri="{BB962C8B-B14F-4D97-AF65-F5344CB8AC3E}">
        <p14:creationId xmlns:p14="http://schemas.microsoft.com/office/powerpoint/2010/main" val="293585844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a:extLst>
              <a:ext uri="{FF2B5EF4-FFF2-40B4-BE49-F238E27FC236}">
                <a16:creationId xmlns:a16="http://schemas.microsoft.com/office/drawing/2014/main" id="{15EEEB33-5635-4448-A05B-554FED8BB61C}"/>
              </a:ext>
            </a:extLst>
          </p:cNvPr>
          <p:cNvSpPr txBox="1">
            <a:spLocks noChangeArrowheads="1"/>
          </p:cNvSpPr>
          <p:nvPr/>
        </p:nvSpPr>
        <p:spPr bwMode="auto">
          <a:xfrm>
            <a:off x="2514600" y="6248400"/>
            <a:ext cx="7772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spcBef>
                <a:spcPct val="20000"/>
              </a:spcBef>
              <a:buClr>
                <a:srgbClr val="23489F"/>
              </a:buClr>
              <a:buFont typeface="Times" pitchFamily="2" charset="0"/>
              <a:buNone/>
            </a:pPr>
            <a:endParaRPr lang="es-CO" altLang="en-US" sz="2800" b="1">
              <a:solidFill>
                <a:srgbClr val="000000"/>
              </a:solidFill>
              <a:latin typeface="Georgia" panose="02040502050405020303" pitchFamily="18" charset="0"/>
            </a:endParaRPr>
          </a:p>
        </p:txBody>
      </p:sp>
      <p:sp>
        <p:nvSpPr>
          <p:cNvPr id="5" name="Rectangle 2">
            <a:extLst>
              <a:ext uri="{FF2B5EF4-FFF2-40B4-BE49-F238E27FC236}">
                <a16:creationId xmlns:a16="http://schemas.microsoft.com/office/drawing/2014/main" id="{845FE83F-B443-8048-8639-D85522BD1005}"/>
              </a:ext>
            </a:extLst>
          </p:cNvPr>
          <p:cNvSpPr txBox="1">
            <a:spLocks noChangeArrowheads="1"/>
          </p:cNvSpPr>
          <p:nvPr/>
        </p:nvSpPr>
        <p:spPr bwMode="auto">
          <a:xfrm>
            <a:off x="1771650" y="0"/>
            <a:ext cx="88963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fr-FR" altLang="en-US" sz="2800" b="1">
              <a:solidFill>
                <a:srgbClr val="006BAA"/>
              </a:solidFill>
              <a:latin typeface="Helvetica Neue" panose="02000503000000020004" pitchFamily="2" charset="0"/>
            </a:endParaRPr>
          </a:p>
        </p:txBody>
      </p:sp>
      <p:sp>
        <p:nvSpPr>
          <p:cNvPr id="29699" name="Title 1">
            <a:extLst>
              <a:ext uri="{FF2B5EF4-FFF2-40B4-BE49-F238E27FC236}">
                <a16:creationId xmlns:a16="http://schemas.microsoft.com/office/drawing/2014/main" id="{8B67DE26-BE74-1B4B-8B6A-89EA228D58BE}"/>
              </a:ext>
            </a:extLst>
          </p:cNvPr>
          <p:cNvSpPr txBox="1">
            <a:spLocks/>
          </p:cNvSpPr>
          <p:nvPr/>
        </p:nvSpPr>
        <p:spPr bwMode="auto">
          <a:xfrm>
            <a:off x="91109" y="181480"/>
            <a:ext cx="91059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2800" b="1" dirty="0">
                <a:solidFill>
                  <a:srgbClr val="006BAA"/>
                </a:solidFill>
                <a:latin typeface="Futura-Bold" panose="020B0602020204020303" pitchFamily="34" charset="-79"/>
              </a:rPr>
              <a:t>Mechanism for Complaints Resolution</a:t>
            </a:r>
          </a:p>
        </p:txBody>
      </p:sp>
      <p:sp>
        <p:nvSpPr>
          <p:cNvPr id="29700" name="Content Placeholder 6">
            <a:extLst>
              <a:ext uri="{FF2B5EF4-FFF2-40B4-BE49-F238E27FC236}">
                <a16:creationId xmlns:a16="http://schemas.microsoft.com/office/drawing/2014/main" id="{93081543-E36D-B04A-BDB5-EB248DB3979B}"/>
              </a:ext>
            </a:extLst>
          </p:cNvPr>
          <p:cNvSpPr txBox="1">
            <a:spLocks/>
          </p:cNvSpPr>
          <p:nvPr/>
        </p:nvSpPr>
        <p:spPr bwMode="auto">
          <a:xfrm>
            <a:off x="2025650" y="3751263"/>
            <a:ext cx="82613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2800">
              <a:solidFill>
                <a:srgbClr val="000000"/>
              </a:solidFill>
              <a:latin typeface="Helvetica Neue" panose="02000503000000020004" pitchFamily="2" charset="0"/>
            </a:endParaRPr>
          </a:p>
          <a:p>
            <a:pPr algn="ctr"/>
            <a:endParaRPr lang="en-US" altLang="en-US" sz="2800">
              <a:solidFill>
                <a:srgbClr val="0069AA"/>
              </a:solidFill>
              <a:latin typeface="Helvetica Neue" panose="02000503000000020004" pitchFamily="2" charset="0"/>
            </a:endParaRPr>
          </a:p>
        </p:txBody>
      </p:sp>
      <p:sp>
        <p:nvSpPr>
          <p:cNvPr id="29701" name="Rectangle 1">
            <a:extLst>
              <a:ext uri="{FF2B5EF4-FFF2-40B4-BE49-F238E27FC236}">
                <a16:creationId xmlns:a16="http://schemas.microsoft.com/office/drawing/2014/main" id="{4445403D-488C-4749-9EAA-5DE53379C9F8}"/>
              </a:ext>
            </a:extLst>
          </p:cNvPr>
          <p:cNvSpPr>
            <a:spLocks noChangeArrowheads="1"/>
          </p:cNvSpPr>
          <p:nvPr/>
        </p:nvSpPr>
        <p:spPr bwMode="auto">
          <a:xfrm>
            <a:off x="576469" y="1087437"/>
            <a:ext cx="1040627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eaLnBrk="1" hangingPunct="1"/>
            <a:endParaRPr lang="en-US" altLang="en-US" sz="2800" b="1" dirty="0">
              <a:latin typeface="Helvetica Neue" panose="02000503000000020004" pitchFamily="2" charset="0"/>
            </a:endParaRPr>
          </a:p>
          <a:p>
            <a:pPr algn="just" eaLnBrk="1" hangingPunct="1">
              <a:buFont typeface="Wingdings" pitchFamily="2" charset="2"/>
              <a:buChar char="§"/>
            </a:pPr>
            <a:r>
              <a:rPr lang="en-US" altLang="en-US" sz="2400" dirty="0">
                <a:latin typeface="Helvetica Neue" panose="02000503000000020004" pitchFamily="2" charset="0"/>
              </a:rPr>
              <a:t>Dissatisfied clients and their complaints are inevitable – providers should address these problems quickly and effectively. </a:t>
            </a:r>
          </a:p>
          <a:p>
            <a:pPr algn="just" eaLnBrk="1" hangingPunct="1">
              <a:buFont typeface="Wingdings" pitchFamily="2" charset="2"/>
              <a:buChar char="§"/>
            </a:pPr>
            <a:endParaRPr lang="en-US" altLang="en-US" sz="2400" dirty="0">
              <a:latin typeface="Helvetica Neue" panose="02000503000000020004" pitchFamily="2" charset="0"/>
            </a:endParaRPr>
          </a:p>
          <a:p>
            <a:pPr algn="just" eaLnBrk="1" hangingPunct="1">
              <a:buFont typeface="Wingdings" pitchFamily="2" charset="2"/>
              <a:buChar char="§"/>
            </a:pPr>
            <a:r>
              <a:rPr lang="en-US" altLang="en-US" sz="2400" dirty="0">
                <a:latin typeface="Helvetica Neue" panose="02000503000000020004" pitchFamily="2" charset="0"/>
              </a:rPr>
              <a:t>Clients should be made aware of their right to complain, how to complain and the process itself should be easy to use.</a:t>
            </a:r>
          </a:p>
          <a:p>
            <a:pPr algn="just" eaLnBrk="1" hangingPunct="1">
              <a:buFont typeface="Wingdings" pitchFamily="2" charset="2"/>
              <a:buChar char="§"/>
            </a:pPr>
            <a:endParaRPr lang="en-US" altLang="en-US" sz="2400" dirty="0">
              <a:latin typeface="Helvetica Neue" panose="02000503000000020004" pitchFamily="2" charset="0"/>
            </a:endParaRPr>
          </a:p>
          <a:p>
            <a:pPr algn="just" eaLnBrk="1" hangingPunct="1">
              <a:buFont typeface="Wingdings" pitchFamily="2" charset="2"/>
              <a:buChar char="§"/>
            </a:pPr>
            <a:r>
              <a:rPr lang="en-US" altLang="en-US" sz="2400" dirty="0">
                <a:latin typeface="Helvetica Neue" panose="02000503000000020004" pitchFamily="2" charset="0"/>
              </a:rPr>
              <a:t>Providers should track complaints in order to improve their products and services. The processes for monitoring and analyzing complaints</a:t>
            </a:r>
            <a:r>
              <a:rPr lang="en-US" altLang="en-US" sz="2800" dirty="0">
                <a:latin typeface="Helvetica Neue" panose="02000503000000020004" pitchFamily="2" charset="0"/>
              </a:rPr>
              <a:t>.</a:t>
            </a:r>
          </a:p>
          <a:p>
            <a:pPr algn="just" eaLnBrk="1" hangingPunct="1"/>
            <a:endParaRPr lang="en-US" altLang="en-US" sz="2800" b="1" dirty="0">
              <a:latin typeface="Helvetica Neue" panose="02000503000000020004" pitchFamily="2" charset="0"/>
            </a:endParaRPr>
          </a:p>
        </p:txBody>
      </p:sp>
    </p:spTree>
    <p:extLst>
      <p:ext uri="{BB962C8B-B14F-4D97-AF65-F5344CB8AC3E}">
        <p14:creationId xmlns:p14="http://schemas.microsoft.com/office/powerpoint/2010/main" val="95515231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91FD7796-CE8C-C64F-8A48-336F20E7E64A}"/>
              </a:ext>
            </a:extLst>
          </p:cNvPr>
          <p:cNvSpPr txBox="1">
            <a:spLocks/>
          </p:cNvSpPr>
          <p:nvPr/>
        </p:nvSpPr>
        <p:spPr bwMode="auto">
          <a:xfrm>
            <a:off x="379343" y="220663"/>
            <a:ext cx="910590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r>
              <a:rPr lang="en-US" altLang="en-US" sz="3200" b="1" dirty="0">
                <a:solidFill>
                  <a:srgbClr val="006BAA"/>
                </a:solidFill>
                <a:latin typeface="Futura-Bold" panose="020B0602020204020303" pitchFamily="34" charset="-79"/>
              </a:rPr>
              <a:t>CPP 7: Standards of care </a:t>
            </a:r>
          </a:p>
        </p:txBody>
      </p:sp>
      <p:sp>
        <p:nvSpPr>
          <p:cNvPr id="15" name="Rectangle 14">
            <a:extLst>
              <a:ext uri="{FF2B5EF4-FFF2-40B4-BE49-F238E27FC236}">
                <a16:creationId xmlns:a16="http://schemas.microsoft.com/office/drawing/2014/main" id="{CF4003AC-7693-914D-B83B-E281F148343B}"/>
              </a:ext>
            </a:extLst>
          </p:cNvPr>
          <p:cNvSpPr/>
          <p:nvPr/>
        </p:nvSpPr>
        <p:spPr>
          <a:xfrm>
            <a:off x="526774" y="1166813"/>
            <a:ext cx="10873408" cy="1136650"/>
          </a:xfrm>
          <a:prstGeom prst="rect">
            <a:avLst/>
          </a:prstGeom>
          <a:solidFill>
            <a:srgbClr val="006BAA"/>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800" dirty="0">
                <a:solidFill>
                  <a:prstClr val="white"/>
                </a:solidFill>
                <a:latin typeface="Helvetica Neue" charset="0"/>
              </a:rPr>
              <a:t>The FI has effective system to receive and resolve complaints.</a:t>
            </a:r>
          </a:p>
        </p:txBody>
      </p:sp>
      <p:sp>
        <p:nvSpPr>
          <p:cNvPr id="16" name="Rectangle 15">
            <a:extLst>
              <a:ext uri="{FF2B5EF4-FFF2-40B4-BE49-F238E27FC236}">
                <a16:creationId xmlns:a16="http://schemas.microsoft.com/office/drawing/2014/main" id="{91AEC05D-9DD7-E749-83E8-E6B44F920C33}"/>
              </a:ext>
            </a:extLst>
          </p:cNvPr>
          <p:cNvSpPr/>
          <p:nvPr/>
        </p:nvSpPr>
        <p:spPr>
          <a:xfrm>
            <a:off x="526774" y="2679700"/>
            <a:ext cx="10873408" cy="1371600"/>
          </a:xfrm>
          <a:prstGeom prst="rect">
            <a:avLst/>
          </a:prstGeom>
          <a:solidFill>
            <a:srgbClr val="006BAA"/>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800" dirty="0">
                <a:solidFill>
                  <a:prstClr val="white"/>
                </a:solidFill>
                <a:latin typeface="Helvetica Neue" charset="0"/>
              </a:rPr>
              <a:t>The FI informs clients about their rights to complain and how to submit a complaint. </a:t>
            </a:r>
          </a:p>
        </p:txBody>
      </p:sp>
      <p:sp>
        <p:nvSpPr>
          <p:cNvPr id="10" name="Rectangle 9">
            <a:extLst>
              <a:ext uri="{FF2B5EF4-FFF2-40B4-BE49-F238E27FC236}">
                <a16:creationId xmlns:a16="http://schemas.microsoft.com/office/drawing/2014/main" id="{56DB3536-C1EA-5840-B7FF-C73D1E571DA7}"/>
              </a:ext>
            </a:extLst>
          </p:cNvPr>
          <p:cNvSpPr/>
          <p:nvPr/>
        </p:nvSpPr>
        <p:spPr>
          <a:xfrm>
            <a:off x="526773" y="4486275"/>
            <a:ext cx="10873409" cy="1371600"/>
          </a:xfrm>
          <a:prstGeom prst="rect">
            <a:avLst/>
          </a:prstGeom>
          <a:solidFill>
            <a:srgbClr val="006BAA"/>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800" dirty="0">
                <a:solidFill>
                  <a:prstClr val="white"/>
                </a:solidFill>
                <a:latin typeface="Helvetica Neue" charset="0"/>
              </a:rPr>
              <a:t>The FI uses information from complaints to manage operations and improve product and service quality.</a:t>
            </a:r>
          </a:p>
        </p:txBody>
      </p:sp>
    </p:spTree>
    <p:extLst>
      <p:ext uri="{BB962C8B-B14F-4D97-AF65-F5344CB8AC3E}">
        <p14:creationId xmlns:p14="http://schemas.microsoft.com/office/powerpoint/2010/main" val="1222250464"/>
      </p:ext>
    </p:extLst>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452C680-3E48-6145-8230-C125C9C9E399}"/>
              </a:ext>
            </a:extLst>
          </p:cNvPr>
          <p:cNvSpPr>
            <a:spLocks noGrp="1"/>
          </p:cNvSpPr>
          <p:nvPr>
            <p:ph type="title"/>
          </p:nvPr>
        </p:nvSpPr>
        <p:spPr>
          <a:xfrm>
            <a:off x="-21254" y="596777"/>
            <a:ext cx="11825328" cy="762000"/>
          </a:xfrm>
        </p:spPr>
        <p:txBody>
          <a:bodyPr wrap="square" numCol="1" anchorCtr="0" compatLnSpc="1">
            <a:prstTxWarp prst="textNoShape">
              <a:avLst/>
            </a:prstTxWarp>
            <a:noAutofit/>
          </a:bodyPr>
          <a:lstStyle/>
          <a:p>
            <a:pPr marL="479425" indent="-342900" algn="ctr">
              <a:defRPr/>
            </a:pPr>
            <a:r>
              <a:rPr lang="en-US" altLang="en-US" sz="2800" b="1" dirty="0">
                <a:solidFill>
                  <a:srgbClr val="0070C0"/>
                </a:solidFill>
                <a:latin typeface="Arial Rounded MT Bold" panose="020F0704030504030204" pitchFamily="34" charset="77"/>
              </a:rPr>
              <a:t>MECHANISMS FOR COMPLAINT RESOLUTION – Key Take-aways </a:t>
            </a:r>
            <a:endParaRPr lang="en-US" altLang="en-US" sz="2800" b="1" dirty="0">
              <a:solidFill>
                <a:srgbClr val="0070C0"/>
              </a:solidFill>
              <a:latin typeface="Arial Rounded MT Bold" panose="020F0704030504030204" pitchFamily="34" charset="77"/>
              <a:ea typeface="Helvetica Neue" panose="02000503000000020004" pitchFamily="2" charset="0"/>
            </a:endParaRPr>
          </a:p>
        </p:txBody>
      </p:sp>
      <p:sp>
        <p:nvSpPr>
          <p:cNvPr id="99330" name="Content Placeholder 2">
            <a:extLst>
              <a:ext uri="{FF2B5EF4-FFF2-40B4-BE49-F238E27FC236}">
                <a16:creationId xmlns:a16="http://schemas.microsoft.com/office/drawing/2014/main" id="{6E7DDA5C-79CD-434C-A7DA-EC00A31045D0}"/>
              </a:ext>
            </a:extLst>
          </p:cNvPr>
          <p:cNvSpPr>
            <a:spLocks noGrp="1"/>
          </p:cNvSpPr>
          <p:nvPr>
            <p:ph idx="1"/>
          </p:nvPr>
        </p:nvSpPr>
        <p:spPr>
          <a:xfrm>
            <a:off x="722244" y="1858617"/>
            <a:ext cx="10217426" cy="4322872"/>
          </a:xfrm>
        </p:spPr>
        <p:txBody>
          <a:bodyPr>
            <a:normAutofit lnSpcReduction="10000"/>
          </a:bodyPr>
          <a:lstStyle/>
          <a:p>
            <a:pPr marL="0" lvl="1" indent="-219075">
              <a:buClr>
                <a:srgbClr val="526DB0"/>
              </a:buClr>
              <a:buFont typeface="Wingdings" pitchFamily="2" charset="2"/>
              <a:buChar char="q"/>
            </a:pPr>
            <a:r>
              <a:rPr lang="en-US" altLang="en-US" sz="2400" b="1" dirty="0">
                <a:solidFill>
                  <a:srgbClr val="0070C0"/>
                </a:solidFill>
                <a:latin typeface="Tw Cen MT" panose="020B0602020104020603" pitchFamily="34" charset="77"/>
              </a:rPr>
              <a:t>Set a complaints policy </a:t>
            </a:r>
            <a:r>
              <a:rPr lang="en-US" altLang="en-US" sz="2400" dirty="0">
                <a:solidFill>
                  <a:srgbClr val="00B0F0"/>
                </a:solidFill>
                <a:latin typeface="Tw Cen MT" panose="020B0602020104020603" pitchFamily="34" charset="77"/>
              </a:rPr>
              <a:t>–  </a:t>
            </a:r>
            <a:r>
              <a:rPr lang="en-US" altLang="en-US" sz="2400" dirty="0">
                <a:latin typeface="Tw Cen MT" panose="020B0602020104020603" pitchFamily="34" charset="77"/>
              </a:rPr>
              <a:t>for customer complaints to be fully investigated and resolved in a timely manner without bias.</a:t>
            </a:r>
          </a:p>
          <a:p>
            <a:pPr marL="0" lvl="1" indent="-219075">
              <a:buClr>
                <a:srgbClr val="526DB0"/>
              </a:buClr>
              <a:buFont typeface="Wingdings" pitchFamily="2" charset="2"/>
              <a:buChar char="q"/>
            </a:pPr>
            <a:endParaRPr lang="en-US" altLang="en-US" sz="2400" b="1" dirty="0">
              <a:solidFill>
                <a:srgbClr val="00B0F0"/>
              </a:solidFill>
              <a:latin typeface="Tw Cen MT" panose="020B0602020104020603" pitchFamily="34" charset="77"/>
            </a:endParaRPr>
          </a:p>
          <a:p>
            <a:pPr marL="0" lvl="1" indent="-219075">
              <a:buClr>
                <a:srgbClr val="526DB0"/>
              </a:buClr>
              <a:buFont typeface="Wingdings" pitchFamily="2" charset="2"/>
              <a:buChar char="q"/>
            </a:pPr>
            <a:r>
              <a:rPr lang="en-US" altLang="en-US" sz="2400" b="1" dirty="0">
                <a:solidFill>
                  <a:srgbClr val="0070C0"/>
                </a:solidFill>
                <a:latin typeface="Tw Cen MT" panose="020B0602020104020603" pitchFamily="34" charset="77"/>
              </a:rPr>
              <a:t>Actively use a mechanism </a:t>
            </a:r>
            <a:r>
              <a:rPr lang="en-US" altLang="en-US" sz="2400" dirty="0">
                <a:solidFill>
                  <a:srgbClr val="00B0F0"/>
                </a:solidFill>
                <a:latin typeface="Tw Cen MT" panose="020B0602020104020603" pitchFamily="34" charset="77"/>
              </a:rPr>
              <a:t>- </a:t>
            </a:r>
            <a:r>
              <a:rPr lang="en-US" altLang="en-US" sz="2400" dirty="0">
                <a:latin typeface="Tw Cen MT" panose="020B0602020104020603" pitchFamily="34" charset="77"/>
              </a:rPr>
              <a:t>to handle customer complaints, dedicate staff resources to it, and ensure that it is actively used.</a:t>
            </a:r>
          </a:p>
          <a:p>
            <a:pPr marL="0" lvl="1" indent="-219075">
              <a:buClr>
                <a:srgbClr val="526DB0"/>
              </a:buClr>
              <a:buFont typeface="Wingdings" pitchFamily="2" charset="2"/>
              <a:buChar char="q"/>
            </a:pPr>
            <a:endParaRPr lang="en-US" altLang="en-US" sz="2400" b="1" dirty="0">
              <a:solidFill>
                <a:srgbClr val="00B0F0"/>
              </a:solidFill>
              <a:latin typeface="Tw Cen MT" panose="020B0602020104020603" pitchFamily="34" charset="77"/>
            </a:endParaRPr>
          </a:p>
          <a:p>
            <a:pPr marL="0" lvl="1" indent="-219075">
              <a:buClr>
                <a:srgbClr val="526DB0"/>
              </a:buClr>
              <a:buFont typeface="Wingdings" pitchFamily="2" charset="2"/>
              <a:buChar char="q"/>
            </a:pPr>
            <a:r>
              <a:rPr lang="en-US" altLang="en-US" sz="2400" b="1" dirty="0">
                <a:solidFill>
                  <a:srgbClr val="0070C0"/>
                </a:solidFill>
                <a:latin typeface="Tw Cen MT" panose="020B0602020104020603" pitchFamily="34" charset="77"/>
              </a:rPr>
              <a:t>Train staff </a:t>
            </a:r>
            <a:r>
              <a:rPr lang="en-US" altLang="en-US" sz="2400" dirty="0">
                <a:solidFill>
                  <a:srgbClr val="00B0F0"/>
                </a:solidFill>
                <a:latin typeface="Tw Cen MT" panose="020B0602020104020603" pitchFamily="34" charset="77"/>
              </a:rPr>
              <a:t>- </a:t>
            </a:r>
            <a:r>
              <a:rPr lang="en-US" altLang="en-US" sz="2400" dirty="0">
                <a:latin typeface="Tw Cen MT" panose="020B0602020104020603" pitchFamily="34" charset="77"/>
              </a:rPr>
              <a:t>Train staff to handle complaints and refer them to the appropriate person for investigation and resolution.</a:t>
            </a:r>
          </a:p>
          <a:p>
            <a:pPr marL="0" lvl="1" indent="-219075">
              <a:buClr>
                <a:srgbClr val="526DB0"/>
              </a:buClr>
              <a:buFont typeface="Wingdings" pitchFamily="2" charset="2"/>
              <a:buChar char="q"/>
            </a:pPr>
            <a:endParaRPr lang="en-US" altLang="en-US" sz="2400" b="1" dirty="0">
              <a:solidFill>
                <a:srgbClr val="00B0F0"/>
              </a:solidFill>
              <a:latin typeface="Tw Cen MT" panose="020B0602020104020603" pitchFamily="34" charset="77"/>
            </a:endParaRPr>
          </a:p>
          <a:p>
            <a:pPr marL="0" lvl="1" indent="-219075">
              <a:buClr>
                <a:srgbClr val="526DB0"/>
              </a:buClr>
              <a:buFont typeface="Wingdings" pitchFamily="2" charset="2"/>
              <a:buChar char="q"/>
            </a:pPr>
            <a:r>
              <a:rPr lang="en-US" altLang="en-US" sz="2400" b="1" dirty="0">
                <a:solidFill>
                  <a:srgbClr val="0070C0"/>
                </a:solidFill>
                <a:latin typeface="Tw Cen MT" panose="020B0602020104020603" pitchFamily="34" charset="77"/>
              </a:rPr>
              <a:t>Monitor the system </a:t>
            </a:r>
            <a:r>
              <a:rPr lang="en-US" altLang="en-US" sz="2400" dirty="0">
                <a:solidFill>
                  <a:srgbClr val="00B0F0"/>
                </a:solidFill>
                <a:latin typeface="Tw Cen MT" panose="020B0602020104020603" pitchFamily="34" charset="77"/>
              </a:rPr>
              <a:t>– </a:t>
            </a:r>
            <a:r>
              <a:rPr lang="en-US" altLang="en-US" sz="2400" dirty="0">
                <a:latin typeface="Tw Cen MT" panose="020B0602020104020603" pitchFamily="34" charset="77"/>
              </a:rPr>
              <a:t>to check how complaints are handled.</a:t>
            </a:r>
          </a:p>
          <a:p>
            <a:pPr marL="0" lvl="1" indent="0">
              <a:buClr>
                <a:srgbClr val="526DB0"/>
              </a:buClr>
              <a:buNone/>
            </a:pPr>
            <a:endParaRPr lang="en-US" altLang="en-US" sz="2400" dirty="0">
              <a:latin typeface="Tw Cen MT" panose="020B0602020104020603" pitchFamily="34" charset="77"/>
            </a:endParaRPr>
          </a:p>
          <a:p>
            <a:pPr marL="0" lvl="1" indent="-219075">
              <a:buClr>
                <a:srgbClr val="526DB0"/>
              </a:buClr>
              <a:buFont typeface="Wingdings" pitchFamily="2" charset="2"/>
              <a:buChar char="q"/>
            </a:pPr>
            <a:r>
              <a:rPr lang="en-US" altLang="en-US" sz="2400" b="1" dirty="0">
                <a:solidFill>
                  <a:srgbClr val="0070C0"/>
                </a:solidFill>
                <a:latin typeface="Tw Cen MT" panose="020B0602020104020603" pitchFamily="34" charset="77"/>
              </a:rPr>
              <a:t>Use the information </a:t>
            </a:r>
            <a:r>
              <a:rPr lang="en-US" altLang="en-US" sz="2400" dirty="0">
                <a:solidFill>
                  <a:srgbClr val="00B0F0"/>
                </a:solidFill>
                <a:latin typeface="Tw Cen MT" panose="020B0602020104020603" pitchFamily="34" charset="77"/>
              </a:rPr>
              <a:t>– </a:t>
            </a:r>
            <a:r>
              <a:rPr lang="en-US" altLang="en-US" sz="2400" dirty="0">
                <a:latin typeface="Tw Cen MT" panose="020B0602020104020603" pitchFamily="34" charset="77"/>
              </a:rPr>
              <a:t>to improve products, processes, etc.</a:t>
            </a:r>
          </a:p>
          <a:p>
            <a:pPr marL="365125" indent="-282575">
              <a:spcAft>
                <a:spcPct val="0"/>
              </a:spcAft>
              <a:buFont typeface="Wingdings 2" pitchFamily="2" charset="2"/>
              <a:buChar char=""/>
            </a:pPr>
            <a:endParaRPr lang="en-US" altLang="en-US" sz="2400" dirty="0">
              <a:latin typeface="Tw Cen MT" panose="020B0602020104020603" pitchFamily="34" charset="77"/>
            </a:endParaRPr>
          </a:p>
          <a:p>
            <a:pPr marL="365125" indent="-282575">
              <a:spcAft>
                <a:spcPct val="0"/>
              </a:spcAft>
              <a:buFont typeface="Wingdings 2" pitchFamily="2" charset="2"/>
              <a:buChar char=""/>
            </a:pPr>
            <a:endParaRPr lang="en-US" altLang="en-US" sz="2400" dirty="0">
              <a:latin typeface="Tw Cen MT" panose="020B0602020104020603" pitchFamily="34" charset="77"/>
            </a:endParaRPr>
          </a:p>
          <a:p>
            <a:pPr marL="365125" indent="-282575">
              <a:spcAft>
                <a:spcPct val="0"/>
              </a:spcAft>
              <a:buFont typeface="Wingdings 2" pitchFamily="2" charset="2"/>
              <a:buChar char=""/>
            </a:pPr>
            <a:endParaRPr lang="en-US" altLang="en-US" sz="1900" dirty="0">
              <a:solidFill>
                <a:srgbClr val="006BAA"/>
              </a:solidFill>
              <a:latin typeface="Helvetica Neue" panose="02000503000000020004" pitchFamily="2" charset="0"/>
            </a:endParaRPr>
          </a:p>
        </p:txBody>
      </p:sp>
      <p:sp>
        <p:nvSpPr>
          <p:cNvPr id="99331" name="Footer Placeholder 1">
            <a:extLst>
              <a:ext uri="{FF2B5EF4-FFF2-40B4-BE49-F238E27FC236}">
                <a16:creationId xmlns:a16="http://schemas.microsoft.com/office/drawing/2014/main" id="{93E14C2E-AE0E-3848-BCBC-D8627703AA5C}"/>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spcBef>
                <a:spcPct val="0"/>
              </a:spcBef>
              <a:spcAft>
                <a:spcPct val="0"/>
              </a:spcAft>
              <a:buFontTx/>
              <a:buNone/>
            </a:pPr>
            <a:r>
              <a:rPr lang="en-GB" altLang="en-US" sz="1000" b="0"/>
              <a:t>CP </a:t>
            </a:r>
          </a:p>
        </p:txBody>
      </p:sp>
      <p:sp>
        <p:nvSpPr>
          <p:cNvPr id="99332" name="Date Placeholder 1">
            <a:extLst>
              <a:ext uri="{FF2B5EF4-FFF2-40B4-BE49-F238E27FC236}">
                <a16:creationId xmlns:a16="http://schemas.microsoft.com/office/drawing/2014/main" id="{A9DAF8C1-0D48-8841-A0F1-3444E657E816}"/>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spcBef>
                <a:spcPct val="0"/>
              </a:spcBef>
              <a:spcAft>
                <a:spcPct val="0"/>
              </a:spcAft>
              <a:buFontTx/>
              <a:buNone/>
            </a:pPr>
            <a:fld id="{B19C851D-0804-024A-84C0-236379621585}" type="datetime5">
              <a:rPr lang="en-US" altLang="en-US" sz="1000" b="0"/>
              <a:pPr>
                <a:spcBef>
                  <a:spcPct val="0"/>
                </a:spcBef>
                <a:spcAft>
                  <a:spcPct val="0"/>
                </a:spcAft>
                <a:buFontTx/>
                <a:buNone/>
              </a:pPr>
              <a:t>16-Mar-21</a:t>
            </a:fld>
            <a:endParaRPr lang="en-GB" altLang="en-US" sz="1000" b="0"/>
          </a:p>
        </p:txBody>
      </p:sp>
      <p:sp>
        <p:nvSpPr>
          <p:cNvPr id="99333" name="Slide Number Placeholder 2">
            <a:extLst>
              <a:ext uri="{FF2B5EF4-FFF2-40B4-BE49-F238E27FC236}">
                <a16:creationId xmlns:a16="http://schemas.microsoft.com/office/drawing/2014/main" id="{CB5E4AF4-6C07-EC4E-A3E1-27CB961046F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MS PGothic" panose="020B0600070205080204" pitchFamily="34" charset="-128"/>
              </a:defRPr>
            </a:lvl9pPr>
          </a:lstStyle>
          <a:p>
            <a:pPr>
              <a:spcBef>
                <a:spcPct val="0"/>
              </a:spcBef>
              <a:spcAft>
                <a:spcPct val="0"/>
              </a:spcAft>
              <a:buFontTx/>
              <a:buNone/>
            </a:pPr>
            <a:fld id="{BA5BA4A4-DE63-7B41-A10B-7363F1B31AB4}" type="slidenum">
              <a:rPr lang="en-GB" altLang="en-US" sz="2400">
                <a:solidFill>
                  <a:schemeClr val="tx2"/>
                </a:solidFill>
              </a:rPr>
              <a:pPr>
                <a:spcBef>
                  <a:spcPct val="0"/>
                </a:spcBef>
                <a:spcAft>
                  <a:spcPct val="0"/>
                </a:spcAft>
                <a:buFontTx/>
                <a:buNone/>
              </a:pPr>
              <a:t>96</a:t>
            </a:fld>
            <a:endParaRPr lang="en-GB" altLang="en-US" sz="2400">
              <a:solidFill>
                <a:schemeClr val="tx2"/>
              </a:solidFill>
            </a:endParaRPr>
          </a:p>
        </p:txBody>
      </p:sp>
    </p:spTree>
    <p:extLst>
      <p:ext uri="{BB962C8B-B14F-4D97-AF65-F5344CB8AC3E}">
        <p14:creationId xmlns:p14="http://schemas.microsoft.com/office/powerpoint/2010/main" val="87118812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8DD70A95-B521-5E4D-821D-527CEF937616}"/>
              </a:ext>
            </a:extLst>
          </p:cNvPr>
          <p:cNvSpPr>
            <a:spLocks noGrp="1"/>
          </p:cNvSpPr>
          <p:nvPr>
            <p:ph type="title"/>
          </p:nvPr>
        </p:nvSpPr>
        <p:spPr bwMode="auto">
          <a:xfrm>
            <a:off x="0" y="536712"/>
            <a:ext cx="8229600" cy="704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r>
              <a:rPr lang="en-US" altLang="en-US" sz="2800" b="1" dirty="0">
                <a:latin typeface="Futura-Bold" panose="020B0602020204020303" pitchFamily="34" charset="-79"/>
              </a:rPr>
              <a:t>Key Messages </a:t>
            </a:r>
          </a:p>
        </p:txBody>
      </p:sp>
      <p:sp>
        <p:nvSpPr>
          <p:cNvPr id="41986" name="Content Placeholder 2">
            <a:extLst>
              <a:ext uri="{FF2B5EF4-FFF2-40B4-BE49-F238E27FC236}">
                <a16:creationId xmlns:a16="http://schemas.microsoft.com/office/drawing/2014/main" id="{DD62CE10-430C-524E-8771-EDCACF2E079C}"/>
              </a:ext>
            </a:extLst>
          </p:cNvPr>
          <p:cNvSpPr>
            <a:spLocks noGrp="1"/>
          </p:cNvSpPr>
          <p:nvPr>
            <p:ph idx="1"/>
          </p:nvPr>
        </p:nvSpPr>
        <p:spPr bwMode="auto">
          <a:xfrm>
            <a:off x="1318594" y="2207730"/>
            <a:ext cx="8839198" cy="3765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a:bodyPr>
          <a:lstStyle/>
          <a:p>
            <a:pPr marL="342900" indent="-342900" algn="just">
              <a:buFont typeface="Arial" panose="020B0604020202020204" pitchFamily="34" charset="0"/>
              <a:buChar char="•"/>
            </a:pPr>
            <a:r>
              <a:rPr lang="en-US" altLang="en-US" sz="2400" dirty="0">
                <a:latin typeface="Helvetica Neue" panose="02000503000000020004" pitchFamily="2" charset="0"/>
                <a:cs typeface="Arial" panose="020B0604020202020204" pitchFamily="34" charset="0"/>
              </a:rPr>
              <a:t>At least two channels for complaint resolution.</a:t>
            </a:r>
          </a:p>
          <a:p>
            <a:pPr marL="342900" indent="-342900" algn="just">
              <a:buFont typeface="Arial" panose="020B0604020202020204" pitchFamily="34" charset="0"/>
              <a:buChar char="•"/>
            </a:pPr>
            <a:r>
              <a:rPr lang="en-US" altLang="en-US" sz="2400" dirty="0">
                <a:latin typeface="Helvetica Neue" panose="02000503000000020004" pitchFamily="2" charset="0"/>
                <a:cs typeface="Arial" panose="020B0604020202020204" pitchFamily="34" charset="0"/>
              </a:rPr>
              <a:t>Collect, analyze, notify, and respond on time! </a:t>
            </a:r>
          </a:p>
          <a:p>
            <a:pPr marL="342900" indent="-342900" algn="just">
              <a:buFont typeface="Arial" panose="020B0604020202020204" pitchFamily="34" charset="0"/>
              <a:buChar char="•"/>
            </a:pPr>
            <a:r>
              <a:rPr lang="en-US" altLang="en-US" sz="2400" dirty="0">
                <a:latin typeface="Helvetica Neue" panose="02000503000000020004" pitchFamily="2" charset="0"/>
                <a:cs typeface="Arial" panose="020B0604020202020204" pitchFamily="34" charset="0"/>
              </a:rPr>
              <a:t>Management does regular review, incentives, and analysis to improve product/service quality. </a:t>
            </a:r>
          </a:p>
          <a:p>
            <a:pPr marL="342900" indent="-342900" algn="just">
              <a:buFont typeface="Arial" panose="020B0604020202020204" pitchFamily="34" charset="0"/>
              <a:buChar char="•"/>
            </a:pPr>
            <a:r>
              <a:rPr lang="en-US" altLang="en-US" sz="2400" dirty="0">
                <a:latin typeface="Helvetica Neue" panose="02000503000000020004" pitchFamily="2" charset="0"/>
                <a:cs typeface="Arial" panose="020B0604020202020204" pitchFamily="34" charset="0"/>
              </a:rPr>
              <a:t>Internal control - verify policies and procedures for complaints handling. Field checks on sample basis.</a:t>
            </a:r>
          </a:p>
          <a:p>
            <a:pPr marL="342900" indent="-342900" algn="just">
              <a:buFont typeface="Arial" panose="020B0604020202020204" pitchFamily="34" charset="0"/>
              <a:buChar char="•"/>
            </a:pPr>
            <a:r>
              <a:rPr lang="en-US" altLang="en-US" sz="2400" dirty="0">
                <a:latin typeface="Helvetica Neue" panose="02000503000000020004" pitchFamily="2" charset="0"/>
                <a:cs typeface="Arial" panose="020B0604020202020204" pitchFamily="34" charset="0"/>
              </a:rPr>
              <a:t>Staff and third parties are trained and clients are informed.</a:t>
            </a:r>
          </a:p>
        </p:txBody>
      </p:sp>
    </p:spTree>
    <p:extLst>
      <p:ext uri="{BB962C8B-B14F-4D97-AF65-F5344CB8AC3E}">
        <p14:creationId xmlns:p14="http://schemas.microsoft.com/office/powerpoint/2010/main" val="29834450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1AC08B84-E0E3-FF4E-8F5B-026427AE9E68}"/>
              </a:ext>
            </a:extLst>
          </p:cNvPr>
          <p:cNvSpPr>
            <a:spLocks noGrp="1"/>
          </p:cNvSpPr>
          <p:nvPr>
            <p:ph type="title"/>
          </p:nvPr>
        </p:nvSpPr>
        <p:spPr>
          <a:xfrm>
            <a:off x="1524000" y="274638"/>
            <a:ext cx="8991600" cy="1143000"/>
          </a:xfrm>
        </p:spPr>
        <p:txBody>
          <a:bodyPr wrap="square" numCol="1" anchorCtr="0" compatLnSpc="1">
            <a:prstTxWarp prst="textNoShape">
              <a:avLst/>
            </a:prstTxWarp>
          </a:bodyPr>
          <a:lstStyle/>
          <a:p>
            <a:pPr marL="479425" indent="-342900" algn="ctr">
              <a:defRPr/>
            </a:pPr>
            <a:r>
              <a:rPr lang="en-US" altLang="en-US" sz="2800" b="1" dirty="0">
                <a:solidFill>
                  <a:srgbClr val="000090"/>
                </a:solidFill>
                <a:latin typeface="Arial Rounded MT Bold" panose="020F0704030504030204" pitchFamily="34" charset="77"/>
                <a:ea typeface="MS PGothic" panose="020B0600070205080204" pitchFamily="34" charset="-128"/>
              </a:rPr>
              <a:t>  FINDINGS OF CLIENTS &amp; CP Study (</a:t>
            </a:r>
            <a:r>
              <a:rPr lang="en-US" altLang="en-US" sz="2800" b="1" dirty="0" err="1">
                <a:solidFill>
                  <a:srgbClr val="000090"/>
                </a:solidFill>
                <a:latin typeface="Arial Rounded MT Bold" panose="020F0704030504030204" pitchFamily="34" charset="77"/>
                <a:ea typeface="MS PGothic" panose="020B0600070205080204" pitchFamily="34" charset="-128"/>
              </a:rPr>
              <a:t>Microsave</a:t>
            </a:r>
            <a:r>
              <a:rPr lang="en-US" altLang="en-US" sz="2800" b="1" dirty="0">
                <a:solidFill>
                  <a:srgbClr val="000090"/>
                </a:solidFill>
                <a:latin typeface="Arial Rounded MT Bold" panose="020F0704030504030204" pitchFamily="34" charset="77"/>
                <a:ea typeface="MS PGothic" panose="020B0600070205080204" pitchFamily="34" charset="-128"/>
              </a:rPr>
              <a:t>) </a:t>
            </a:r>
            <a:r>
              <a:rPr lang="mr-IN" altLang="en-US" sz="2800" b="1" dirty="0">
                <a:solidFill>
                  <a:srgbClr val="000090"/>
                </a:solidFill>
                <a:latin typeface="Arial Rounded MT Bold" panose="020F0704030504030204" pitchFamily="34" charset="77"/>
                <a:ea typeface="MS PGothic" panose="020B0600070205080204" pitchFamily="34" charset="-128"/>
              </a:rPr>
              <a:t>–</a:t>
            </a:r>
            <a:r>
              <a:rPr lang="en-US" altLang="en-US" sz="2800" b="1" dirty="0">
                <a:solidFill>
                  <a:srgbClr val="000090"/>
                </a:solidFill>
                <a:latin typeface="Arial Rounded MT Bold" panose="020F0704030504030204" pitchFamily="34" charset="77"/>
                <a:ea typeface="MS PGothic" panose="020B0600070205080204" pitchFamily="34" charset="-128"/>
              </a:rPr>
              <a:t> APRIL 2012</a:t>
            </a:r>
            <a:endParaRPr lang="en-US" altLang="en-US" sz="2800" b="1" dirty="0">
              <a:solidFill>
                <a:srgbClr val="000090"/>
              </a:solidFill>
              <a:latin typeface="Arial Rounded MT Bold" panose="020F0704030504030204" pitchFamily="34" charset="77"/>
              <a:ea typeface="Helvetica Neue" panose="02000503000000020004" pitchFamily="2" charset="0"/>
            </a:endParaRPr>
          </a:p>
        </p:txBody>
      </p:sp>
      <p:sp>
        <p:nvSpPr>
          <p:cNvPr id="101378" name="Rectangle 1">
            <a:extLst>
              <a:ext uri="{FF2B5EF4-FFF2-40B4-BE49-F238E27FC236}">
                <a16:creationId xmlns:a16="http://schemas.microsoft.com/office/drawing/2014/main" id="{3613BF50-85A1-FB46-962E-76D39B5233B1}"/>
              </a:ext>
            </a:extLst>
          </p:cNvPr>
          <p:cNvSpPr>
            <a:spLocks noChangeArrowheads="1"/>
          </p:cNvSpPr>
          <p:nvPr/>
        </p:nvSpPr>
        <p:spPr bwMode="auto">
          <a:xfrm>
            <a:off x="2057400" y="1676400"/>
            <a:ext cx="79248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600"/>
              </a:spcAft>
              <a:buFont typeface="Arial" panose="020B0604020202020204" pitchFamily="34" charset="0"/>
              <a:defRPr sz="2000" b="1">
                <a:solidFill>
                  <a:schemeClr val="tx1"/>
                </a:solidFill>
                <a:latin typeface="Arial" panose="020B0604020202020204" pitchFamily="34" charset="0"/>
                <a:ea typeface="ＭＳ Ｐゴシック" panose="020B0600070205080204" pitchFamily="34" charset="-128"/>
              </a:defRPr>
            </a:lvl1pPr>
            <a:lvl2pPr>
              <a:spcBef>
                <a:spcPct val="20000"/>
              </a:spcBef>
              <a:buClr>
                <a:schemeClr val="tx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9pPr>
          </a:lstStyle>
          <a:p>
            <a:pPr lvl="1" eaLnBrk="1" hangingPunct="1">
              <a:spcBef>
                <a:spcPct val="0"/>
              </a:spcBef>
              <a:buClr>
                <a:srgbClr val="C00000"/>
              </a:buClr>
              <a:buFontTx/>
              <a:buNone/>
            </a:pPr>
            <a:endParaRPr lang="en-US" altLang="en-US" sz="2400">
              <a:latin typeface="Arial Black" panose="020B0604020202020204" pitchFamily="34" charset="0"/>
            </a:endParaRPr>
          </a:p>
          <a:p>
            <a:pPr lvl="1" algn="ctr" eaLnBrk="1" hangingPunct="1">
              <a:spcBef>
                <a:spcPct val="0"/>
              </a:spcBef>
              <a:buClr>
                <a:srgbClr val="C00000"/>
              </a:buClr>
              <a:buFontTx/>
              <a:buNone/>
            </a:pPr>
            <a:r>
              <a:rPr lang="en-US" altLang="en-US" sz="2800" b="1">
                <a:latin typeface="Tw Cen MT" panose="020B0602020104020603" pitchFamily="34" charset="77"/>
              </a:rPr>
              <a:t>INDIA, BANGLADESH &amp; PHILIPHINES </a:t>
            </a:r>
            <a:r>
              <a:rPr lang="mr-IN" altLang="en-US" sz="2800" b="1">
                <a:latin typeface="Tw Cen MT" panose="020B0602020104020603" pitchFamily="34" charset="77"/>
              </a:rPr>
              <a:t>–</a:t>
            </a:r>
            <a:r>
              <a:rPr lang="en-US" altLang="en-US" sz="2800" b="1">
                <a:latin typeface="Tw Cen MT" panose="020B0602020104020603" pitchFamily="34" charset="77"/>
              </a:rPr>
              <a:t> 357 responds said that:</a:t>
            </a:r>
          </a:p>
          <a:p>
            <a:pPr lvl="1" algn="ctr" eaLnBrk="1" hangingPunct="1">
              <a:spcBef>
                <a:spcPct val="0"/>
              </a:spcBef>
              <a:buClr>
                <a:srgbClr val="C00000"/>
              </a:buClr>
              <a:buFontTx/>
              <a:buNone/>
            </a:pPr>
            <a:endParaRPr lang="en-US" altLang="en-US" sz="2800">
              <a:latin typeface="Tw Cen MT" panose="020B0602020104020603" pitchFamily="34" charset="77"/>
            </a:endParaRPr>
          </a:p>
          <a:p>
            <a:pPr lvl="1" algn="ctr" eaLnBrk="1" hangingPunct="1">
              <a:spcBef>
                <a:spcPct val="0"/>
              </a:spcBef>
              <a:buClr>
                <a:srgbClr val="C00000"/>
              </a:buClr>
              <a:buFontTx/>
              <a:buNone/>
            </a:pPr>
            <a:r>
              <a:rPr lang="en-US" altLang="en-US" sz="2800">
                <a:latin typeface="Tw Cen MT" panose="020B0602020104020603" pitchFamily="34" charset="77"/>
              </a:rPr>
              <a:t>All the 7 CPPs are important </a:t>
            </a:r>
          </a:p>
          <a:p>
            <a:pPr lvl="1" algn="ctr" eaLnBrk="1" hangingPunct="1">
              <a:spcBef>
                <a:spcPct val="0"/>
              </a:spcBef>
              <a:buClr>
                <a:srgbClr val="C00000"/>
              </a:buClr>
              <a:buFontTx/>
              <a:buNone/>
            </a:pPr>
            <a:endParaRPr lang="en-US" altLang="en-US" sz="2800">
              <a:latin typeface="Tw Cen MT" panose="020B0602020104020603" pitchFamily="34" charset="77"/>
            </a:endParaRPr>
          </a:p>
          <a:p>
            <a:pPr lvl="1" algn="ctr" eaLnBrk="1" hangingPunct="1">
              <a:spcBef>
                <a:spcPct val="0"/>
              </a:spcBef>
              <a:buClr>
                <a:srgbClr val="C00000"/>
              </a:buClr>
              <a:buFontTx/>
              <a:buNone/>
            </a:pPr>
            <a:r>
              <a:rPr lang="en-US" altLang="en-US" sz="2800">
                <a:latin typeface="Tw Cen MT" panose="020B0602020104020603" pitchFamily="34" charset="77"/>
              </a:rPr>
              <a:t>But; </a:t>
            </a:r>
          </a:p>
          <a:p>
            <a:pPr lvl="1" algn="ctr" eaLnBrk="1" hangingPunct="1">
              <a:spcBef>
                <a:spcPct val="0"/>
              </a:spcBef>
              <a:buClr>
                <a:srgbClr val="C00000"/>
              </a:buClr>
              <a:buFontTx/>
              <a:buNone/>
            </a:pPr>
            <a:endParaRPr lang="en-US" altLang="en-US" sz="2800">
              <a:latin typeface="Tw Cen MT" panose="020B0602020104020603" pitchFamily="34" charset="77"/>
            </a:endParaRPr>
          </a:p>
          <a:p>
            <a:pPr lvl="1" algn="ctr" eaLnBrk="1" hangingPunct="1">
              <a:spcBef>
                <a:spcPct val="0"/>
              </a:spcBef>
              <a:buClr>
                <a:srgbClr val="C00000"/>
              </a:buClr>
              <a:buFontTx/>
              <a:buNone/>
            </a:pPr>
            <a:r>
              <a:rPr lang="en-US" altLang="en-US" sz="2800">
                <a:latin typeface="Tw Cen MT" panose="020B0602020104020603" pitchFamily="34" charset="77"/>
              </a:rPr>
              <a:t>When asked to rank the CPPs in their relative importance the clients gave the ranks as follows;</a:t>
            </a:r>
          </a:p>
          <a:p>
            <a:pPr lvl="1" eaLnBrk="1" hangingPunct="1">
              <a:spcBef>
                <a:spcPct val="0"/>
              </a:spcBef>
              <a:buClr>
                <a:srgbClr val="C00000"/>
              </a:buClr>
              <a:buFontTx/>
              <a:buNone/>
            </a:pPr>
            <a:endParaRPr lang="en-US" altLang="en-US" sz="2800">
              <a:latin typeface="Tw Cen MT" panose="020B0602020104020603" pitchFamily="34" charset="77"/>
            </a:endParaRPr>
          </a:p>
          <a:p>
            <a:pPr lvl="1" eaLnBrk="1" hangingPunct="1">
              <a:spcBef>
                <a:spcPct val="0"/>
              </a:spcBef>
              <a:buClr>
                <a:srgbClr val="C00000"/>
              </a:buClr>
              <a:buFontTx/>
              <a:buNone/>
            </a:pPr>
            <a:r>
              <a:rPr lang="en-US" altLang="en-US" sz="2800">
                <a:latin typeface="Tw Cen MT" panose="020B0602020104020603" pitchFamily="34" charset="77"/>
              </a:rPr>
              <a:t>   </a:t>
            </a:r>
          </a:p>
          <a:p>
            <a:pPr lvl="1" algn="ctr" eaLnBrk="1" hangingPunct="1">
              <a:spcBef>
                <a:spcPct val="0"/>
              </a:spcBef>
              <a:buClr>
                <a:srgbClr val="C00000"/>
              </a:buClr>
              <a:buFontTx/>
              <a:buNone/>
            </a:pPr>
            <a:endParaRPr lang="en-US" altLang="en-US" sz="3200">
              <a:latin typeface="Tw Cen MT" panose="020B0602020104020603" pitchFamily="34" charset="77"/>
            </a:endParaRPr>
          </a:p>
          <a:p>
            <a:pPr lvl="1" algn="ctr" eaLnBrk="1" hangingPunct="1">
              <a:spcBef>
                <a:spcPct val="0"/>
              </a:spcBef>
              <a:buClr>
                <a:srgbClr val="C00000"/>
              </a:buClr>
              <a:buFontTx/>
              <a:buNone/>
            </a:pPr>
            <a:endParaRPr lang="en-US" altLang="en-US" sz="3200">
              <a:solidFill>
                <a:srgbClr val="3D5185"/>
              </a:solidFill>
              <a:latin typeface="Arial Black" panose="020B0604020202020204" pitchFamily="34" charset="0"/>
            </a:endParaRPr>
          </a:p>
        </p:txBody>
      </p:sp>
      <p:sp>
        <p:nvSpPr>
          <p:cNvPr id="101379" name="Footer Placeholder 2">
            <a:extLst>
              <a:ext uri="{FF2B5EF4-FFF2-40B4-BE49-F238E27FC236}">
                <a16:creationId xmlns:a16="http://schemas.microsoft.com/office/drawing/2014/main" id="{429EEEFB-E056-714F-A63F-47E6F9392F80}"/>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spcAft>
                <a:spcPct val="0"/>
              </a:spcAft>
              <a:buFontTx/>
              <a:buNone/>
            </a:pPr>
            <a:r>
              <a:rPr lang="en-GB" altLang="en-US" sz="1000" b="0"/>
              <a:t>CP </a:t>
            </a:r>
          </a:p>
        </p:txBody>
      </p:sp>
      <p:sp>
        <p:nvSpPr>
          <p:cNvPr id="101380" name="Date Placeholder 2">
            <a:extLst>
              <a:ext uri="{FF2B5EF4-FFF2-40B4-BE49-F238E27FC236}">
                <a16:creationId xmlns:a16="http://schemas.microsoft.com/office/drawing/2014/main" id="{AEFCE3FC-69B6-C541-8D89-CF0082625ADE}"/>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spcAft>
                <a:spcPct val="0"/>
              </a:spcAft>
              <a:buFontTx/>
              <a:buNone/>
            </a:pPr>
            <a:fld id="{0CC2BC10-927F-4E48-A2BC-28827077BC8B}" type="datetime5">
              <a:rPr lang="en-US" altLang="en-US" sz="1000" b="0"/>
              <a:pPr>
                <a:spcBef>
                  <a:spcPct val="0"/>
                </a:spcBef>
                <a:spcAft>
                  <a:spcPct val="0"/>
                </a:spcAft>
                <a:buFontTx/>
                <a:buNone/>
              </a:pPr>
              <a:t>16-Mar-21</a:t>
            </a:fld>
            <a:endParaRPr lang="en-GB" altLang="en-US" sz="1000" b="0"/>
          </a:p>
        </p:txBody>
      </p:sp>
      <p:sp>
        <p:nvSpPr>
          <p:cNvPr id="101381" name="Slide Number Placeholder 3">
            <a:extLst>
              <a:ext uri="{FF2B5EF4-FFF2-40B4-BE49-F238E27FC236}">
                <a16:creationId xmlns:a16="http://schemas.microsoft.com/office/drawing/2014/main" id="{BEA51D06-49E8-FA41-871D-01DA9CFDF3C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spcAft>
                <a:spcPct val="0"/>
              </a:spcAft>
              <a:buFontTx/>
              <a:buNone/>
            </a:pPr>
            <a:fld id="{0DCD7988-9C1C-F741-846B-196A3D88424F}" type="slidenum">
              <a:rPr lang="en-GB" altLang="en-US" sz="2400">
                <a:solidFill>
                  <a:schemeClr val="tx2"/>
                </a:solidFill>
              </a:rPr>
              <a:pPr>
                <a:spcBef>
                  <a:spcPct val="0"/>
                </a:spcBef>
                <a:spcAft>
                  <a:spcPct val="0"/>
                </a:spcAft>
                <a:buFontTx/>
                <a:buNone/>
              </a:pPr>
              <a:t>98</a:t>
            </a:fld>
            <a:endParaRPr lang="en-GB" altLang="en-US" sz="2400">
              <a:solidFill>
                <a:schemeClr val="tx2"/>
              </a:solidFill>
            </a:endParaRPr>
          </a:p>
        </p:txBody>
      </p:sp>
    </p:spTree>
    <p:extLst>
      <p:ext uri="{BB962C8B-B14F-4D97-AF65-F5344CB8AC3E}">
        <p14:creationId xmlns:p14="http://schemas.microsoft.com/office/powerpoint/2010/main" val="173100682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E34D1AAC-DA75-BB46-988B-56FA91C26BAA}"/>
              </a:ext>
            </a:extLst>
          </p:cNvPr>
          <p:cNvSpPr>
            <a:spLocks noGrp="1"/>
          </p:cNvSpPr>
          <p:nvPr>
            <p:ph type="title"/>
          </p:nvPr>
        </p:nvSpPr>
        <p:spPr>
          <a:xfrm>
            <a:off x="1524000" y="274638"/>
            <a:ext cx="9144000" cy="944562"/>
          </a:xfrm>
        </p:spPr>
        <p:txBody>
          <a:bodyPr wrap="square" numCol="1" anchorCtr="0" compatLnSpc="1">
            <a:prstTxWarp prst="textNoShape">
              <a:avLst/>
            </a:prstTxWarp>
          </a:bodyPr>
          <a:lstStyle/>
          <a:p>
            <a:pPr marL="479425" indent="-342900">
              <a:defRPr/>
            </a:pPr>
            <a:r>
              <a:rPr lang="en-US" altLang="en-US" sz="2500" b="1" dirty="0">
                <a:solidFill>
                  <a:srgbClr val="000090"/>
                </a:solidFill>
                <a:latin typeface="Arial Rounded MT Bold" panose="020F0704030504030204" pitchFamily="34" charset="77"/>
                <a:ea typeface="MS PGothic" panose="020B0600070205080204" pitchFamily="34" charset="-128"/>
              </a:rPr>
              <a:t>   FINDINGS OF CLIENTS &amp; CP Study (microsave) </a:t>
            </a:r>
            <a:r>
              <a:rPr lang="mr-IN" altLang="en-US" sz="2500" b="1" dirty="0">
                <a:solidFill>
                  <a:srgbClr val="000090"/>
                </a:solidFill>
                <a:latin typeface="Arial Rounded MT Bold" panose="020F0704030504030204" pitchFamily="34" charset="77"/>
                <a:ea typeface="MS PGothic" panose="020B0600070205080204" pitchFamily="34" charset="-128"/>
              </a:rPr>
              <a:t>–</a:t>
            </a:r>
            <a:r>
              <a:rPr lang="en-US" altLang="en-US" sz="2500" b="1" dirty="0">
                <a:solidFill>
                  <a:srgbClr val="000090"/>
                </a:solidFill>
                <a:latin typeface="Arial Rounded MT Bold" panose="020F0704030504030204" pitchFamily="34" charset="77"/>
                <a:ea typeface="MS PGothic" panose="020B0600070205080204" pitchFamily="34" charset="-128"/>
              </a:rPr>
              <a:t> APRIL 2012</a:t>
            </a:r>
            <a:endParaRPr lang="en-US" altLang="en-US" sz="2500" b="1" dirty="0">
              <a:solidFill>
                <a:srgbClr val="000090"/>
              </a:solidFill>
              <a:latin typeface="Arial Rounded MT Bold" panose="020F0704030504030204" pitchFamily="34" charset="77"/>
              <a:ea typeface="Helvetica Neue" panose="02000503000000020004" pitchFamily="2" charset="0"/>
            </a:endParaRPr>
          </a:p>
        </p:txBody>
      </p:sp>
      <p:sp>
        <p:nvSpPr>
          <p:cNvPr id="2" name="Rectangle 1">
            <a:extLst>
              <a:ext uri="{FF2B5EF4-FFF2-40B4-BE49-F238E27FC236}">
                <a16:creationId xmlns:a16="http://schemas.microsoft.com/office/drawing/2014/main" id="{2F26E90D-F23E-6A47-AE54-9DCE1FCFCFFE}"/>
              </a:ext>
            </a:extLst>
          </p:cNvPr>
          <p:cNvSpPr/>
          <p:nvPr/>
        </p:nvSpPr>
        <p:spPr>
          <a:xfrm>
            <a:off x="1828800" y="1524001"/>
            <a:ext cx="8534400" cy="5478463"/>
          </a:xfrm>
          <a:prstGeom prst="rect">
            <a:avLst/>
          </a:prstGeom>
        </p:spPr>
        <p:txBody>
          <a:bodyPr>
            <a:spAutoFit/>
          </a:bodyPr>
          <a:lstStyle/>
          <a:p>
            <a:pPr marL="971550" lvl="1" indent="-514350">
              <a:lnSpc>
                <a:spcPct val="150000"/>
              </a:lnSpc>
              <a:buClr>
                <a:srgbClr val="C00000"/>
              </a:buClr>
              <a:buFont typeface="+mj-lt"/>
              <a:buAutoNum type="arabicPeriod"/>
              <a:defRPr/>
            </a:pPr>
            <a:r>
              <a:rPr lang="en-US" sz="2800" dirty="0">
                <a:latin typeface="Tw Cen MT"/>
                <a:ea typeface="MS PGothic" panose="020B0600070205080204" pitchFamily="34" charset="-128"/>
                <a:cs typeface="Tw Cen MT"/>
              </a:rPr>
              <a:t>Fair and respective treatment to clients</a:t>
            </a:r>
          </a:p>
          <a:p>
            <a:pPr marL="971550" lvl="1" indent="-514350">
              <a:lnSpc>
                <a:spcPct val="150000"/>
              </a:lnSpc>
              <a:buClr>
                <a:srgbClr val="C00000"/>
              </a:buClr>
              <a:buFont typeface="+mj-lt"/>
              <a:buAutoNum type="arabicPeriod"/>
              <a:defRPr/>
            </a:pPr>
            <a:r>
              <a:rPr lang="en-US" sz="2800" dirty="0">
                <a:latin typeface="Tw Cen MT"/>
                <a:ea typeface="MS PGothic" panose="020B0600070205080204" pitchFamily="34" charset="-128"/>
                <a:cs typeface="Tw Cen MT"/>
              </a:rPr>
              <a:t>Transparency</a:t>
            </a:r>
          </a:p>
          <a:p>
            <a:pPr marL="971550" lvl="1" indent="-514350">
              <a:lnSpc>
                <a:spcPct val="150000"/>
              </a:lnSpc>
              <a:buClr>
                <a:srgbClr val="C00000"/>
              </a:buClr>
              <a:buFont typeface="+mj-lt"/>
              <a:buAutoNum type="arabicPeriod"/>
              <a:defRPr/>
            </a:pPr>
            <a:r>
              <a:rPr lang="en-US" sz="2800" dirty="0">
                <a:latin typeface="Tw Cen MT"/>
                <a:ea typeface="MS PGothic" panose="020B0600070205080204" pitchFamily="34" charset="-128"/>
                <a:cs typeface="Tw Cen MT"/>
              </a:rPr>
              <a:t>Prevention of over indebtedness</a:t>
            </a:r>
          </a:p>
          <a:p>
            <a:pPr marL="971550" lvl="1" indent="-514350">
              <a:lnSpc>
                <a:spcPct val="150000"/>
              </a:lnSpc>
              <a:buClr>
                <a:srgbClr val="C00000"/>
              </a:buClr>
              <a:buFont typeface="+mj-lt"/>
              <a:buAutoNum type="arabicPeriod"/>
              <a:defRPr/>
            </a:pPr>
            <a:r>
              <a:rPr lang="en-US" sz="2800" dirty="0">
                <a:latin typeface="Tw Cen MT"/>
                <a:ea typeface="MS PGothic" panose="020B0600070205080204" pitchFamily="34" charset="-128"/>
                <a:cs typeface="Tw Cen MT"/>
              </a:rPr>
              <a:t>Responsible pricing </a:t>
            </a:r>
          </a:p>
          <a:p>
            <a:pPr marL="971550" lvl="1" indent="-514350">
              <a:lnSpc>
                <a:spcPct val="150000"/>
              </a:lnSpc>
              <a:buClr>
                <a:srgbClr val="C00000"/>
              </a:buClr>
              <a:buFont typeface="+mj-lt"/>
              <a:buAutoNum type="arabicPeriod"/>
              <a:defRPr/>
            </a:pPr>
            <a:r>
              <a:rPr lang="en-US" sz="2800" dirty="0">
                <a:latin typeface="Tw Cen MT"/>
                <a:ea typeface="MS PGothic" panose="020B0600070205080204" pitchFamily="34" charset="-128"/>
                <a:cs typeface="Tw Cen MT"/>
              </a:rPr>
              <a:t>Appropriate product design and delivery </a:t>
            </a:r>
          </a:p>
          <a:p>
            <a:pPr marL="971550" lvl="1" indent="-514350">
              <a:lnSpc>
                <a:spcPct val="150000"/>
              </a:lnSpc>
              <a:buClr>
                <a:srgbClr val="C00000"/>
              </a:buClr>
              <a:buFont typeface="+mj-lt"/>
              <a:buAutoNum type="arabicPeriod"/>
              <a:defRPr/>
            </a:pPr>
            <a:r>
              <a:rPr lang="en-US" sz="2800" dirty="0">
                <a:latin typeface="Tw Cen MT"/>
                <a:ea typeface="MS PGothic" panose="020B0600070205080204" pitchFamily="34" charset="-128"/>
                <a:cs typeface="Tw Cen MT"/>
              </a:rPr>
              <a:t>Mechanism for client complaints </a:t>
            </a:r>
          </a:p>
          <a:p>
            <a:pPr marL="971550" lvl="1" indent="-514350">
              <a:lnSpc>
                <a:spcPct val="150000"/>
              </a:lnSpc>
              <a:buClr>
                <a:srgbClr val="C00000"/>
              </a:buClr>
              <a:buFont typeface="+mj-lt"/>
              <a:buAutoNum type="arabicPeriod"/>
              <a:defRPr/>
            </a:pPr>
            <a:r>
              <a:rPr lang="en-US" sz="2800" dirty="0">
                <a:latin typeface="Tw Cen MT"/>
                <a:ea typeface="MS PGothic" panose="020B0600070205080204" pitchFamily="34" charset="-128"/>
                <a:cs typeface="Tw Cen MT"/>
              </a:rPr>
              <a:t>Privacy of client data</a:t>
            </a:r>
          </a:p>
          <a:p>
            <a:pPr lvl="1" eaLnBrk="1" hangingPunct="1">
              <a:buClr>
                <a:srgbClr val="C00000"/>
              </a:buClr>
              <a:defRPr/>
            </a:pPr>
            <a:endParaRPr lang="en-US" sz="2800" dirty="0">
              <a:latin typeface="Tw Cen MT"/>
              <a:ea typeface="MS PGothic" panose="020B0600070205080204" pitchFamily="34" charset="-128"/>
              <a:cs typeface="Tw Cen MT"/>
            </a:endParaRPr>
          </a:p>
          <a:p>
            <a:pPr lvl="1" eaLnBrk="1" hangingPunct="1">
              <a:buClr>
                <a:srgbClr val="C00000"/>
              </a:buClr>
              <a:defRPr/>
            </a:pPr>
            <a:r>
              <a:rPr lang="en-US" sz="2800" dirty="0">
                <a:latin typeface="Tw Cen MT"/>
                <a:ea typeface="MS PGothic" panose="020B0600070205080204" pitchFamily="34" charset="-128"/>
                <a:cs typeface="Tw Cen MT"/>
              </a:rPr>
              <a:t> </a:t>
            </a:r>
          </a:p>
        </p:txBody>
      </p:sp>
      <p:sp>
        <p:nvSpPr>
          <p:cNvPr id="103427" name="Footer Placeholder 2">
            <a:extLst>
              <a:ext uri="{FF2B5EF4-FFF2-40B4-BE49-F238E27FC236}">
                <a16:creationId xmlns:a16="http://schemas.microsoft.com/office/drawing/2014/main" id="{AB3A62D7-2119-C749-8D3E-5514DA0F3FC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spcAft>
                <a:spcPct val="0"/>
              </a:spcAft>
              <a:buFontTx/>
              <a:buNone/>
            </a:pPr>
            <a:r>
              <a:rPr lang="en-GB" altLang="en-US" sz="1000" b="0"/>
              <a:t>CP </a:t>
            </a:r>
          </a:p>
        </p:txBody>
      </p:sp>
      <p:sp>
        <p:nvSpPr>
          <p:cNvPr id="103428" name="Date Placeholder 2">
            <a:extLst>
              <a:ext uri="{FF2B5EF4-FFF2-40B4-BE49-F238E27FC236}">
                <a16:creationId xmlns:a16="http://schemas.microsoft.com/office/drawing/2014/main" id="{67C66909-C36C-8E40-A0F5-ACE7D5400590}"/>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spcAft>
                <a:spcPct val="0"/>
              </a:spcAft>
              <a:buFontTx/>
              <a:buNone/>
            </a:pPr>
            <a:fld id="{EDAEC61E-09BF-4246-A9A3-5638FCFE2888}" type="datetime5">
              <a:rPr lang="en-US" altLang="en-US" sz="1000" b="0"/>
              <a:pPr>
                <a:spcBef>
                  <a:spcPct val="0"/>
                </a:spcBef>
                <a:spcAft>
                  <a:spcPct val="0"/>
                </a:spcAft>
                <a:buFontTx/>
                <a:buNone/>
              </a:pPr>
              <a:t>16-Mar-21</a:t>
            </a:fld>
            <a:endParaRPr lang="en-GB" altLang="en-US" sz="1000" b="0"/>
          </a:p>
        </p:txBody>
      </p:sp>
      <p:sp>
        <p:nvSpPr>
          <p:cNvPr id="103429" name="Slide Number Placeholder 3">
            <a:extLst>
              <a:ext uri="{FF2B5EF4-FFF2-40B4-BE49-F238E27FC236}">
                <a16:creationId xmlns:a16="http://schemas.microsoft.com/office/drawing/2014/main" id="{D5E5F638-61E9-9F49-9DB0-1D4724B39F3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Font typeface="Arial" panose="020B0604020202020204" pitchFamily="34" charset="0"/>
              <a:defRPr sz="2000" b="1">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2"/>
              </a:buClr>
              <a:buFont typeface="Arial" panose="020B0604020202020204" pitchFamily="34" charset="0"/>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spcAft>
                <a:spcPct val="0"/>
              </a:spcAft>
              <a:buFontTx/>
              <a:buNone/>
            </a:pPr>
            <a:fld id="{38CC5D9F-7519-8844-88B0-BFE456CDBA9C}" type="slidenum">
              <a:rPr lang="en-GB" altLang="en-US" sz="2400">
                <a:solidFill>
                  <a:schemeClr val="tx2"/>
                </a:solidFill>
              </a:rPr>
              <a:pPr>
                <a:spcBef>
                  <a:spcPct val="0"/>
                </a:spcBef>
                <a:spcAft>
                  <a:spcPct val="0"/>
                </a:spcAft>
                <a:buFontTx/>
                <a:buNone/>
              </a:pPr>
              <a:t>99</a:t>
            </a:fld>
            <a:endParaRPr lang="en-GB" altLang="en-US" sz="2400">
              <a:solidFill>
                <a:schemeClr val="tx2"/>
              </a:solidFill>
            </a:endParaRPr>
          </a:p>
        </p:txBody>
      </p:sp>
    </p:spTree>
    <p:extLst>
      <p:ext uri="{BB962C8B-B14F-4D97-AF65-F5344CB8AC3E}">
        <p14:creationId xmlns:p14="http://schemas.microsoft.com/office/powerpoint/2010/main" val="370333435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14768</TotalTime>
  <Words>23603</Words>
  <Application>Microsoft Macintosh PowerPoint</Application>
  <PresentationFormat>Widescreen</PresentationFormat>
  <Paragraphs>1283</Paragraphs>
  <Slides>102</Slides>
  <Notes>86</Notes>
  <HiddenSlides>0</HiddenSlides>
  <MMClips>0</MMClips>
  <ScaleCrop>false</ScaleCrop>
  <HeadingPairs>
    <vt:vector size="8" baseType="variant">
      <vt:variant>
        <vt:lpstr>Fonts Used</vt:lpstr>
      </vt:variant>
      <vt:variant>
        <vt:i4>29</vt:i4>
      </vt:variant>
      <vt:variant>
        <vt:lpstr>Theme</vt:lpstr>
      </vt:variant>
      <vt:variant>
        <vt:i4>1</vt:i4>
      </vt:variant>
      <vt:variant>
        <vt:lpstr>Embedded OLE Servers</vt:lpstr>
      </vt:variant>
      <vt:variant>
        <vt:i4>1</vt:i4>
      </vt:variant>
      <vt:variant>
        <vt:lpstr>Slide Titles</vt:lpstr>
      </vt:variant>
      <vt:variant>
        <vt:i4>102</vt:i4>
      </vt:variant>
    </vt:vector>
  </HeadingPairs>
  <TitlesOfParts>
    <vt:vector size="133" baseType="lpstr">
      <vt:lpstr>ＭＳ Ｐゴシック</vt:lpstr>
      <vt:lpstr>ＭＳ Ｐゴシック</vt:lpstr>
      <vt:lpstr>游ゴシック</vt:lpstr>
      <vt:lpstr>Abadi MT Condensed Extra Bold</vt:lpstr>
      <vt:lpstr>Aharoni</vt:lpstr>
      <vt:lpstr>American Typewriter</vt:lpstr>
      <vt:lpstr>Arial</vt:lpstr>
      <vt:lpstr>Arial Black</vt:lpstr>
      <vt:lpstr>Arial Hebrew Scholar</vt:lpstr>
      <vt:lpstr>Arial Rounded MT Bold</vt:lpstr>
      <vt:lpstr>Baskerville Old Face</vt:lpstr>
      <vt:lpstr>Big Caslon Medium</vt:lpstr>
      <vt:lpstr>Bookman Old Style</vt:lpstr>
      <vt:lpstr>Caecilia Roman</vt:lpstr>
      <vt:lpstr>Calibri</vt:lpstr>
      <vt:lpstr>Calibri Light</vt:lpstr>
      <vt:lpstr>Century Gothic</vt:lpstr>
      <vt:lpstr>Corbel</vt:lpstr>
      <vt:lpstr>Courier New</vt:lpstr>
      <vt:lpstr>Futura-Bold</vt:lpstr>
      <vt:lpstr>Georgia</vt:lpstr>
      <vt:lpstr>Helvetica Neue</vt:lpstr>
      <vt:lpstr>Mangal</vt:lpstr>
      <vt:lpstr>Times</vt:lpstr>
      <vt:lpstr>Times New Roman</vt:lpstr>
      <vt:lpstr>Tw Cen MT</vt:lpstr>
      <vt:lpstr>Wingdings</vt:lpstr>
      <vt:lpstr>Wingdings 2</vt:lpstr>
      <vt:lpstr>Zapf Dingbats</vt:lpstr>
      <vt:lpstr>Retrospect</vt:lpstr>
      <vt:lpstr>Excel.Chart.8</vt:lpstr>
      <vt:lpstr>     “Strategizing for the future of Co-operative Banking Institutions’’    Pre - Indaba Workshop 15th to 17th March 2021</vt:lpstr>
      <vt:lpstr> Session 1: Market Conduct Principles     The International Client Protection Principles </vt:lpstr>
      <vt:lpstr>      Session Objectives  Attendees will learn about the international client protection principles for financial services, why they are important and how to implement them  </vt:lpstr>
      <vt:lpstr>Self Introduction – Rose Mwaniki </vt:lpstr>
      <vt:lpstr>Session 1: Agenda Day 1  (March 15th 2021)    </vt:lpstr>
      <vt:lpstr>Session 1: Agenda Day 2  (March 16th 2021)    </vt:lpstr>
      <vt:lpstr>SUSTAINABLE FINANCE</vt:lpstr>
      <vt:lpstr>SUSTAINABLE FINANCE WITHIN MF; WHY?</vt:lpstr>
      <vt:lpstr>FINANCIAL SUSTAINABILITY (PROFIT) </vt:lpstr>
      <vt:lpstr>SOCIAL PERFORMANCE (PEOPLE)  </vt:lpstr>
      <vt:lpstr>ENVIRONMENTAL SUSTAINABILITY  RESPECT AND CONSERVE NATURAL RESOURCES (PLANET)</vt:lpstr>
      <vt:lpstr>SUSTAINABLE FINANCE FOCUS BALANCING FINANCIAL, SOCIAL AND ENVIRONMENTAL MISSION</vt:lpstr>
      <vt:lpstr>SUSTAINABLE FINANCE WITHIN FINANCIAL INSTITUTIONS</vt:lpstr>
      <vt:lpstr>PowerPoint Presentation</vt:lpstr>
      <vt:lpstr>PowerPoint Presentation</vt:lpstr>
      <vt:lpstr>Client  Protection: 3  Pillars</vt:lpstr>
      <vt:lpstr>PowerPoint Presentation</vt:lpstr>
      <vt:lpstr>PowerPoint Presentation</vt:lpstr>
      <vt:lpstr>Session Objectives </vt:lpstr>
      <vt:lpstr>CPP 1 - Principle in Practice </vt:lpstr>
      <vt:lpstr>CPP 1 - Principle in Practice </vt:lpstr>
      <vt:lpstr>CPP #1: Standards of Adequate Care</vt:lpstr>
      <vt:lpstr>Appropriate Products and Design – Key Take-aways </vt:lpstr>
      <vt:lpstr>Key Messages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Messages </vt:lpstr>
      <vt:lpstr>PowerPoint Presentation</vt:lpstr>
      <vt:lpstr>PowerPoint Presentation</vt:lpstr>
      <vt:lpstr>PowerPoint Presentation</vt:lpstr>
      <vt:lpstr>CPP #3: Adequate Standards of Care </vt:lpstr>
      <vt:lpstr>PowerPoint Presentation</vt:lpstr>
      <vt:lpstr>PowerPoint Presentation</vt:lpstr>
      <vt:lpstr>Client Voices  Regardless of education levels, understanding of loan terms is low.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influences pricing? </vt:lpstr>
      <vt:lpstr>Responsible Pricing Analysis Includes </vt:lpstr>
      <vt:lpstr>PowerPoint Presentation</vt:lpstr>
      <vt:lpstr>PowerPoint Presentation</vt:lpstr>
      <vt:lpstr>Session 1: Agenda Day 2  (March 16th 2021)    </vt:lpstr>
      <vt:lpstr> RECAP - SUSTAINABLE FINANCE WITHIN MF; WHY?</vt:lpstr>
      <vt:lpstr>PowerPoint Presentation</vt:lpstr>
      <vt:lpstr>PowerPoint Presentation</vt:lpstr>
      <vt:lpstr>PowerPoint Presentation</vt:lpstr>
      <vt:lpstr>PowerPoint Presentation</vt:lpstr>
      <vt:lpstr>Principle in Practice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Messages </vt:lpstr>
      <vt:lpstr>PowerPoint Presentation</vt:lpstr>
      <vt:lpstr>PowerPoint Presentation</vt:lpstr>
      <vt:lpstr>PowerPoint Presentation</vt:lpstr>
      <vt:lpstr>PowerPoint Presentation</vt:lpstr>
      <vt:lpstr>PowerPoint Presentation</vt:lpstr>
      <vt:lpstr>Digital Financial Services and Privacy </vt:lpstr>
      <vt:lpstr>CPP #6: Adequate Standards of Care </vt:lpstr>
      <vt:lpstr>PowerPoint Presentation</vt:lpstr>
      <vt:lpstr>PowerPoint Presentation</vt:lpstr>
      <vt:lpstr>PowerPoint Presentation</vt:lpstr>
      <vt:lpstr>Key Messages </vt:lpstr>
      <vt:lpstr>PowerPoint Presentation</vt:lpstr>
      <vt:lpstr>PowerPoint Presentation</vt:lpstr>
      <vt:lpstr>Session 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MECHANISMS FOR COMPLAINT RESOLUTION – Key Take-aways </vt:lpstr>
      <vt:lpstr>Key Messages </vt:lpstr>
      <vt:lpstr>  FINDINGS OF CLIENTS &amp; CP Study (Microsave) – APRIL 2012</vt:lpstr>
      <vt:lpstr>   FINDINGS OF CLIENTS &amp; CP Study (microsave) – APRIL 2012</vt:lpstr>
      <vt:lpstr>   WHAT does all this mean for you as the CFIs? </vt:lpstr>
      <vt:lpstr>TREAT YOUR MEMBERS/CLIENTS RESPONSIBLY - THEY WILL GROW YOUR BUSINESS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 Kenya Sustainable Finance</dc:title>
  <dc:creator>Joyce Murithi</dc:creator>
  <cp:lastModifiedBy>Microsoft Office User</cp:lastModifiedBy>
  <cp:revision>366</cp:revision>
  <dcterms:created xsi:type="dcterms:W3CDTF">2018-10-02T07:52:33Z</dcterms:created>
  <dcterms:modified xsi:type="dcterms:W3CDTF">2021-03-16T07:58:22Z</dcterms:modified>
</cp:coreProperties>
</file>